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crdownload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8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92" r:id="rId3"/>
    <p:sldId id="288" r:id="rId4"/>
    <p:sldId id="305" r:id="rId5"/>
    <p:sldId id="314" r:id="rId6"/>
    <p:sldId id="300" r:id="rId7"/>
    <p:sldId id="315" r:id="rId8"/>
    <p:sldId id="316" r:id="rId9"/>
    <p:sldId id="306" r:id="rId10"/>
    <p:sldId id="317" r:id="rId11"/>
    <p:sldId id="309" r:id="rId12"/>
    <p:sldId id="307" r:id="rId13"/>
    <p:sldId id="318" r:id="rId14"/>
    <p:sldId id="320" r:id="rId15"/>
    <p:sldId id="319" r:id="rId16"/>
    <p:sldId id="308" r:id="rId17"/>
    <p:sldId id="321" r:id="rId18"/>
    <p:sldId id="322" r:id="rId19"/>
    <p:sldId id="323" r:id="rId20"/>
    <p:sldId id="327" r:id="rId21"/>
    <p:sldId id="324" r:id="rId22"/>
    <p:sldId id="282" r:id="rId23"/>
    <p:sldId id="311" r:id="rId24"/>
    <p:sldId id="325" r:id="rId25"/>
    <p:sldId id="310" r:id="rId26"/>
    <p:sldId id="312" r:id="rId27"/>
    <p:sldId id="326" r:id="rId28"/>
    <p:sldId id="31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10.bin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5\INNO\PROJECT\&#1042;&#1064;&#1041;\&#1041;&#1056;&#1050;\&#1048;&#1089;&#1089;&#1083;&#1077;&#1076;&#1086;&#1074;&#1072;&#1085;&#1080;&#1077;\2024\FIRA\&#1041;&#1056;&#1050;%20+%20&#1088;&#1072;&#1089;&#1095;&#1077;&#1090;&#1099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5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6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8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464737121798903"/>
          <c:y val="9.816272965879265E-2"/>
          <c:w val="0.58599453299480031"/>
          <c:h val="0.615022965879264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87-4ECB-898B-6278EB1575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87-4ECB-898B-6278EB1575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(Совокуп!$B$24,Совокуп!$B$26)</c:f>
              <c:strCache>
                <c:ptCount val="2"/>
                <c:pt idx="0">
                  <c:v>Все российские юрлица, действующие на конец 2023 года</c:v>
                </c:pt>
                <c:pt idx="1">
                  <c:v>БРК</c:v>
                </c:pt>
              </c:strCache>
            </c:strRef>
          </c:cat>
          <c:val>
            <c:numRef>
              <c:f>(Совокуп!$E$24,Совокуп!$E$26)</c:f>
              <c:numCache>
                <c:formatCode>0.0%</c:formatCode>
                <c:ptCount val="2"/>
                <c:pt idx="0" formatCode="0%">
                  <c:v>0.97494202898550719</c:v>
                </c:pt>
                <c:pt idx="1">
                  <c:v>2.5057971014492753E-2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87-4ECB-898B-6278EB157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970071148978597"/>
          <c:y val="0.74514948923064983"/>
          <c:w val="0.76006001656662714"/>
          <c:h val="0.244587444957238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03112397667719E-3"/>
          <c:y val="2.3148148148148147E-2"/>
          <c:w val="0.98785024111838138"/>
          <c:h val="0.71269284047827364"/>
        </c:manualLayout>
      </c:layout>
      <c:lineChart>
        <c:grouping val="standard"/>
        <c:varyColors val="0"/>
        <c:ser>
          <c:idx val="0"/>
          <c:order val="0"/>
          <c:tx>
            <c:strRef>
              <c:f>Возраст!$V$2</c:f>
              <c:strCache>
                <c:ptCount val="1"/>
                <c:pt idx="0">
                  <c:v>БРК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944444444444444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C15-4908-8FC6-753EFA76D7B0}"/>
                </c:ext>
              </c:extLst>
            </c:dLbl>
            <c:dLbl>
              <c:idx val="2"/>
              <c:layout>
                <c:manualLayout>
                  <c:x val="-7.2222222222222271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C15-4908-8FC6-753EFA76D7B0}"/>
                </c:ext>
              </c:extLst>
            </c:dLbl>
            <c:dLbl>
              <c:idx val="3"/>
              <c:layout>
                <c:manualLayout>
                  <c:x val="-3.888888888888889E-2"/>
                  <c:y val="6.0185185185185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C15-4908-8FC6-753EFA76D7B0}"/>
                </c:ext>
              </c:extLst>
            </c:dLbl>
            <c:dLbl>
              <c:idx val="4"/>
              <c:layout>
                <c:manualLayout>
                  <c:x val="-2.7777777777777776E-2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C15-4908-8FC6-753EFA76D7B0}"/>
                </c:ext>
              </c:extLst>
            </c:dLbl>
            <c:dLbl>
              <c:idx val="5"/>
              <c:layout>
                <c:manualLayout>
                  <c:x val="-3.0555555555555555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C15-4908-8FC6-753EFA76D7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Возраст!$T$3:$T$9</c:f>
              <c:strCache>
                <c:ptCount val="7"/>
                <c:pt idx="0">
                  <c:v>Менее 6</c:v>
                </c:pt>
                <c:pt idx="1">
                  <c:v>6-10 лет</c:v>
                </c:pt>
                <c:pt idx="2">
                  <c:v>11-15 лет</c:v>
                </c:pt>
                <c:pt idx="3">
                  <c:v>16-20 лет</c:v>
                </c:pt>
                <c:pt idx="4">
                  <c:v>21-25 лет</c:v>
                </c:pt>
                <c:pt idx="5">
                  <c:v>26-30 лет</c:v>
                </c:pt>
                <c:pt idx="6">
                  <c:v>Свыше 30 лет</c:v>
                </c:pt>
              </c:strCache>
            </c:strRef>
          </c:cat>
          <c:val>
            <c:numRef>
              <c:f>Возраст!$V$3:$V$9</c:f>
              <c:numCache>
                <c:formatCode>0%</c:formatCode>
                <c:ptCount val="7"/>
                <c:pt idx="0">
                  <c:v>0.15150883410642624</c:v>
                </c:pt>
                <c:pt idx="1">
                  <c:v>0.36550789597123051</c:v>
                </c:pt>
                <c:pt idx="2">
                  <c:v>0.21113253765570439</c:v>
                </c:pt>
                <c:pt idx="3">
                  <c:v>0.1530984520769271</c:v>
                </c:pt>
                <c:pt idx="4">
                  <c:v>8.010632198884661E-2</c:v>
                </c:pt>
                <c:pt idx="5">
                  <c:v>2.9811851774639079E-2</c:v>
                </c:pt>
                <c:pt idx="6">
                  <c:v>8.8341064262260904E-3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C15-4908-8FC6-753EFA76D7B0}"/>
            </c:ext>
          </c:extLst>
        </c:ser>
        <c:ser>
          <c:idx val="1"/>
          <c:order val="1"/>
          <c:tx>
            <c:strRef>
              <c:f>Возраст!$X$2</c:f>
              <c:strCache>
                <c:ptCount val="1"/>
                <c:pt idx="0">
                  <c:v>Все компании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3333333333333333E-2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C15-4908-8FC6-753EFA76D7B0}"/>
                </c:ext>
              </c:extLst>
            </c:dLbl>
            <c:dLbl>
              <c:idx val="2"/>
              <c:layout>
                <c:manualLayout>
                  <c:x val="-8.3333333333334356E-3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C15-4908-8FC6-753EFA76D7B0}"/>
                </c:ext>
              </c:extLst>
            </c:dLbl>
            <c:dLbl>
              <c:idx val="5"/>
              <c:layout>
                <c:manualLayout>
                  <c:x val="-3.6111111111111108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C15-4908-8FC6-753EFA76D7B0}"/>
                </c:ext>
              </c:extLst>
            </c:dLbl>
            <c:dLbl>
              <c:idx val="6"/>
              <c:layout>
                <c:manualLayout>
                  <c:x val="-2.5000000000000102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C15-4908-8FC6-753EFA76D7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Возраст!$T$3:$T$9</c:f>
              <c:strCache>
                <c:ptCount val="7"/>
                <c:pt idx="0">
                  <c:v>Менее 6</c:v>
                </c:pt>
                <c:pt idx="1">
                  <c:v>6-10 лет</c:v>
                </c:pt>
                <c:pt idx="2">
                  <c:v>11-15 лет</c:v>
                </c:pt>
                <c:pt idx="3">
                  <c:v>16-20 лет</c:v>
                </c:pt>
                <c:pt idx="4">
                  <c:v>21-25 лет</c:v>
                </c:pt>
                <c:pt idx="5">
                  <c:v>26-30 лет</c:v>
                </c:pt>
                <c:pt idx="6">
                  <c:v>Свыше 30 лет</c:v>
                </c:pt>
              </c:strCache>
            </c:strRef>
          </c:cat>
          <c:val>
            <c:numRef>
              <c:f>Возраст!$X$3:$X$9</c:f>
              <c:numCache>
                <c:formatCode>0%</c:formatCode>
                <c:ptCount val="7"/>
                <c:pt idx="0">
                  <c:v>8.1715305457304363E-2</c:v>
                </c:pt>
                <c:pt idx="1">
                  <c:v>0.29750162960430004</c:v>
                </c:pt>
                <c:pt idx="2">
                  <c:v>0.22889261709107617</c:v>
                </c:pt>
                <c:pt idx="3">
                  <c:v>0.20420277620457145</c:v>
                </c:pt>
                <c:pt idx="4">
                  <c:v>0.12058003227150811</c:v>
                </c:pt>
                <c:pt idx="5">
                  <c:v>5.1746615231724385E-2</c:v>
                </c:pt>
                <c:pt idx="6">
                  <c:v>1.5361024139515501E-2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C15-4908-8FC6-753EFA76D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098272"/>
        <c:axId val="177219840"/>
      </c:lineChart>
      <c:catAx>
        <c:axId val="17609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219840"/>
        <c:crosses val="autoZero"/>
        <c:auto val="1"/>
        <c:lblAlgn val="ctr"/>
        <c:lblOffset val="100"/>
        <c:noMultiLvlLbl val="0"/>
      </c:catAx>
      <c:valAx>
        <c:axId val="1772198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609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815266841644795"/>
          <c:y val="0.86611585010207059"/>
          <c:w val="0.64591666666666669"/>
          <c:h val="0.106106372120151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737095363079608E-2"/>
          <c:y val="6.0098060659084289E-2"/>
          <c:w val="0.50060454943132093"/>
          <c:h val="0.83434091571886826"/>
        </c:manualLayout>
      </c:layout>
      <c:doughnutChart>
        <c:varyColors val="1"/>
        <c:ser>
          <c:idx val="0"/>
          <c:order val="0"/>
          <c:tx>
            <c:strRef>
              <c:f>Размер!$D$1</c:f>
              <c:strCache>
                <c:ptCount val="1"/>
                <c:pt idx="0">
                  <c:v>БРК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BE-43E5-82AB-757BB16D7E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BE-43E5-82AB-757BB16D7E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6BE-43E5-82AB-757BB16D7E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6BE-43E5-82AB-757BB16D7E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Размер!$B$2:$B$5</c:f>
              <c:strCache>
                <c:ptCount val="4"/>
                <c:pt idx="0">
                  <c:v>Микропредприятия (выручка до 120 млн руб.)</c:v>
                </c:pt>
                <c:pt idx="1">
                  <c:v>Малые предприятия (выручка от 120 до 800 млн руб.)</c:v>
                </c:pt>
                <c:pt idx="2">
                  <c:v>Средние предприятия (выручка от 800 до 2000 млн руб.)</c:v>
                </c:pt>
                <c:pt idx="3">
                  <c:v>Крупные предприятия (выручка свыше 2000 млн руб.)</c:v>
                </c:pt>
              </c:strCache>
            </c:strRef>
          </c:cat>
          <c:val>
            <c:numRef>
              <c:f>Размер!$D$2:$D$5</c:f>
              <c:numCache>
                <c:formatCode>0%</c:formatCode>
                <c:ptCount val="4"/>
                <c:pt idx="0">
                  <c:v>0.39831221410168777</c:v>
                </c:pt>
                <c:pt idx="1">
                  <c:v>0.42602134707397865</c:v>
                </c:pt>
                <c:pt idx="2">
                  <c:v>0.10352805089647195</c:v>
                </c:pt>
                <c:pt idx="3">
                  <c:v>7.2112098427887905E-2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BE-43E5-82AB-757BB16D7ECD}"/>
            </c:ext>
          </c:extLst>
        </c:ser>
        <c:ser>
          <c:idx val="1"/>
          <c:order val="1"/>
          <c:tx>
            <c:strRef>
              <c:f>Размер!$H$1</c:f>
              <c:strCache>
                <c:ptCount val="1"/>
                <c:pt idx="0">
                  <c:v>Все компании 2024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76BE-43E5-82AB-757BB16D7E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76BE-43E5-82AB-757BB16D7E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76BE-43E5-82AB-757BB16D7E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76BE-43E5-82AB-757BB16D7E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Размер!$B$2:$B$5</c:f>
              <c:strCache>
                <c:ptCount val="4"/>
                <c:pt idx="0">
                  <c:v>Микропредприятия (выручка до 120 млн руб.)</c:v>
                </c:pt>
                <c:pt idx="1">
                  <c:v>Малые предприятия (выручка от 120 до 800 млн руб.)</c:v>
                </c:pt>
                <c:pt idx="2">
                  <c:v>Средние предприятия (выручка от 800 до 2000 млн руб.)</c:v>
                </c:pt>
                <c:pt idx="3">
                  <c:v>Крупные предприятия (выручка свыше 2000 млн руб.)</c:v>
                </c:pt>
              </c:strCache>
            </c:strRef>
          </c:cat>
          <c:val>
            <c:numRef>
              <c:f>Размер!$H$2:$H$5</c:f>
              <c:numCache>
                <c:formatCode>0%</c:formatCode>
                <c:ptCount val="4"/>
                <c:pt idx="0">
                  <c:v>0.58112716794197961</c:v>
                </c:pt>
                <c:pt idx="1">
                  <c:v>0.31033273255123733</c:v>
                </c:pt>
                <c:pt idx="2">
                  <c:v>6.6443981566422394E-2</c:v>
                </c:pt>
                <c:pt idx="3">
                  <c:v>4.2096117940360687E-2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6BE-43E5-82AB-757BB16D7EC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290830252318644"/>
          <c:y val="4.7867089530475346E-2"/>
          <c:w val="0.45721079365986222"/>
          <c:h val="0.85880285797608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25141105742407"/>
          <c:y val="0.14501593858840078"/>
          <c:w val="0.46307067448986389"/>
          <c:h val="0.713897465202888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7F5-4611-BEE6-EE5E5BAB5F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7F5-4611-BEE6-EE5E5BAB5F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7F5-4611-BEE6-EE5E5BAB5F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7F5-4611-BEE6-EE5E5BAB5F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7F5-4611-BEE6-EE5E5BAB5F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7F5-4611-BEE6-EE5E5BAB5F1B}"/>
              </c:ext>
            </c:extLst>
          </c:dPt>
          <c:dLbls>
            <c:dLbl>
              <c:idx val="3"/>
              <c:layout>
                <c:manualLayout>
                  <c:x val="-3.8030917630852448E-4"/>
                  <c:y val="4.5022386907518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71548859794957"/>
                      <c:h val="0.188105947540871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7F5-4611-BEE6-EE5E5BAB5F1B}"/>
                </c:ext>
              </c:extLst>
            </c:dLbl>
            <c:dLbl>
              <c:idx val="4"/>
              <c:layout>
                <c:manualLayout>
                  <c:x val="2.0589577561798737E-2"/>
                  <c:y val="3.41114713601975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18307983402062"/>
                      <c:h val="0.177915015525020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7F5-4611-BEE6-EE5E5BAB5F1B}"/>
                </c:ext>
              </c:extLst>
            </c:dLbl>
            <c:dLbl>
              <c:idx val="5"/>
              <c:layout>
                <c:manualLayout>
                  <c:x val="4.0780382388333598E-2"/>
                  <c:y val="-4.502319465549677E-1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7F5-4611-BEE6-EE5E5BAB5F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Темпы!$B$2:$B$7</c:f>
              <c:strCache>
                <c:ptCount val="6"/>
                <c:pt idx="0">
                  <c:v>20%-30%</c:v>
                </c:pt>
                <c:pt idx="1">
                  <c:v>30%-40%</c:v>
                </c:pt>
                <c:pt idx="2">
                  <c:v>40%-50%</c:v>
                </c:pt>
                <c:pt idx="3">
                  <c:v>50%-60%</c:v>
                </c:pt>
                <c:pt idx="4">
                  <c:v>60%-70%</c:v>
                </c:pt>
                <c:pt idx="5">
                  <c:v>Более 70%</c:v>
                </c:pt>
              </c:strCache>
            </c:strRef>
          </c:cat>
          <c:val>
            <c:numRef>
              <c:f>Темпы!$D$2:$D$7</c:f>
              <c:numCache>
                <c:formatCode>0%</c:formatCode>
                <c:ptCount val="6"/>
                <c:pt idx="0">
                  <c:v>0.38803301961196696</c:v>
                </c:pt>
                <c:pt idx="1">
                  <c:v>0.21512697828487301</c:v>
                </c:pt>
                <c:pt idx="2">
                  <c:v>0.12939691887060309</c:v>
                </c:pt>
                <c:pt idx="3">
                  <c:v>7.6502444923497559E-2</c:v>
                </c:pt>
                <c:pt idx="4">
                  <c:v>4.8635574951364426E-2</c:v>
                </c:pt>
                <c:pt idx="5">
                  <c:v>0.14230506335769494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7F5-4611-BEE6-EE5E5BAB5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456036745406818E-2"/>
          <c:y val="5.0925925925925923E-2"/>
          <c:w val="0.88498840769903764"/>
          <c:h val="0.54932133098029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Регионы!$C$14</c:f>
              <c:strCache>
                <c:ptCount val="1"/>
                <c:pt idx="0">
                  <c:v>БРК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Регионы!$B$15:$B$24</c:f>
              <c:strCache>
                <c:ptCount val="10"/>
                <c:pt idx="0">
                  <c:v>Москва</c:v>
                </c:pt>
                <c:pt idx="1">
                  <c:v>С.-Петербург</c:v>
                </c:pt>
                <c:pt idx="2">
                  <c:v>Приволжский ФО</c:v>
                </c:pt>
                <c:pt idx="3">
                  <c:v>Центральный ФО</c:v>
                </c:pt>
                <c:pt idx="4">
                  <c:v>Сибирский ФО</c:v>
                </c:pt>
                <c:pt idx="5">
                  <c:v>Южный ФО</c:v>
                </c:pt>
                <c:pt idx="6">
                  <c:v>Уральский ФО</c:v>
                </c:pt>
                <c:pt idx="7">
                  <c:v>Северо-Западный ФО</c:v>
                </c:pt>
                <c:pt idx="8">
                  <c:v>Дальневосточный ФО</c:v>
                </c:pt>
                <c:pt idx="9">
                  <c:v>Северо-Кавказский ФО</c:v>
                </c:pt>
              </c:strCache>
            </c:strRef>
          </c:cat>
          <c:val>
            <c:numRef>
              <c:f>Регионы!$C$15:$C$24</c:f>
              <c:numCache>
                <c:formatCode>0%</c:formatCode>
                <c:ptCount val="10"/>
                <c:pt idx="0">
                  <c:v>0.18957358431042642</c:v>
                </c:pt>
                <c:pt idx="1">
                  <c:v>8.7360008412639995E-2</c:v>
                </c:pt>
                <c:pt idx="2">
                  <c:v>0.18428939481571061</c:v>
                </c:pt>
                <c:pt idx="3">
                  <c:v>0.16762185183237815</c:v>
                </c:pt>
                <c:pt idx="4">
                  <c:v>9.3984962406015032E-2</c:v>
                </c:pt>
                <c:pt idx="5">
                  <c:v>8.9936379410063619E-2</c:v>
                </c:pt>
                <c:pt idx="6">
                  <c:v>8.6334717913665288E-2</c:v>
                </c:pt>
                <c:pt idx="7">
                  <c:v>4.1879173458120825E-2</c:v>
                </c:pt>
                <c:pt idx="8">
                  <c:v>3.7304800462695201E-2</c:v>
                </c:pt>
                <c:pt idx="9">
                  <c:v>2.1715126978284875E-2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7B-4FC3-9E08-2BDD69F251E4}"/>
            </c:ext>
          </c:extLst>
        </c:ser>
        <c:ser>
          <c:idx val="1"/>
          <c:order val="1"/>
          <c:tx>
            <c:strRef>
              <c:f>Регионы!$D$14</c:f>
              <c:strCache>
                <c:ptCount val="1"/>
                <c:pt idx="0">
                  <c:v>Все компании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Регионы!$B$15:$B$24</c:f>
              <c:strCache>
                <c:ptCount val="10"/>
                <c:pt idx="0">
                  <c:v>Москва</c:v>
                </c:pt>
                <c:pt idx="1">
                  <c:v>С.-Петербург</c:v>
                </c:pt>
                <c:pt idx="2">
                  <c:v>Приволжский ФО</c:v>
                </c:pt>
                <c:pt idx="3">
                  <c:v>Центральный ФО</c:v>
                </c:pt>
                <c:pt idx="4">
                  <c:v>Сибирский ФО</c:v>
                </c:pt>
                <c:pt idx="5">
                  <c:v>Южный ФО</c:v>
                </c:pt>
                <c:pt idx="6">
                  <c:v>Уральский ФО</c:v>
                </c:pt>
                <c:pt idx="7">
                  <c:v>Северо-Западный ФО</c:v>
                </c:pt>
                <c:pt idx="8">
                  <c:v>Дальневосточный ФО</c:v>
                </c:pt>
                <c:pt idx="9">
                  <c:v>Северо-Кавказский ФО</c:v>
                </c:pt>
              </c:strCache>
            </c:strRef>
          </c:cat>
          <c:val>
            <c:numRef>
              <c:f>Регионы!$D$15:$D$24</c:f>
              <c:numCache>
                <c:formatCode>0%</c:formatCode>
                <c:ptCount val="10"/>
                <c:pt idx="0">
                  <c:v>0.16607487831464432</c:v>
                </c:pt>
                <c:pt idx="1">
                  <c:v>7.6507981048382745E-2</c:v>
                </c:pt>
                <c:pt idx="2">
                  <c:v>0.18342381039748751</c:v>
                </c:pt>
                <c:pt idx="3">
                  <c:v>0.18481604196121179</c:v>
                </c:pt>
                <c:pt idx="4">
                  <c:v>0.10174622532566346</c:v>
                </c:pt>
                <c:pt idx="5">
                  <c:v>8.5260692662184182E-2</c:v>
                </c:pt>
                <c:pt idx="6">
                  <c:v>8.5525108734364377E-2</c:v>
                </c:pt>
                <c:pt idx="7">
                  <c:v>5.293178065337751E-2</c:v>
                </c:pt>
                <c:pt idx="8">
                  <c:v>4.4076540358526609E-2</c:v>
                </c:pt>
                <c:pt idx="9">
                  <c:v>1.9636940544157485E-2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7B-4FC3-9E08-2BDD69F25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221408"/>
        <c:axId val="177221800"/>
      </c:barChart>
      <c:catAx>
        <c:axId val="17722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221800"/>
        <c:crosses val="autoZero"/>
        <c:auto val="1"/>
        <c:lblAlgn val="ctr"/>
        <c:lblOffset val="100"/>
        <c:noMultiLvlLbl val="0"/>
      </c:catAx>
      <c:valAx>
        <c:axId val="177221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22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437126004701235"/>
          <c:y val="8.8541119860017448E-2"/>
          <c:w val="0.22102306031587382"/>
          <c:h val="0.2262736949547973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51842364378132"/>
          <c:y val="4.1273238716421336E-2"/>
          <c:w val="0.43951973133235417"/>
          <c:h val="0.886572909729567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Секторы!$D$17</c:f>
              <c:strCache>
                <c:ptCount val="1"/>
                <c:pt idx="0">
                  <c:v>БРК-2023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Секторы!$B$18:$B$33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Секторы!$D$18:$D$33</c:f>
              <c:numCache>
                <c:formatCode>0.0%</c:formatCode>
                <c:ptCount val="16"/>
                <c:pt idx="0">
                  <c:v>6.6512434933487562E-3</c:v>
                </c:pt>
                <c:pt idx="1">
                  <c:v>8.2023239917976762E-3</c:v>
                </c:pt>
                <c:pt idx="2">
                  <c:v>9.5430884904569111E-3</c:v>
                </c:pt>
                <c:pt idx="3">
                  <c:v>1.0936431989063569E-2</c:v>
                </c:pt>
                <c:pt idx="4">
                  <c:v>2.1793995478206006E-2</c:v>
                </c:pt>
                <c:pt idx="5">
                  <c:v>2.4738419475261581E-2</c:v>
                </c:pt>
                <c:pt idx="6">
                  <c:v>5.554971344445029E-2</c:v>
                </c:pt>
                <c:pt idx="7">
                  <c:v>5.9808612440191387E-2</c:v>
                </c:pt>
                <c:pt idx="8">
                  <c:v>6.2279825437720177E-2</c:v>
                </c:pt>
                <c:pt idx="9">
                  <c:v>6.4935064935064929E-2</c:v>
                </c:pt>
                <c:pt idx="10">
                  <c:v>7.0008938429991063E-2</c:v>
                </c:pt>
                <c:pt idx="11">
                  <c:v>7.6002944423997049E-2</c:v>
                </c:pt>
                <c:pt idx="12">
                  <c:v>8.410011041589989E-2</c:v>
                </c:pt>
                <c:pt idx="13">
                  <c:v>0.12611073137388926</c:v>
                </c:pt>
                <c:pt idx="14">
                  <c:v>0.13901887586098113</c:v>
                </c:pt>
                <c:pt idx="15">
                  <c:v>0.18031968031968032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76-4798-9AC7-1C2736590961}"/>
            </c:ext>
          </c:extLst>
        </c:ser>
        <c:ser>
          <c:idx val="1"/>
          <c:order val="1"/>
          <c:tx>
            <c:strRef>
              <c:f>Секторы!$F$17</c:f>
              <c:strCache>
                <c:ptCount val="1"/>
                <c:pt idx="0">
                  <c:v>Все компании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Секторы!$B$18:$B$33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Секторы!$F$18:$F$33</c:f>
              <c:numCache>
                <c:formatCode>0.0%</c:formatCode>
                <c:ptCount val="16"/>
                <c:pt idx="0">
                  <c:v>1.4337826607811606E-2</c:v>
                </c:pt>
                <c:pt idx="1">
                  <c:v>1.2092988117465491E-2</c:v>
                </c:pt>
                <c:pt idx="2">
                  <c:v>7.8245572379852576E-3</c:v>
                </c:pt>
                <c:pt idx="3">
                  <c:v>8.8876177730770473E-3</c:v>
                </c:pt>
                <c:pt idx="4">
                  <c:v>4.095211370970353E-2</c:v>
                </c:pt>
                <c:pt idx="5">
                  <c:v>7.2795363545118022E-2</c:v>
                </c:pt>
                <c:pt idx="6">
                  <c:v>5.3805972565483452E-2</c:v>
                </c:pt>
                <c:pt idx="7">
                  <c:v>5.0735508380370616E-2</c:v>
                </c:pt>
                <c:pt idx="8">
                  <c:v>6.9206859708386845E-2</c:v>
                </c:pt>
                <c:pt idx="9">
                  <c:v>5.1302114249328165E-2</c:v>
                </c:pt>
                <c:pt idx="10">
                  <c:v>5.4809674390493973E-2</c:v>
                </c:pt>
                <c:pt idx="11">
                  <c:v>6.2191739426055236E-2</c:v>
                </c:pt>
                <c:pt idx="12">
                  <c:v>4.4966921009745621E-2</c:v>
                </c:pt>
                <c:pt idx="13">
                  <c:v>0.13603937101352298</c:v>
                </c:pt>
                <c:pt idx="14">
                  <c:v>0.10469797209061377</c:v>
                </c:pt>
                <c:pt idx="15">
                  <c:v>0.21535340017483839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76-4798-9AC7-1C27365909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506488"/>
        <c:axId val="177506880"/>
      </c:barChart>
      <c:catAx>
        <c:axId val="177506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506880"/>
        <c:crosses val="autoZero"/>
        <c:auto val="1"/>
        <c:lblAlgn val="ctr"/>
        <c:lblOffset val="100"/>
        <c:noMultiLvlLbl val="0"/>
      </c:catAx>
      <c:valAx>
        <c:axId val="177506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506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005609867980823"/>
          <c:y val="0.67356562009599708"/>
          <c:w val="0.27216352365361063"/>
          <c:h val="0.1426665482588297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012158221002701"/>
          <c:y val="3.761519653940192E-3"/>
          <c:w val="0.44611133269648484"/>
          <c:h val="0.991539246422483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'Рост выручки'!$C$1</c:f>
              <c:strCache>
                <c:ptCount val="1"/>
                <c:pt idx="0">
                  <c:v>Выручка БРК в 2020, млрд руб.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'Рост выручки'!$B$2:$B$17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'Рост выручки'!$C$2:$C$17</c:f>
              <c:numCache>
                <c:formatCode>_-* #\ ##0_-;\-* #\ ##0_-;_-* "-"??_-;_-@_-</c:formatCode>
                <c:ptCount val="16"/>
                <c:pt idx="0">
                  <c:v>75.553732994000001</c:v>
                </c:pt>
                <c:pt idx="1">
                  <c:v>57.715762693000002</c:v>
                </c:pt>
                <c:pt idx="2">
                  <c:v>86.440044999999998</c:v>
                </c:pt>
                <c:pt idx="3">
                  <c:v>341.17686700000002</c:v>
                </c:pt>
                <c:pt idx="4">
                  <c:v>197.153106439</c:v>
                </c:pt>
                <c:pt idx="5">
                  <c:v>77.756172247999999</c:v>
                </c:pt>
                <c:pt idx="6">
                  <c:v>224.29837999</c:v>
                </c:pt>
                <c:pt idx="7">
                  <c:v>393.256262177</c:v>
                </c:pt>
                <c:pt idx="8">
                  <c:v>574.32880897500002</c:v>
                </c:pt>
                <c:pt idx="9">
                  <c:v>592.38930900000003</c:v>
                </c:pt>
                <c:pt idx="10">
                  <c:v>651.21935499999995</c:v>
                </c:pt>
                <c:pt idx="11">
                  <c:v>755.48694786099998</c:v>
                </c:pt>
                <c:pt idx="12">
                  <c:v>227.36934311600001</c:v>
                </c:pt>
                <c:pt idx="13">
                  <c:v>794.06750064199991</c:v>
                </c:pt>
                <c:pt idx="14">
                  <c:v>1354.8748328229999</c:v>
                </c:pt>
                <c:pt idx="15">
                  <c:v>3594.9144869950005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89-435C-B770-73B71BD8CC3F}"/>
            </c:ext>
          </c:extLst>
        </c:ser>
        <c:ser>
          <c:idx val="1"/>
          <c:order val="1"/>
          <c:tx>
            <c:strRef>
              <c:f>'Рост выручки'!$D$1</c:f>
              <c:strCache>
                <c:ptCount val="1"/>
                <c:pt idx="0">
                  <c:v>Выручка БРК в 2023, млрд руб.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'Рост выручки'!$B$2:$B$17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'Рост выручки'!$D$2:$D$17</c:f>
              <c:numCache>
                <c:formatCode>_-* #\ ##0_-;\-* #\ ##0_-;_-* "-"??_-;_-@_-</c:formatCode>
                <c:ptCount val="16"/>
                <c:pt idx="0">
                  <c:v>222.34061690034582</c:v>
                </c:pt>
                <c:pt idx="1">
                  <c:v>170.23906598121141</c:v>
                </c:pt>
                <c:pt idx="2">
                  <c:v>297.10948515217399</c:v>
                </c:pt>
                <c:pt idx="3">
                  <c:v>1285.2209108364748</c:v>
                </c:pt>
                <c:pt idx="4">
                  <c:v>565.5415992788287</c:v>
                </c:pt>
                <c:pt idx="5">
                  <c:v>258.3567230646882</c:v>
                </c:pt>
                <c:pt idx="6">
                  <c:v>828.887721621678</c:v>
                </c:pt>
                <c:pt idx="7">
                  <c:v>1182.5148270775426</c:v>
                </c:pt>
                <c:pt idx="8">
                  <c:v>2021.704571088248</c:v>
                </c:pt>
                <c:pt idx="9">
                  <c:v>1816.0912076814657</c:v>
                </c:pt>
                <c:pt idx="10">
                  <c:v>1663.2179662764274</c:v>
                </c:pt>
                <c:pt idx="11">
                  <c:v>2214.8348238603999</c:v>
                </c:pt>
                <c:pt idx="12">
                  <c:v>605.89169537099519</c:v>
                </c:pt>
                <c:pt idx="13">
                  <c:v>3362.4719918572659</c:v>
                </c:pt>
                <c:pt idx="14">
                  <c:v>4346.7842363823338</c:v>
                </c:pt>
                <c:pt idx="15">
                  <c:v>10596.224614727967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89-435C-B770-73B71BD8CC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7794320"/>
        <c:axId val="177794712"/>
      </c:barChart>
      <c:catAx>
        <c:axId val="17779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794712"/>
        <c:crosses val="autoZero"/>
        <c:auto val="1"/>
        <c:lblAlgn val="ctr"/>
        <c:lblOffset val="100"/>
        <c:noMultiLvlLbl val="0"/>
      </c:catAx>
      <c:valAx>
        <c:axId val="177794712"/>
        <c:scaling>
          <c:orientation val="minMax"/>
        </c:scaling>
        <c:delete val="1"/>
        <c:axPos val="b"/>
        <c:numFmt formatCode="_-* #\ ##0_-;\-* #\ ##0_-;_-* &quot;-&quot;??_-;_-@_-" sourceLinked="1"/>
        <c:majorTickMark val="none"/>
        <c:minorTickMark val="none"/>
        <c:tickLblPos val="nextTo"/>
        <c:crossAx val="17779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28428984788024"/>
          <c:y val="0.79675718627092751"/>
          <c:w val="0.30779599102757804"/>
          <c:h val="0.19834815281491328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881698916641285"/>
          <c:y val="3.8128798408822878E-3"/>
          <c:w val="0.48783279110892031"/>
          <c:h val="0.942246633947850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Занятые!$C$2</c:f>
              <c:strCache>
                <c:ptCount val="1"/>
                <c:pt idx="0">
                  <c:v>Занятых в БРК в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Занятые!$B$3:$B$18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Занятые!$C$3:$C$18</c:f>
              <c:numCache>
                <c:formatCode>_-* #\ ##0_-;\-* #\ ##0_-;_-* "-"??_-;_-@_-</c:formatCode>
                <c:ptCount val="16"/>
                <c:pt idx="0">
                  <c:v>21958</c:v>
                </c:pt>
                <c:pt idx="1">
                  <c:v>14587</c:v>
                </c:pt>
                <c:pt idx="2">
                  <c:v>17437</c:v>
                </c:pt>
                <c:pt idx="3">
                  <c:v>58062</c:v>
                </c:pt>
                <c:pt idx="4">
                  <c:v>61547</c:v>
                </c:pt>
                <c:pt idx="5">
                  <c:v>27757</c:v>
                </c:pt>
                <c:pt idx="6">
                  <c:v>84631</c:v>
                </c:pt>
                <c:pt idx="7">
                  <c:v>97868</c:v>
                </c:pt>
                <c:pt idx="8">
                  <c:v>130175</c:v>
                </c:pt>
                <c:pt idx="9">
                  <c:v>139178</c:v>
                </c:pt>
                <c:pt idx="10">
                  <c:v>144194</c:v>
                </c:pt>
                <c:pt idx="11">
                  <c:v>162301</c:v>
                </c:pt>
                <c:pt idx="12">
                  <c:v>136269</c:v>
                </c:pt>
                <c:pt idx="13">
                  <c:v>205679</c:v>
                </c:pt>
                <c:pt idx="14">
                  <c:v>259102</c:v>
                </c:pt>
                <c:pt idx="15">
                  <c:v>241522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E7-44E6-BD06-2E60518C4B3E}"/>
            </c:ext>
          </c:extLst>
        </c:ser>
        <c:ser>
          <c:idx val="1"/>
          <c:order val="1"/>
          <c:tx>
            <c:strRef>
              <c:f>Занятые!$D$2</c:f>
              <c:strCache>
                <c:ptCount val="1"/>
                <c:pt idx="0">
                  <c:v>Занятых в БРК в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Занятые!$B$3:$B$18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Занятые!$D$3:$D$18</c:f>
              <c:numCache>
                <c:formatCode>_-* #\ ##0_-;\-* #\ ##0_-;_-* "-"??_-;_-@_-</c:formatCode>
                <c:ptCount val="16"/>
                <c:pt idx="0">
                  <c:v>35889</c:v>
                </c:pt>
                <c:pt idx="1">
                  <c:v>23793</c:v>
                </c:pt>
                <c:pt idx="2">
                  <c:v>25344</c:v>
                </c:pt>
                <c:pt idx="3">
                  <c:v>87388</c:v>
                </c:pt>
                <c:pt idx="4">
                  <c:v>100187</c:v>
                </c:pt>
                <c:pt idx="5">
                  <c:v>39109</c:v>
                </c:pt>
                <c:pt idx="6">
                  <c:v>111115</c:v>
                </c:pt>
                <c:pt idx="7">
                  <c:v>187455</c:v>
                </c:pt>
                <c:pt idx="8">
                  <c:v>195471</c:v>
                </c:pt>
                <c:pt idx="9">
                  <c:v>204621</c:v>
                </c:pt>
                <c:pt idx="10">
                  <c:v>206863</c:v>
                </c:pt>
                <c:pt idx="11">
                  <c:v>272684</c:v>
                </c:pt>
                <c:pt idx="12">
                  <c:v>192489</c:v>
                </c:pt>
                <c:pt idx="13">
                  <c:v>347592</c:v>
                </c:pt>
                <c:pt idx="14">
                  <c:v>454983</c:v>
                </c:pt>
                <c:pt idx="15">
                  <c:v>429361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E7-44E6-BD06-2E60518C4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7796672"/>
        <c:axId val="177797064"/>
      </c:barChart>
      <c:catAx>
        <c:axId val="177796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797064"/>
        <c:crosses val="autoZero"/>
        <c:auto val="1"/>
        <c:lblAlgn val="ctr"/>
        <c:lblOffset val="100"/>
        <c:noMultiLvlLbl val="0"/>
      </c:catAx>
      <c:valAx>
        <c:axId val="177797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79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415239758172447"/>
          <c:y val="0.76315816990730334"/>
          <c:w val="0.31560792260503823"/>
          <c:h val="0.16095767890099436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806688915355385"/>
          <c:y val="3.9909291351539436E-2"/>
          <c:w val="0.44972287336343775"/>
          <c:h val="0.89406525697641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Выработка!$C$2</c:f>
              <c:strCache>
                <c:ptCount val="1"/>
                <c:pt idx="0">
                  <c:v>Выработка БРК в 2020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Выработка!$B$3:$B$18</c:f>
              <c:strCache>
                <c:ptCount val="16"/>
                <c:pt idx="0">
                  <c:v>Деятельность гостиниц и предприятий общепита</c:v>
                </c:pt>
                <c:pt idx="1">
                  <c:v>Сельское хозяйство и рыболовство</c:v>
                </c:pt>
                <c:pt idx="2">
                  <c:v>Энергетика</c:v>
                </c:pt>
                <c:pt idx="3">
                  <c:v>Высокотехнологичные наукоемкие услуги</c:v>
                </c:pt>
                <c:pt idx="4">
                  <c:v>Операции с недвижимым имуществом</c:v>
                </c:pt>
                <c:pt idx="5">
                  <c:v>Водоснабжение, сбор и утилизация отходов</c:v>
                </c:pt>
                <c:pt idx="6">
                  <c:v>Иные наукоемкие услуги</c:v>
                </c:pt>
                <c:pt idx="7">
                  <c:v>Средне-низкотехнологичное производство</c:v>
                </c:pt>
                <c:pt idx="8">
                  <c:v>Транспортировка и хранение</c:v>
                </c:pt>
                <c:pt idx="9">
                  <c:v>Средне-высокотехнологичное производство</c:v>
                </c:pt>
                <c:pt idx="10">
                  <c:v>Строительство</c:v>
                </c:pt>
                <c:pt idx="11">
                  <c:v>Наукоемкие рыночные услуги</c:v>
                </c:pt>
                <c:pt idx="12">
                  <c:v>Низкотехнологичное производство</c:v>
                </c:pt>
                <c:pt idx="13">
                  <c:v>Высокотехнологичное производство</c:v>
                </c:pt>
                <c:pt idx="14">
                  <c:v>Добыча полезных ископаемых</c:v>
                </c:pt>
                <c:pt idx="15">
                  <c:v>Торговля</c:v>
                </c:pt>
              </c:strCache>
            </c:strRef>
          </c:cat>
          <c:val>
            <c:numRef>
              <c:f>Выработка!$C$3:$C$18</c:f>
              <c:numCache>
                <c:formatCode>_-* #\ ##0_-;\-* #\ ##0_-;_-* "-"??_-;_-@_-</c:formatCode>
                <c:ptCount val="16"/>
                <c:pt idx="0">
                  <c:v>1668.5331448531947</c:v>
                </c:pt>
                <c:pt idx="1">
                  <c:v>3203.2935226574814</c:v>
                </c:pt>
                <c:pt idx="2">
                  <c:v>3440.8294468530835</c:v>
                </c:pt>
                <c:pt idx="3">
                  <c:v>4018.2313133710709</c:v>
                </c:pt>
                <c:pt idx="4">
                  <c:v>2801.317586482689</c:v>
                </c:pt>
                <c:pt idx="5">
                  <c:v>3956.6574822101875</c:v>
                </c:pt>
                <c:pt idx="6">
                  <c:v>2650.3099335940733</c:v>
                </c:pt>
                <c:pt idx="7">
                  <c:v>4516.2722096619827</c:v>
                </c:pt>
                <c:pt idx="8">
                  <c:v>4654.8508503398007</c:v>
                </c:pt>
                <c:pt idx="9">
                  <c:v>4256.3430211671384</c:v>
                </c:pt>
                <c:pt idx="10">
                  <c:v>5229.117617089023</c:v>
                </c:pt>
                <c:pt idx="11">
                  <c:v>3860.7125697907904</c:v>
                </c:pt>
                <c:pt idx="12">
                  <c:v>4411.9747184559246</c:v>
                </c:pt>
                <c:pt idx="13">
                  <c:v>4957.2773412857714</c:v>
                </c:pt>
                <c:pt idx="14">
                  <c:v>5876.0784506217487</c:v>
                </c:pt>
                <c:pt idx="15">
                  <c:v>14884.418342821773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40-491F-AF46-6E5957335336}"/>
            </c:ext>
          </c:extLst>
        </c:ser>
        <c:ser>
          <c:idx val="1"/>
          <c:order val="1"/>
          <c:tx>
            <c:strRef>
              <c:f>Выработка!$D$2</c:f>
              <c:strCache>
                <c:ptCount val="1"/>
                <c:pt idx="0">
                  <c:v>Выработка БРК в 2023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Выработка!$B$3:$B$18</c:f>
              <c:strCache>
                <c:ptCount val="16"/>
                <c:pt idx="0">
                  <c:v>Деятельность гостиниц и предприятий общепита</c:v>
                </c:pt>
                <c:pt idx="1">
                  <c:v>Сельское хозяйство и рыболовство</c:v>
                </c:pt>
                <c:pt idx="2">
                  <c:v>Энергетика</c:v>
                </c:pt>
                <c:pt idx="3">
                  <c:v>Высокотехнологичные наукоемкие услуги</c:v>
                </c:pt>
                <c:pt idx="4">
                  <c:v>Операции с недвижимым имуществом</c:v>
                </c:pt>
                <c:pt idx="5">
                  <c:v>Водоснабжение, сбор и утилизация отходов</c:v>
                </c:pt>
                <c:pt idx="6">
                  <c:v>Иные наукоемкие услуги</c:v>
                </c:pt>
                <c:pt idx="7">
                  <c:v>Средне-низкотехнологичное производство</c:v>
                </c:pt>
                <c:pt idx="8">
                  <c:v>Транспортировка и хранение</c:v>
                </c:pt>
                <c:pt idx="9">
                  <c:v>Средне-высокотехнологичное производство</c:v>
                </c:pt>
                <c:pt idx="10">
                  <c:v>Строительство</c:v>
                </c:pt>
                <c:pt idx="11">
                  <c:v>Наукоемкие рыночные услуги</c:v>
                </c:pt>
                <c:pt idx="12">
                  <c:v>Низкотехнологичное производство</c:v>
                </c:pt>
                <c:pt idx="13">
                  <c:v>Высокотехнологичное производство</c:v>
                </c:pt>
                <c:pt idx="14">
                  <c:v>Добыча полезных ископаемых</c:v>
                </c:pt>
                <c:pt idx="15">
                  <c:v>Торговля</c:v>
                </c:pt>
              </c:strCache>
            </c:strRef>
          </c:cat>
          <c:val>
            <c:numRef>
              <c:f>Выработка!$D$3:$D$18</c:f>
              <c:numCache>
                <c:formatCode>_-* #\ ##0_-;\-* #\ ##0_-;_-* "-"??_-;_-@_-</c:formatCode>
                <c:ptCount val="16"/>
                <c:pt idx="0">
                  <c:v>3147.6691934136243</c:v>
                </c:pt>
                <c:pt idx="1">
                  <c:v>5644.8601043930721</c:v>
                </c:pt>
                <c:pt idx="2">
                  <c:v>6195.2302070368587</c:v>
                </c:pt>
                <c:pt idx="3">
                  <c:v>6308.2597267479796</c:v>
                </c:pt>
                <c:pt idx="4">
                  <c:v>6606.0682468150098</c:v>
                </c:pt>
                <c:pt idx="5">
                  <c:v>7155.0063456147363</c:v>
                </c:pt>
                <c:pt idx="6">
                  <c:v>7459.7284041009589</c:v>
                </c:pt>
                <c:pt idx="7">
                  <c:v>8040.1906879259586</c:v>
                </c:pt>
                <c:pt idx="8">
                  <c:v>8122.3497669844937</c:v>
                </c:pt>
                <c:pt idx="9">
                  <c:v>8875.3901490143508</c:v>
                </c:pt>
                <c:pt idx="10">
                  <c:v>9553.7289006014162</c:v>
                </c:pt>
                <c:pt idx="11">
                  <c:v>9673.6173210467041</c:v>
                </c:pt>
                <c:pt idx="12">
                  <c:v>10342.734068420625</c:v>
                </c:pt>
                <c:pt idx="13">
                  <c:v>11723.069963390704</c:v>
                </c:pt>
                <c:pt idx="14">
                  <c:v>14707.064022937644</c:v>
                </c:pt>
                <c:pt idx="15">
                  <c:v>24679.057051590546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0-491F-AF46-6E5957335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7955392"/>
        <c:axId val="177955784"/>
      </c:barChart>
      <c:catAx>
        <c:axId val="177955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955784"/>
        <c:crosses val="autoZero"/>
        <c:auto val="1"/>
        <c:lblAlgn val="ctr"/>
        <c:lblOffset val="100"/>
        <c:noMultiLvlLbl val="0"/>
      </c:catAx>
      <c:valAx>
        <c:axId val="177955784"/>
        <c:scaling>
          <c:orientation val="minMax"/>
          <c:max val="25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95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285212516550394"/>
          <c:y val="0.74838371975629492"/>
          <c:w val="0.29861525517146276"/>
          <c:h val="0.16694788967700971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720114501873969E-3"/>
          <c:y val="4.3219749767597123E-4"/>
          <c:w val="0.97716575797571203"/>
          <c:h val="0.851128009932368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Повторы!$C$2</c:f>
              <c:strCache>
                <c:ptCount val="1"/>
                <c:pt idx="0">
                  <c:v>БРК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Повторы!$A$3:$A$8</c:f>
              <c:strCache>
                <c:ptCount val="6"/>
                <c:pt idx="0">
                  <c:v>0 периодов</c:v>
                </c:pt>
                <c:pt idx="1">
                  <c:v>1 период</c:v>
                </c:pt>
                <c:pt idx="2">
                  <c:v>2 периода</c:v>
                </c:pt>
                <c:pt idx="3">
                  <c:v>3 периода</c:v>
                </c:pt>
                <c:pt idx="4">
                  <c:v>4 периода</c:v>
                </c:pt>
                <c:pt idx="5">
                  <c:v>5 периодов</c:v>
                </c:pt>
              </c:strCache>
            </c:strRef>
          </c:cat>
          <c:val>
            <c:numRef>
              <c:f>Повторы!$C$3:$C$8</c:f>
              <c:numCache>
                <c:formatCode>0%</c:formatCode>
                <c:ptCount val="6"/>
                <c:pt idx="0">
                  <c:v>0.2583024003959416</c:v>
                </c:pt>
                <c:pt idx="1">
                  <c:v>0.22588468200940362</c:v>
                </c:pt>
                <c:pt idx="2">
                  <c:v>0.21118535016085127</c:v>
                </c:pt>
                <c:pt idx="3">
                  <c:v>0.13521405592675081</c:v>
                </c:pt>
                <c:pt idx="4">
                  <c:v>9.0126206384558274E-2</c:v>
                </c:pt>
                <c:pt idx="5">
                  <c:v>7.9287305122494434E-2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D4-4B25-B6B8-94ABCA55512B}"/>
            </c:ext>
          </c:extLst>
        </c:ser>
        <c:ser>
          <c:idx val="1"/>
          <c:order val="1"/>
          <c:tx>
            <c:strRef>
              <c:f>Повторы!$D$2</c:f>
              <c:strCache>
                <c:ptCount val="1"/>
                <c:pt idx="0">
                  <c:v>Все компании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Повторы!$A$3:$A$8</c:f>
              <c:strCache>
                <c:ptCount val="6"/>
                <c:pt idx="0">
                  <c:v>0 периодов</c:v>
                </c:pt>
                <c:pt idx="1">
                  <c:v>1 период</c:v>
                </c:pt>
                <c:pt idx="2">
                  <c:v>2 периода</c:v>
                </c:pt>
                <c:pt idx="3">
                  <c:v>3 периода</c:v>
                </c:pt>
                <c:pt idx="4">
                  <c:v>4 периода</c:v>
                </c:pt>
                <c:pt idx="5">
                  <c:v>5 периодов</c:v>
                </c:pt>
              </c:strCache>
            </c:strRef>
          </c:cat>
          <c:val>
            <c:numRef>
              <c:f>Повторы!$D$3:$D$8</c:f>
              <c:numCache>
                <c:formatCode>0%</c:formatCode>
                <c:ptCount val="6"/>
                <c:pt idx="0">
                  <c:v>0.51025871202012119</c:v>
                </c:pt>
                <c:pt idx="1">
                  <c:v>0.17880971443821725</c:v>
                </c:pt>
                <c:pt idx="2">
                  <c:v>0.14051645356689391</c:v>
                </c:pt>
                <c:pt idx="3">
                  <c:v>9.7168644006113983E-2</c:v>
                </c:pt>
                <c:pt idx="4">
                  <c:v>4.9534577156674836E-2</c:v>
                </c:pt>
                <c:pt idx="5">
                  <c:v>2.3711898811978875E-2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D4-4B25-B6B8-94ABCA555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957744"/>
        <c:axId val="177958136"/>
      </c:barChart>
      <c:catAx>
        <c:axId val="17795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958136"/>
        <c:crosses val="autoZero"/>
        <c:auto val="1"/>
        <c:lblAlgn val="ctr"/>
        <c:lblOffset val="100"/>
        <c:noMultiLvlLbl val="0"/>
      </c:catAx>
      <c:valAx>
        <c:axId val="1779581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795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892804024496942"/>
          <c:y val="0.14868780017643021"/>
          <c:w val="0.29936592300962372"/>
          <c:h val="0.20775517643627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650134700128893"/>
          <c:y val="4.569055036344756E-2"/>
          <c:w val="0.42042645078601859"/>
          <c:h val="0.9244101029427395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Повторы!$R$23:$R$38</c:f>
              <c:strCache>
                <c:ptCount val="16"/>
                <c:pt idx="0">
                  <c:v>Деятельность гостиниц и предприятий общепита</c:v>
                </c:pt>
                <c:pt idx="1">
                  <c:v>Операции с недвижимым имуществом</c:v>
                </c:pt>
                <c:pt idx="2">
                  <c:v>Иные наукоемкие услуги</c:v>
                </c:pt>
                <c:pt idx="3">
                  <c:v>Наукоемкие рыночные услуги</c:v>
                </c:pt>
                <c:pt idx="4">
                  <c:v>Средне-высокотехнологичное производство</c:v>
                </c:pt>
                <c:pt idx="5">
                  <c:v>Сельское хозяйство и рыболовство</c:v>
                </c:pt>
                <c:pt idx="6">
                  <c:v>Высокотехнологичное производство</c:v>
                </c:pt>
                <c:pt idx="7">
                  <c:v>Добыча полезных ископаемых</c:v>
                </c:pt>
                <c:pt idx="8">
                  <c:v>Средне-низкотехнологичное производство</c:v>
                </c:pt>
                <c:pt idx="9">
                  <c:v>Энергетика</c:v>
                </c:pt>
                <c:pt idx="10">
                  <c:v>Строительство</c:v>
                </c:pt>
                <c:pt idx="11">
                  <c:v>Низкотехнологичное производство</c:v>
                </c:pt>
                <c:pt idx="12">
                  <c:v>Транспортировка и хранение</c:v>
                </c:pt>
                <c:pt idx="13">
                  <c:v>Водоснабжение, сбор и утилизация отходов</c:v>
                </c:pt>
                <c:pt idx="14">
                  <c:v>Торговля</c:v>
                </c:pt>
                <c:pt idx="15">
                  <c:v>Высокотехнологичные наукоемкие услуги</c:v>
                </c:pt>
              </c:strCache>
            </c:strRef>
          </c:cat>
          <c:val>
            <c:numRef>
              <c:f>Повторы!$S$23:$S$38</c:f>
              <c:numCache>
                <c:formatCode>0.00</c:formatCode>
                <c:ptCount val="16"/>
                <c:pt idx="0">
                  <c:v>0.96607245543415754</c:v>
                </c:pt>
                <c:pt idx="1">
                  <c:v>1.6388308977035491</c:v>
                </c:pt>
                <c:pt idx="2">
                  <c:v>1.6657871591908531</c:v>
                </c:pt>
                <c:pt idx="3">
                  <c:v>1.6993335946687573</c:v>
                </c:pt>
                <c:pt idx="4">
                  <c:v>1.7337322363500374</c:v>
                </c:pt>
                <c:pt idx="5">
                  <c:v>1.7653846153846153</c:v>
                </c:pt>
                <c:pt idx="6">
                  <c:v>1.7708333333333333</c:v>
                </c:pt>
                <c:pt idx="7">
                  <c:v>1.794392523364486</c:v>
                </c:pt>
                <c:pt idx="8">
                  <c:v>1.8364197530864197</c:v>
                </c:pt>
                <c:pt idx="9">
                  <c:v>1.8380281690140845</c:v>
                </c:pt>
                <c:pt idx="10">
                  <c:v>1.9152249134948096</c:v>
                </c:pt>
                <c:pt idx="11">
                  <c:v>1.9221757322175732</c:v>
                </c:pt>
                <c:pt idx="12">
                  <c:v>1.9801026957637997</c:v>
                </c:pt>
                <c:pt idx="13">
                  <c:v>2.013157894736842</c:v>
                </c:pt>
                <c:pt idx="14">
                  <c:v>2.0425358981305881</c:v>
                </c:pt>
                <c:pt idx="15">
                  <c:v>2.2551724137931033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2B-48EC-B3B4-E7646EA5D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5051128"/>
        <c:axId val="225051520"/>
      </c:barChart>
      <c:catAx>
        <c:axId val="225051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051520"/>
        <c:crosses val="autoZero"/>
        <c:auto val="1"/>
        <c:lblAlgn val="ctr"/>
        <c:lblOffset val="100"/>
        <c:noMultiLvlLbl val="0"/>
      </c:catAx>
      <c:valAx>
        <c:axId val="22505152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25051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091906517233247"/>
          <c:y val="8.9567583342487864E-2"/>
          <c:w val="0.58263593600675179"/>
          <c:h val="0.6511322239125778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DA-486F-8381-38D60474FB6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DA-486F-8381-38D60474FB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Совокуп!$B$25:$B$26</c:f>
              <c:strCache>
                <c:ptCount val="2"/>
                <c:pt idx="0">
                  <c:v>Все компании с числом занятых более 10 человек</c:v>
                </c:pt>
                <c:pt idx="1">
                  <c:v>БРК</c:v>
                </c:pt>
              </c:strCache>
            </c:strRef>
          </c:cat>
          <c:val>
            <c:numRef>
              <c:f>Совокуп!$F$25:$F$26</c:f>
              <c:numCache>
                <c:formatCode>0%</c:formatCode>
                <c:ptCount val="2"/>
                <c:pt idx="0">
                  <c:v>0.79473758053897714</c:v>
                </c:pt>
                <c:pt idx="1">
                  <c:v>0.20526241946102292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DA-486F-8381-38D60474F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79171731050396"/>
          <c:y val="0.76909667541557303"/>
          <c:w val="0.74183903186598321"/>
          <c:h val="0.23090332458442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Повторы!$F$16</c:f>
              <c:strCache>
                <c:ptCount val="1"/>
                <c:pt idx="0">
                  <c:v>Крупные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Повторы!$E$17:$E$22</c:f>
              <c:strCache>
                <c:ptCount val="6"/>
                <c:pt idx="0">
                  <c:v>0 периодов</c:v>
                </c:pt>
                <c:pt idx="1">
                  <c:v>1 период</c:v>
                </c:pt>
                <c:pt idx="2">
                  <c:v>2 периода</c:v>
                </c:pt>
                <c:pt idx="3">
                  <c:v>3 периода</c:v>
                </c:pt>
                <c:pt idx="4">
                  <c:v>4 периода</c:v>
                </c:pt>
                <c:pt idx="5">
                  <c:v>5 периодов</c:v>
                </c:pt>
              </c:strCache>
            </c:strRef>
          </c:cat>
          <c:val>
            <c:numRef>
              <c:f>Повторы!$F$17:$F$22</c:f>
              <c:numCache>
                <c:formatCode>0%</c:formatCode>
                <c:ptCount val="6"/>
                <c:pt idx="0">
                  <c:v>0.1343001261034048</c:v>
                </c:pt>
                <c:pt idx="1">
                  <c:v>0.18474148802017654</c:v>
                </c:pt>
                <c:pt idx="2">
                  <c:v>0.21311475409836064</c:v>
                </c:pt>
                <c:pt idx="3">
                  <c:v>0.16708701134930642</c:v>
                </c:pt>
                <c:pt idx="4">
                  <c:v>0.12610340479192939</c:v>
                </c:pt>
                <c:pt idx="5">
                  <c:v>0.17465321563682221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D2-4010-B7C8-161FFE01A145}"/>
            </c:ext>
          </c:extLst>
        </c:ser>
        <c:ser>
          <c:idx val="1"/>
          <c:order val="1"/>
          <c:tx>
            <c:strRef>
              <c:f>Повторы!$G$16</c:f>
              <c:strCache>
                <c:ptCount val="1"/>
                <c:pt idx="0">
                  <c:v>Средние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Повторы!$E$17:$E$22</c:f>
              <c:strCache>
                <c:ptCount val="6"/>
                <c:pt idx="0">
                  <c:v>0 периодов</c:v>
                </c:pt>
                <c:pt idx="1">
                  <c:v>1 период</c:v>
                </c:pt>
                <c:pt idx="2">
                  <c:v>2 периода</c:v>
                </c:pt>
                <c:pt idx="3">
                  <c:v>3 периода</c:v>
                </c:pt>
                <c:pt idx="4">
                  <c:v>4 периода</c:v>
                </c:pt>
                <c:pt idx="5">
                  <c:v>5 периодов</c:v>
                </c:pt>
              </c:strCache>
            </c:strRef>
          </c:cat>
          <c:val>
            <c:numRef>
              <c:f>Повторы!$G$17:$G$22</c:f>
              <c:numCache>
                <c:formatCode>0%</c:formatCode>
                <c:ptCount val="6"/>
                <c:pt idx="0">
                  <c:v>0.19081439393939395</c:v>
                </c:pt>
                <c:pt idx="1">
                  <c:v>0.20501893939393939</c:v>
                </c:pt>
                <c:pt idx="2">
                  <c:v>0.2040719696969697</c:v>
                </c:pt>
                <c:pt idx="3">
                  <c:v>0.15956439393939395</c:v>
                </c:pt>
                <c:pt idx="4">
                  <c:v>0.11884469696969698</c:v>
                </c:pt>
                <c:pt idx="5">
                  <c:v>0.12168560606060606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D2-4010-B7C8-161FFE01A145}"/>
            </c:ext>
          </c:extLst>
        </c:ser>
        <c:ser>
          <c:idx val="2"/>
          <c:order val="2"/>
          <c:tx>
            <c:strRef>
              <c:f>Повторы!$H$16</c:f>
              <c:strCache>
                <c:ptCount val="1"/>
                <c:pt idx="0">
                  <c:v>Малые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Повторы!$E$17:$E$22</c:f>
              <c:strCache>
                <c:ptCount val="6"/>
                <c:pt idx="0">
                  <c:v>0 периодов</c:v>
                </c:pt>
                <c:pt idx="1">
                  <c:v>1 период</c:v>
                </c:pt>
                <c:pt idx="2">
                  <c:v>2 периода</c:v>
                </c:pt>
                <c:pt idx="3">
                  <c:v>3 периода</c:v>
                </c:pt>
                <c:pt idx="4">
                  <c:v>4 периода</c:v>
                </c:pt>
                <c:pt idx="5">
                  <c:v>5 периодов</c:v>
                </c:pt>
              </c:strCache>
            </c:strRef>
          </c:cat>
          <c:val>
            <c:numRef>
              <c:f>Повторы!$H$17:$H$22</c:f>
              <c:numCache>
                <c:formatCode>0%</c:formatCode>
                <c:ptCount val="6"/>
                <c:pt idx="0">
                  <c:v>0.20847416706904878</c:v>
                </c:pt>
                <c:pt idx="1">
                  <c:v>0.22223563495895701</c:v>
                </c:pt>
                <c:pt idx="2">
                  <c:v>0.22271849348140996</c:v>
                </c:pt>
                <c:pt idx="3">
                  <c:v>0.14956542732979236</c:v>
                </c:pt>
                <c:pt idx="4">
                  <c:v>0.10779816513761468</c:v>
                </c:pt>
                <c:pt idx="5">
                  <c:v>8.9208112023177202E-2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D2-4010-B7C8-161FFE01A145}"/>
            </c:ext>
          </c:extLst>
        </c:ser>
        <c:ser>
          <c:idx val="3"/>
          <c:order val="3"/>
          <c:tx>
            <c:strRef>
              <c:f>Повторы!$I$16</c:f>
              <c:strCache>
                <c:ptCount val="1"/>
                <c:pt idx="0">
                  <c:v>Микро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Повторы!$E$17:$E$22</c:f>
              <c:strCache>
                <c:ptCount val="6"/>
                <c:pt idx="0">
                  <c:v>0 периодов</c:v>
                </c:pt>
                <c:pt idx="1">
                  <c:v>1 период</c:v>
                </c:pt>
                <c:pt idx="2">
                  <c:v>2 периода</c:v>
                </c:pt>
                <c:pt idx="3">
                  <c:v>3 периода</c:v>
                </c:pt>
                <c:pt idx="4">
                  <c:v>4 периода</c:v>
                </c:pt>
                <c:pt idx="5">
                  <c:v>5 периодов</c:v>
                </c:pt>
              </c:strCache>
            </c:strRef>
          </c:cat>
          <c:val>
            <c:numRef>
              <c:f>Повторы!$I$17:$I$22</c:f>
              <c:numCache>
                <c:formatCode>0%</c:formatCode>
                <c:ptCount val="6"/>
                <c:pt idx="0">
                  <c:v>0.34975069925817825</c:v>
                </c:pt>
                <c:pt idx="1">
                  <c:v>0.24285540556974342</c:v>
                </c:pt>
                <c:pt idx="2">
                  <c:v>0.20102152499087925</c:v>
                </c:pt>
                <c:pt idx="3">
                  <c:v>0.10835461510397665</c:v>
                </c:pt>
                <c:pt idx="4">
                  <c:v>5.8008026267785479E-2</c:v>
                </c:pt>
                <c:pt idx="5">
                  <c:v>4.0009728809436942E-2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D2-4010-B7C8-161FFE01A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036928"/>
        <c:axId val="178037320"/>
      </c:barChart>
      <c:catAx>
        <c:axId val="17803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037320"/>
        <c:crosses val="autoZero"/>
        <c:auto val="1"/>
        <c:lblAlgn val="ctr"/>
        <c:lblOffset val="100"/>
        <c:noMultiLvlLbl val="0"/>
      </c:catAx>
      <c:valAx>
        <c:axId val="178037320"/>
        <c:scaling>
          <c:orientation val="minMax"/>
          <c:max val="0.3500000000000000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03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346142793569549E-2"/>
          <c:y val="0.89409667541557303"/>
          <c:w val="0.9621045656130992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826012029221876E-2"/>
          <c:y val="8.2272231286494024E-2"/>
          <c:w val="0.50105414591410746"/>
          <c:h val="0.8347991434399629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71-49AE-A357-5D76BEFC23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71-49AE-A357-5D76BEFC23B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171-49AE-A357-5D76BEFC23B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171-49AE-A357-5D76BEFC23B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171-49AE-A357-5D76BEFC23B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B171-49AE-A357-5D76BEFC23B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B171-49AE-A357-5D76BEFC23B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B171-49AE-A357-5D76BEFC23B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B171-49AE-A357-5D76BEFC23B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B171-49AE-A357-5D76BEFC23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Выручка!$B$3:$B$7</c:f>
              <c:strCache>
                <c:ptCount val="5"/>
                <c:pt idx="0">
                  <c:v>Компании, по которым отстутствуют данные о выручке</c:v>
                </c:pt>
                <c:pt idx="1">
                  <c:v>У компании отсутствуют данные о выручке за 2020 г., но есть за 2023 г.</c:v>
                </c:pt>
                <c:pt idx="2">
                  <c:v>Выручка не выросла или снизилась</c:v>
                </c:pt>
                <c:pt idx="3">
                  <c:v>Выручка выросла менее, чем на 20%</c:v>
                </c:pt>
                <c:pt idx="4">
                  <c:v>БРК (рост выручки на 20% и более)</c:v>
                </c:pt>
              </c:strCache>
            </c:strRef>
          </c:cat>
          <c:val>
            <c:numRef>
              <c:f>Выручка!$D$3:$D$7</c:f>
              <c:numCache>
                <c:formatCode>0%</c:formatCode>
                <c:ptCount val="5"/>
                <c:pt idx="0">
                  <c:v>0.14727446605036659</c:v>
                </c:pt>
                <c:pt idx="1">
                  <c:v>0.2496015301243226</c:v>
                </c:pt>
                <c:pt idx="2">
                  <c:v>0.1475932419509085</c:v>
                </c:pt>
                <c:pt idx="3">
                  <c:v>0.1475932419509085</c:v>
                </c:pt>
                <c:pt idx="4">
                  <c:v>0.30793751992349377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171-49AE-A357-5D76BEFC23B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698285255979718"/>
          <c:y val="4.3640511249917524E-2"/>
          <c:w val="0.42635033880102241"/>
          <c:h val="0.956359530789773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241121880383791E-4"/>
          <c:y val="8.0400212011163888E-2"/>
          <c:w val="0.52678334484556355"/>
          <c:h val="0.8402907456908621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0A-495D-89F2-BF384FEB1D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0A-495D-89F2-BF384FEB1D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0A-495D-89F2-BF384FEB1D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0A-495D-89F2-BF384FEB1D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50A-495D-89F2-BF384FEB1D65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550A-495D-89F2-BF384FEB1D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Занятость!$B$2:$B$6</c:f>
              <c:strCache>
                <c:ptCount val="5"/>
                <c:pt idx="0">
                  <c:v>Компании, по которым отстутствуют данные о численности сотрудников</c:v>
                </c:pt>
                <c:pt idx="1">
                  <c:v>У компании отсутствуют данные о численности сотрудников за 2020 г., но есть за 2023 г.</c:v>
                </c:pt>
                <c:pt idx="2">
                  <c:v>Численность сотрудников снизилась или не выросла</c:v>
                </c:pt>
                <c:pt idx="3">
                  <c:v>Численность сотрудников выросла менее, чем на 20%</c:v>
                </c:pt>
                <c:pt idx="4">
                  <c:v>БРК (рост численности сотрудников на 20% и более)</c:v>
                </c:pt>
              </c:strCache>
            </c:strRef>
          </c:cat>
          <c:val>
            <c:numRef>
              <c:f>Занятость!$D$2:$D$6</c:f>
              <c:numCache>
                <c:formatCode>0%</c:formatCode>
                <c:ptCount val="5"/>
                <c:pt idx="0">
                  <c:v>0.10073318457124641</c:v>
                </c:pt>
                <c:pt idx="1">
                  <c:v>0.24800765062161301</c:v>
                </c:pt>
                <c:pt idx="2">
                  <c:v>0.19094676442460951</c:v>
                </c:pt>
                <c:pt idx="3">
                  <c:v>0.17723940070130698</c:v>
                </c:pt>
                <c:pt idx="4">
                  <c:v>0.28307299968122412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0A-495D-89F2-BF384FEB1D6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304580418988146"/>
          <c:y val="5.294728783902012E-2"/>
          <c:w val="0.45332567714413646"/>
          <c:h val="0.946098454185337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'Общие показатели'!$C$8</c:f>
              <c:strCache>
                <c:ptCount val="1"/>
                <c:pt idx="0">
                  <c:v>Совокупная выручка (млрд руб.)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'Общие показатели'!$B$9:$B$12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'Общие показатели'!$C$9:$C$12</c:f>
              <c:numCache>
                <c:formatCode>_-* #\ ##0.0\ _₽_-;\-* #\ ##0.0\ _₽_-;_-* "-"??\ _₽_-;_-@_-</c:formatCode>
                <c:ptCount val="4"/>
                <c:pt idx="0">
                  <c:v>258.39732199999997</c:v>
                </c:pt>
                <c:pt idx="1">
                  <c:v>299.62500784205145</c:v>
                </c:pt>
                <c:pt idx="2">
                  <c:v>324.61079452732037</c:v>
                </c:pt>
                <c:pt idx="3">
                  <c:v>425.52424679610164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9A-4C07-94B8-4B60C10BC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3159960"/>
        <c:axId val="473159568"/>
      </c:barChart>
      <c:lineChart>
        <c:grouping val="standard"/>
        <c:varyColors val="0"/>
        <c:ser>
          <c:idx val="1"/>
          <c:order val="1"/>
          <c:tx>
            <c:strRef>
              <c:f>'Общие показатели'!$D$8</c:f>
              <c:strCache>
                <c:ptCount val="1"/>
                <c:pt idx="0">
                  <c:v>Совокупная занятость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4305487204724435E-2"/>
                  <c:y val="5.0241545893719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59A-4C07-94B8-4B60C10BCCF6}"/>
                </c:ext>
              </c:extLst>
            </c:dLbl>
            <c:dLbl>
              <c:idx val="1"/>
              <c:layout>
                <c:manualLayout>
                  <c:x val="-6.6666666666666721E-2"/>
                  <c:y val="4.2512077294685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59A-4C07-94B8-4B60C10BCCF6}"/>
                </c:ext>
              </c:extLst>
            </c:dLbl>
            <c:dLbl>
              <c:idx val="2"/>
              <c:layout>
                <c:manualLayout>
                  <c:x val="-6.9444512795275595E-2"/>
                  <c:y val="5.0241545893719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59A-4C07-94B8-4B60C10BCCF6}"/>
                </c:ext>
              </c:extLst>
            </c:dLbl>
            <c:dLbl>
              <c:idx val="3"/>
              <c:layout>
                <c:manualLayout>
                  <c:x val="-6.3715346128608921E-2"/>
                  <c:y val="5.4106280193236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59A-4C07-94B8-4B60C10BCC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'Общие показатели'!$B$9:$B$12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'Общие показатели'!$D$9:$D$12</c:f>
              <c:numCache>
                <c:formatCode>_-* #\ ##0_-;\-* #\ ##0_-;_-* "-"??_-;_-@_-</c:formatCode>
                <c:ptCount val="4"/>
                <c:pt idx="0">
                  <c:v>53189</c:v>
                </c:pt>
                <c:pt idx="1">
                  <c:v>64569</c:v>
                </c:pt>
                <c:pt idx="2">
                  <c:v>71046</c:v>
                </c:pt>
                <c:pt idx="3">
                  <c:v>83221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9A-4C07-94B8-4B60C10BC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158784"/>
        <c:axId val="473161528"/>
      </c:lineChart>
      <c:catAx>
        <c:axId val="473159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159568"/>
        <c:crosses val="autoZero"/>
        <c:auto val="1"/>
        <c:lblAlgn val="ctr"/>
        <c:lblOffset val="100"/>
        <c:noMultiLvlLbl val="0"/>
      </c:catAx>
      <c:valAx>
        <c:axId val="473159568"/>
        <c:scaling>
          <c:orientation val="minMax"/>
          <c:max val="450"/>
          <c:min val="0"/>
        </c:scaling>
        <c:delete val="0"/>
        <c:axPos val="l"/>
        <c:numFmt formatCode="_-* #\ ##0.0\ _₽_-;\-* #\ ##0.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159960"/>
        <c:crosses val="autoZero"/>
        <c:crossBetween val="between"/>
      </c:valAx>
      <c:valAx>
        <c:axId val="473161528"/>
        <c:scaling>
          <c:orientation val="minMax"/>
          <c:max val="150000"/>
        </c:scaling>
        <c:delete val="0"/>
        <c:axPos val="r"/>
        <c:numFmt formatCode="_-* #\ ##0_-;\-* #\ 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158784"/>
        <c:crosses val="max"/>
        <c:crossBetween val="between"/>
      </c:valAx>
      <c:catAx>
        <c:axId val="473158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31615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'Общие показатели'!$C$45</c:f>
              <c:strCache>
                <c:ptCount val="1"/>
                <c:pt idx="0">
                  <c:v>Совокупная выручка (млрд руб.)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'Общие показатели'!$B$46:$B$49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'Общие показатели'!$C$46:$C$49</c:f>
              <c:numCache>
                <c:formatCode>_-* #\ ##0.0\ _₽_-;\-* #\ ##0.0\ _₽_-;_-* "-"??\ _₽_-;_-@_-</c:formatCode>
                <c:ptCount val="4"/>
                <c:pt idx="0">
                  <c:v>53.908341999999998</c:v>
                </c:pt>
                <c:pt idx="1">
                  <c:v>82.093607343850962</c:v>
                </c:pt>
                <c:pt idx="2">
                  <c:v>113.56012280557154</c:v>
                </c:pt>
                <c:pt idx="3">
                  <c:v>170.23672243112594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9C-45B1-B812-E3DEF5133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3042032"/>
        <c:axId val="473045560"/>
      </c:barChart>
      <c:lineChart>
        <c:grouping val="standard"/>
        <c:varyColors val="0"/>
        <c:ser>
          <c:idx val="1"/>
          <c:order val="1"/>
          <c:tx>
            <c:strRef>
              <c:f>'Общие показатели'!$D$45</c:f>
              <c:strCache>
                <c:ptCount val="1"/>
                <c:pt idx="0">
                  <c:v>Совокупная занятость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'Общие показатели'!$B$46:$B$49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'Общие показатели'!$D$46:$D$49</c:f>
              <c:numCache>
                <c:formatCode>_-* #\ ##0_-;\-* #\ ##0_-;_-* "-"??_-;_-@_-</c:formatCode>
                <c:ptCount val="4"/>
                <c:pt idx="0">
                  <c:v>15264</c:v>
                </c:pt>
                <c:pt idx="1">
                  <c:v>19401</c:v>
                </c:pt>
                <c:pt idx="2">
                  <c:v>24081</c:v>
                </c:pt>
                <c:pt idx="3">
                  <c:v>28623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9C-45B1-B812-E3DEF5133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5698040"/>
        <c:axId val="485698432"/>
      </c:lineChart>
      <c:catAx>
        <c:axId val="47304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045560"/>
        <c:crosses val="autoZero"/>
        <c:auto val="1"/>
        <c:lblAlgn val="ctr"/>
        <c:lblOffset val="100"/>
        <c:noMultiLvlLbl val="0"/>
      </c:catAx>
      <c:valAx>
        <c:axId val="473045560"/>
        <c:scaling>
          <c:orientation val="minMax"/>
        </c:scaling>
        <c:delete val="0"/>
        <c:axPos val="l"/>
        <c:numFmt formatCode="_-* #\ ##0.0\ _₽_-;\-* #\ ##0.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042032"/>
        <c:crosses val="autoZero"/>
        <c:crossBetween val="between"/>
      </c:valAx>
      <c:valAx>
        <c:axId val="485698432"/>
        <c:scaling>
          <c:orientation val="minMax"/>
          <c:max val="100000"/>
        </c:scaling>
        <c:delete val="0"/>
        <c:axPos val="r"/>
        <c:numFmt formatCode="_-* #\ ##0_-;\-* #\ 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5698040"/>
        <c:crosses val="max"/>
        <c:crossBetween val="between"/>
      </c:valAx>
      <c:catAx>
        <c:axId val="485698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5698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134285052902062E-2"/>
          <c:y val="0.12883545386529255"/>
          <c:w val="0.44415083850299397"/>
          <c:h val="0.7749505354242274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F5-40DD-8577-B71780FAD1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F5-40DD-8577-B71780FAD1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F5-40DD-8577-B71780FAD1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F5-40DD-8577-B71780FAD1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F5-40DD-8577-B71780FAD1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Размеры!$B$2:$B$6</c:f>
              <c:strCache>
                <c:ptCount val="5"/>
                <c:pt idx="0">
                  <c:v>Выручка в 2023 году отсутствовала</c:v>
                </c:pt>
                <c:pt idx="1">
                  <c:v>Микропредприятия (выручка менее 120 млн руб.)</c:v>
                </c:pt>
                <c:pt idx="2">
                  <c:v>Малые предприятия (выручка от 120 до 800 млн руб.)</c:v>
                </c:pt>
                <c:pt idx="3">
                  <c:v>Средние предприятия (выручка от 800 млн до 2 млрд руб.)</c:v>
                </c:pt>
                <c:pt idx="4">
                  <c:v>Крупные предприятия (выручка свыше 2 млрд руб.)</c:v>
                </c:pt>
              </c:strCache>
            </c:strRef>
          </c:cat>
          <c:val>
            <c:numRef>
              <c:f>Размеры!$D$2:$D$6</c:f>
              <c:numCache>
                <c:formatCode>0%</c:formatCode>
                <c:ptCount val="5"/>
                <c:pt idx="0">
                  <c:v>0.14727446605036659</c:v>
                </c:pt>
                <c:pt idx="1">
                  <c:v>0.59451705451067904</c:v>
                </c:pt>
                <c:pt idx="2">
                  <c:v>0.22441823398151101</c:v>
                </c:pt>
                <c:pt idx="3">
                  <c:v>2.8371055148230795E-2</c:v>
                </c:pt>
                <c:pt idx="4">
                  <c:v>5.4191903092126233E-3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BF5-40DD-8577-B71780FAD1E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8568528893429974"/>
          <c:y val="5.7352351003450222E-2"/>
          <c:w val="0.4976480280720178"/>
          <c:h val="0.828337839383235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301595104972"/>
          <c:y val="0.12731481481481483"/>
          <c:w val="0.38408619520119081"/>
          <c:h val="0.8518518518518518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90-4094-9E08-942310B71A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90-4094-9E08-942310B71A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F90-4094-9E08-942310B71A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F90-4094-9E08-942310B71A2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F90-4094-9E08-942310B71A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Размеры!$B$25:$B$29</c:f>
              <c:strCache>
                <c:ptCount val="5"/>
                <c:pt idx="0">
                  <c:v>Выручка в 2023 году отсутствовала</c:v>
                </c:pt>
                <c:pt idx="1">
                  <c:v>Стартапы с минимальным показателем выручки (выручка менее 1 млн рублей)</c:v>
                </c:pt>
                <c:pt idx="2">
                  <c:v>Стартапы - МТК (выручка от 1 млн до 300 млн рублей)</c:v>
                </c:pt>
                <c:pt idx="3">
                  <c:v>Ранние компании - МТК (выручка от 300 млн до 2 млрд рублей)</c:v>
                </c:pt>
                <c:pt idx="4">
                  <c:v>Зрелые компании - МТК (выручка от 2 млрд до 4 млрд рублей)</c:v>
                </c:pt>
              </c:strCache>
            </c:strRef>
          </c:cat>
          <c:val>
            <c:numRef>
              <c:f>Размеры!$D$25:$D$29</c:f>
              <c:numCache>
                <c:formatCode>0%</c:formatCode>
                <c:ptCount val="5"/>
                <c:pt idx="0">
                  <c:v>0.14727446605036659</c:v>
                </c:pt>
                <c:pt idx="1">
                  <c:v>9.0532355753905003E-2</c:v>
                </c:pt>
                <c:pt idx="2">
                  <c:v>0.64105833598979922</c:v>
                </c:pt>
                <c:pt idx="3">
                  <c:v>0.11571565189671661</c:v>
                </c:pt>
                <c:pt idx="4">
                  <c:v>5.4191903092126233E-3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F90-4094-9E08-942310B71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0813707642253969"/>
          <c:y val="4.9765237678623495E-2"/>
          <c:w val="0.49186292357746036"/>
          <c:h val="0.932876932050160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156808253639583E-2"/>
          <c:y val="1.6853627037336467E-2"/>
          <c:w val="0.38404126819787654"/>
          <c:h val="0.97451076731338437"/>
        </c:manualLayout>
      </c:layout>
      <c:doughnutChart>
        <c:varyColors val="1"/>
        <c:ser>
          <c:idx val="0"/>
          <c:order val="0"/>
          <c:tx>
            <c:strRef>
              <c:f>Размеры!$D$10</c:f>
              <c:strCache>
                <c:ptCount val="1"/>
                <c:pt idx="0">
                  <c:v>Все компании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23-4DE4-A536-BDC67C6408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23-4DE4-A536-BDC67C6408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23-4DE4-A536-BDC67C6408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23-4DE4-A536-BDC67C6408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Размеры!$B$11:$B$14</c:f>
              <c:strCache>
                <c:ptCount val="4"/>
                <c:pt idx="0">
                  <c:v>Микропредприятия (выручка менее 120 млн руб.)</c:v>
                </c:pt>
                <c:pt idx="1">
                  <c:v>Малые предприятия (выручка от 120 до 800 млн руб.)</c:v>
                </c:pt>
                <c:pt idx="2">
                  <c:v>Средние предприятия (выручка от 800 млн до 2 млрд руб.)</c:v>
                </c:pt>
                <c:pt idx="3">
                  <c:v>Крупные предприятия (выручка свыше 2 млрд руб.)</c:v>
                </c:pt>
              </c:strCache>
            </c:strRef>
          </c:cat>
          <c:val>
            <c:numRef>
              <c:f>Размеры!$D$11:$D$14</c:f>
              <c:numCache>
                <c:formatCode>0%</c:formatCode>
                <c:ptCount val="4"/>
                <c:pt idx="0">
                  <c:v>0.58112716794197961</c:v>
                </c:pt>
                <c:pt idx="1">
                  <c:v>0.31033273255123733</c:v>
                </c:pt>
                <c:pt idx="2">
                  <c:v>6.6443981566422394E-2</c:v>
                </c:pt>
                <c:pt idx="3">
                  <c:v>4.2096117940360687E-2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23-4DE4-A536-BDC67C640815}"/>
            </c:ext>
          </c:extLst>
        </c:ser>
        <c:ser>
          <c:idx val="1"/>
          <c:order val="1"/>
          <c:tx>
            <c:strRef>
              <c:f>Размеры!$E$10</c:f>
              <c:strCache>
                <c:ptCount val="1"/>
                <c:pt idx="0">
                  <c:v>МТК с числом занятых более 10 человек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323-4DE4-A536-BDC67C6408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5323-4DE4-A536-BDC67C6408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5323-4DE4-A536-BDC67C6408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5323-4DE4-A536-BDC67C6408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Размеры!$B$11:$B$14</c:f>
              <c:strCache>
                <c:ptCount val="4"/>
                <c:pt idx="0">
                  <c:v>Микропредприятия (выручка менее 120 млн руб.)</c:v>
                </c:pt>
                <c:pt idx="1">
                  <c:v>Малые предприятия (выручка от 120 до 800 млн руб.)</c:v>
                </c:pt>
                <c:pt idx="2">
                  <c:v>Средние предприятия (выручка от 800 млн до 2 млрд руб.)</c:v>
                </c:pt>
                <c:pt idx="3">
                  <c:v>Крупные предприятия (выручка свыше 2 млрд руб.)</c:v>
                </c:pt>
              </c:strCache>
            </c:strRef>
          </c:cat>
          <c:val>
            <c:numRef>
              <c:f>Размеры!$E$11:$E$14</c:f>
              <c:numCache>
                <c:formatCode>0%</c:formatCode>
                <c:ptCount val="4"/>
                <c:pt idx="0">
                  <c:v>0.34105960264900664</c:v>
                </c:pt>
                <c:pt idx="1">
                  <c:v>0.55629139072847678</c:v>
                </c:pt>
                <c:pt idx="2">
                  <c:v>8.2781456953642391E-2</c:v>
                </c:pt>
                <c:pt idx="3">
                  <c:v>1.5452538631346579E-2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323-4DE4-A536-BDC67C640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109682223978063"/>
          <c:y val="1.9761085380833241E-2"/>
          <c:w val="0.43506234731039245"/>
          <c:h val="0.962024297092829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389098076507751E-2"/>
          <c:y val="1.8212945761847429E-4"/>
          <c:w val="0.98369049172720813"/>
          <c:h val="0.5690280699645369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Регионы!$G$2</c:f>
              <c:strCache>
                <c:ptCount val="1"/>
                <c:pt idx="0">
                  <c:v>МТК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Регионы!$B$3:$B$12</c:f>
              <c:strCache>
                <c:ptCount val="10"/>
                <c:pt idx="0">
                  <c:v>Москва</c:v>
                </c:pt>
                <c:pt idx="1">
                  <c:v>С.-Петербург</c:v>
                </c:pt>
                <c:pt idx="2">
                  <c:v>Приволжский ФО</c:v>
                </c:pt>
                <c:pt idx="3">
                  <c:v>Центральный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Южный ФО</c:v>
                </c:pt>
                <c:pt idx="7">
                  <c:v>Северо-Западный ФО</c:v>
                </c:pt>
                <c:pt idx="8">
                  <c:v>Дальневосточный ФО</c:v>
                </c:pt>
                <c:pt idx="9">
                  <c:v>Северо-Кавказский ФО</c:v>
                </c:pt>
              </c:strCache>
            </c:strRef>
          </c:cat>
          <c:val>
            <c:numRef>
              <c:f>Регионы!$G$3:$G$12</c:f>
              <c:numCache>
                <c:formatCode>0%</c:formatCode>
                <c:ptCount val="10"/>
                <c:pt idx="0">
                  <c:v>0.47688874721071089</c:v>
                </c:pt>
                <c:pt idx="1">
                  <c:v>7.9056423334395914E-2</c:v>
                </c:pt>
                <c:pt idx="2">
                  <c:v>0.13452343002868983</c:v>
                </c:pt>
                <c:pt idx="3">
                  <c:v>0.10392094357666561</c:v>
                </c:pt>
                <c:pt idx="4">
                  <c:v>6.7261715014344914E-2</c:v>
                </c:pt>
                <c:pt idx="5">
                  <c:v>5.291679948995856E-2</c:v>
                </c:pt>
                <c:pt idx="6">
                  <c:v>4.0803315269365634E-2</c:v>
                </c:pt>
                <c:pt idx="7">
                  <c:v>2.5502072043353523E-2</c:v>
                </c:pt>
                <c:pt idx="8">
                  <c:v>1.1794708320051004E-2</c:v>
                </c:pt>
                <c:pt idx="9">
                  <c:v>7.3318457124641381E-3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1E-4E8E-B842-6CDF5861B7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7441888"/>
        <c:axId val="317442672"/>
      </c:barChart>
      <c:catAx>
        <c:axId val="31744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442672"/>
        <c:crosses val="autoZero"/>
        <c:auto val="1"/>
        <c:lblAlgn val="ctr"/>
        <c:lblOffset val="100"/>
        <c:noMultiLvlLbl val="0"/>
      </c:catAx>
      <c:valAx>
        <c:axId val="3174426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1744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655754591710423E-2"/>
          <c:y val="2.286346190338142E-2"/>
          <c:w val="0.97434426946631669"/>
          <c:h val="0.59139253426655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Регионы!$D$17</c:f>
              <c:strCache>
                <c:ptCount val="1"/>
                <c:pt idx="0">
                  <c:v>МТК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Регионы!$B$18:$B$27</c:f>
              <c:strCache>
                <c:ptCount val="10"/>
                <c:pt idx="0">
                  <c:v>Москва</c:v>
                </c:pt>
                <c:pt idx="1">
                  <c:v>С.-Петербург</c:v>
                </c:pt>
                <c:pt idx="2">
                  <c:v>Приволжский ФО</c:v>
                </c:pt>
                <c:pt idx="3">
                  <c:v>Центральный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Южный ФО</c:v>
                </c:pt>
                <c:pt idx="7">
                  <c:v>Северо-Западный ФО</c:v>
                </c:pt>
                <c:pt idx="8">
                  <c:v>Дальневосточный ФО</c:v>
                </c:pt>
                <c:pt idx="9">
                  <c:v>Северо-Кавказский ФО</c:v>
                </c:pt>
              </c:strCache>
            </c:strRef>
          </c:cat>
          <c:val>
            <c:numRef>
              <c:f>Регионы!$D$18:$D$27</c:f>
              <c:numCache>
                <c:formatCode>0%</c:formatCode>
                <c:ptCount val="10"/>
                <c:pt idx="0">
                  <c:v>0.45033112582781459</c:v>
                </c:pt>
                <c:pt idx="1">
                  <c:v>9.0507726269315678E-2</c:v>
                </c:pt>
                <c:pt idx="2">
                  <c:v>0.15673289183222958</c:v>
                </c:pt>
                <c:pt idx="3">
                  <c:v>0.10706401766004416</c:v>
                </c:pt>
                <c:pt idx="4">
                  <c:v>6.2913907284768214E-2</c:v>
                </c:pt>
                <c:pt idx="5">
                  <c:v>6.1810154525386317E-2</c:v>
                </c:pt>
                <c:pt idx="6">
                  <c:v>3.3112582781456956E-2</c:v>
                </c:pt>
                <c:pt idx="7">
                  <c:v>2.4282560706401765E-2</c:v>
                </c:pt>
                <c:pt idx="8">
                  <c:v>7.7262693156732896E-3</c:v>
                </c:pt>
                <c:pt idx="9">
                  <c:v>5.5187637969094927E-3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1F-4008-8932-C7E366BFD975}"/>
            </c:ext>
          </c:extLst>
        </c:ser>
        <c:ser>
          <c:idx val="1"/>
          <c:order val="1"/>
          <c:tx>
            <c:strRef>
              <c:f>Регионы!$E$17</c:f>
              <c:strCache>
                <c:ptCount val="1"/>
                <c:pt idx="0">
                  <c:v>Все компании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Регионы!$B$18:$B$27</c:f>
              <c:strCache>
                <c:ptCount val="10"/>
                <c:pt idx="0">
                  <c:v>Москва</c:v>
                </c:pt>
                <c:pt idx="1">
                  <c:v>С.-Петербург</c:v>
                </c:pt>
                <c:pt idx="2">
                  <c:v>Приволжский ФО</c:v>
                </c:pt>
                <c:pt idx="3">
                  <c:v>Центральный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Южный ФО</c:v>
                </c:pt>
                <c:pt idx="7">
                  <c:v>Северо-Западный ФО</c:v>
                </c:pt>
                <c:pt idx="8">
                  <c:v>Дальневосточный ФО</c:v>
                </c:pt>
                <c:pt idx="9">
                  <c:v>Северо-Кавказский ФО</c:v>
                </c:pt>
              </c:strCache>
            </c:strRef>
          </c:cat>
          <c:val>
            <c:numRef>
              <c:f>Регионы!$E$18:$E$27</c:f>
              <c:numCache>
                <c:formatCode>0%</c:formatCode>
                <c:ptCount val="10"/>
                <c:pt idx="0">
                  <c:v>0.16607487831464432</c:v>
                </c:pt>
                <c:pt idx="1">
                  <c:v>7.6507981048382745E-2</c:v>
                </c:pt>
                <c:pt idx="2">
                  <c:v>0.18342381039748751</c:v>
                </c:pt>
                <c:pt idx="3">
                  <c:v>0.18481604196121179</c:v>
                </c:pt>
                <c:pt idx="4">
                  <c:v>0.10174622532566346</c:v>
                </c:pt>
                <c:pt idx="5">
                  <c:v>8.5525108734364377E-2</c:v>
                </c:pt>
                <c:pt idx="6">
                  <c:v>8.5260692662184182E-2</c:v>
                </c:pt>
                <c:pt idx="7">
                  <c:v>5.293178065337751E-2</c:v>
                </c:pt>
                <c:pt idx="8">
                  <c:v>4.4076540358526609E-2</c:v>
                </c:pt>
                <c:pt idx="9">
                  <c:v>1.9636940544157485E-2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1F-4008-8932-C7E366BFD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655768"/>
        <c:axId val="225656160"/>
      </c:barChart>
      <c:catAx>
        <c:axId val="225655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656160"/>
        <c:crosses val="autoZero"/>
        <c:auto val="1"/>
        <c:lblAlgn val="ctr"/>
        <c:lblOffset val="100"/>
        <c:noMultiLvlLbl val="0"/>
      </c:catAx>
      <c:valAx>
        <c:axId val="2256561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25655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57466805619887"/>
          <c:y val="7.2104898136639103E-2"/>
          <c:w val="0.29576192681797131"/>
          <c:h val="0.181064323877841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0780627068606026E-2"/>
          <c:y val="5.8224709032748796E-2"/>
          <c:w val="0.82761119737289957"/>
          <c:h val="0.812882164775509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Совокуп!$B$7</c:f>
              <c:strCache>
                <c:ptCount val="1"/>
                <c:pt idx="0">
                  <c:v>Совокупная выручка (млрд руб.)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Совокуп!$C$6:$F$6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Совокуп!$C$7:$F$7</c:f>
              <c:numCache>
                <c:formatCode>_-* #\ ##0\ _₽_-;\-* #\ ##0\ _₽_-;_-* "-"??\ _₽_-;_-@_-</c:formatCode>
                <c:ptCount val="4"/>
                <c:pt idx="0">
                  <c:v>9998.000912952999</c:v>
                </c:pt>
                <c:pt idx="1">
                  <c:v>16570.199716398194</c:v>
                </c:pt>
                <c:pt idx="2">
                  <c:v>21795.692666337673</c:v>
                </c:pt>
                <c:pt idx="3">
                  <c:v>31437.432057157981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D5-4599-845A-DA97741E84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889488"/>
        <c:axId val="159889880"/>
      </c:barChart>
      <c:lineChart>
        <c:grouping val="standard"/>
        <c:varyColors val="0"/>
        <c:ser>
          <c:idx val="1"/>
          <c:order val="1"/>
          <c:tx>
            <c:strRef>
              <c:f>Совокуп!$B$8</c:f>
              <c:strCache>
                <c:ptCount val="1"/>
                <c:pt idx="0">
                  <c:v>Совокупная занятость (тыс. чел.)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930664916885414E-2"/>
                  <c:y val="3.553258967629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4D5-4599-845A-DA97741E84FA}"/>
                </c:ext>
              </c:extLst>
            </c:dLbl>
            <c:dLbl>
              <c:idx val="1"/>
              <c:layout>
                <c:manualLayout>
                  <c:x val="-4.9239258379482682E-2"/>
                  <c:y val="5.6782428391318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54A-4F62-A34A-7F5160CED98D}"/>
                </c:ext>
              </c:extLst>
            </c:dLbl>
            <c:dLbl>
              <c:idx val="2"/>
              <c:layout>
                <c:manualLayout>
                  <c:x val="-5.122031572750517E-2"/>
                  <c:y val="5.14892730247048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54A-4F62-A34A-7F5160CED98D}"/>
                </c:ext>
              </c:extLst>
            </c:dLbl>
            <c:dLbl>
              <c:idx val="3"/>
              <c:layout>
                <c:manualLayout>
                  <c:x val="-6.8059303185696349E-2"/>
                  <c:y val="7.13386056495055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40259016228759"/>
                      <c:h val="6.64026340741666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54A-4F62-A34A-7F5160CED9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Совокуп!$C$6:$F$6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Совокуп!$C$8:$F$8</c:f>
              <c:numCache>
                <c:formatCode>_-* #\ ##0_-;\-* #\ ##0_-;_-* "-"??_-;_-@_-</c:formatCode>
                <c:ptCount val="4"/>
                <c:pt idx="0">
                  <c:v>1802.2670000000001</c:v>
                </c:pt>
                <c:pt idx="1">
                  <c:v>2199.4009999999998</c:v>
                </c:pt>
                <c:pt idx="2">
                  <c:v>2588.3980000000001</c:v>
                </c:pt>
                <c:pt idx="3">
                  <c:v>2914.3440000000001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D5-4599-845A-DA97741E84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127944"/>
        <c:axId val="158479304"/>
      </c:lineChart>
      <c:catAx>
        <c:axId val="15988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889880"/>
        <c:crosses val="autoZero"/>
        <c:auto val="1"/>
        <c:lblAlgn val="ctr"/>
        <c:lblOffset val="100"/>
        <c:noMultiLvlLbl val="0"/>
      </c:catAx>
      <c:valAx>
        <c:axId val="159889880"/>
        <c:scaling>
          <c:orientation val="minMax"/>
          <c:max val="35000"/>
          <c:min val="0"/>
        </c:scaling>
        <c:delete val="0"/>
        <c:axPos val="l"/>
        <c:numFmt formatCode="_-* #\ ##0\ _₽_-;\-* #\ 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889488"/>
        <c:crosses val="autoZero"/>
        <c:crossBetween val="between"/>
      </c:valAx>
      <c:valAx>
        <c:axId val="158479304"/>
        <c:scaling>
          <c:orientation val="minMax"/>
          <c:max val="5000"/>
          <c:min val="1000"/>
        </c:scaling>
        <c:delete val="0"/>
        <c:axPos val="r"/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1127944"/>
        <c:crosses val="max"/>
        <c:crossBetween val="between"/>
      </c:valAx>
      <c:catAx>
        <c:axId val="161127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84793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080958575830194"/>
          <c:y val="3.9586150457975207E-2"/>
          <c:w val="0.43406577656053852"/>
          <c:h val="0.89492299827827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Тех.секторы!$C$62</c:f>
              <c:strCache>
                <c:ptCount val="1"/>
                <c:pt idx="0">
                  <c:v>МТК в целом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Тех.секторы!$B$63:$B$78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Тех.секторы!$C$63:$C$78</c:f>
              <c:numCache>
                <c:formatCode>0%</c:formatCode>
                <c:ptCount val="16"/>
                <c:pt idx="0">
                  <c:v>3.1877590054191901E-4</c:v>
                </c:pt>
                <c:pt idx="1">
                  <c:v>9.5632770162575704E-4</c:v>
                </c:pt>
                <c:pt idx="2">
                  <c:v>4.0484539368823715E-2</c:v>
                </c:pt>
                <c:pt idx="3">
                  <c:v>3.1877590054191901E-4</c:v>
                </c:pt>
                <c:pt idx="4">
                  <c:v>2.2314313037934334E-3</c:v>
                </c:pt>
                <c:pt idx="5">
                  <c:v>0</c:v>
                </c:pt>
                <c:pt idx="6">
                  <c:v>9.2445011157156511E-3</c:v>
                </c:pt>
                <c:pt idx="7">
                  <c:v>0.77558176601848905</c:v>
                </c:pt>
                <c:pt idx="8">
                  <c:v>1.6257570927637872E-2</c:v>
                </c:pt>
                <c:pt idx="9">
                  <c:v>9.2763787057698444E-2</c:v>
                </c:pt>
                <c:pt idx="10">
                  <c:v>2.8052279247688876E-2</c:v>
                </c:pt>
                <c:pt idx="11">
                  <c:v>2.8689831048772712E-3</c:v>
                </c:pt>
                <c:pt idx="12">
                  <c:v>0</c:v>
                </c:pt>
                <c:pt idx="13">
                  <c:v>2.4226968441185846E-2</c:v>
                </c:pt>
                <c:pt idx="14">
                  <c:v>1.2751036021676761E-3</c:v>
                </c:pt>
                <c:pt idx="15">
                  <c:v>5.4191903092126233E-3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D-4B75-81F0-457999F16D04}"/>
            </c:ext>
          </c:extLst>
        </c:ser>
        <c:ser>
          <c:idx val="1"/>
          <c:order val="1"/>
          <c:tx>
            <c:strRef>
              <c:f>Тех.секторы!$D$62</c:f>
              <c:strCache>
                <c:ptCount val="1"/>
                <c:pt idx="0">
                  <c:v>МТК с числом сотрудников более 10 человек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Тех.секторы!$B$63:$B$78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Тех.секторы!$D$63:$D$78</c:f>
              <c:numCache>
                <c:formatCode>0%</c:formatCode>
                <c:ptCount val="16"/>
                <c:pt idx="0">
                  <c:v>1.1037527593818985E-3</c:v>
                </c:pt>
                <c:pt idx="1">
                  <c:v>3.3112582781456954E-3</c:v>
                </c:pt>
                <c:pt idx="2">
                  <c:v>7.0640176600441501E-2</c:v>
                </c:pt>
                <c:pt idx="3">
                  <c:v>1.1037527593818985E-3</c:v>
                </c:pt>
                <c:pt idx="4">
                  <c:v>3.3112582781456954E-3</c:v>
                </c:pt>
                <c:pt idx="5">
                  <c:v>0</c:v>
                </c:pt>
                <c:pt idx="6">
                  <c:v>9.9337748344370865E-3</c:v>
                </c:pt>
                <c:pt idx="7">
                  <c:v>0.63796909492273735</c:v>
                </c:pt>
                <c:pt idx="8">
                  <c:v>2.5386313465783666E-2</c:v>
                </c:pt>
                <c:pt idx="9">
                  <c:v>0.15011037527593818</c:v>
                </c:pt>
                <c:pt idx="10">
                  <c:v>5.4083885209713023E-2</c:v>
                </c:pt>
                <c:pt idx="11">
                  <c:v>7.7262693156732896E-3</c:v>
                </c:pt>
                <c:pt idx="12">
                  <c:v>0</c:v>
                </c:pt>
                <c:pt idx="13">
                  <c:v>2.6490066225165563E-2</c:v>
                </c:pt>
                <c:pt idx="14">
                  <c:v>1.1037527593818985E-3</c:v>
                </c:pt>
                <c:pt idx="15">
                  <c:v>7.7262693156732896E-3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FD-4B75-81F0-457999F16D04}"/>
            </c:ext>
          </c:extLst>
        </c:ser>
        <c:ser>
          <c:idx val="2"/>
          <c:order val="2"/>
          <c:tx>
            <c:strRef>
              <c:f>Тех.секторы!$E$62</c:f>
              <c:strCache>
                <c:ptCount val="1"/>
                <c:pt idx="0">
                  <c:v>БР МТК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Тех.секторы!$B$63:$B$78</c:f>
              <c:strCache>
                <c:ptCount val="16"/>
                <c:pt idx="0">
                  <c:v>Энергетика</c:v>
                </c:pt>
                <c:pt idx="1">
                  <c:v>Водоснабжение, сбор и утилизация отходов</c:v>
                </c:pt>
                <c:pt idx="2">
                  <c:v>Высокотехнологичное производство</c:v>
                </c:pt>
                <c:pt idx="3">
                  <c:v>Добыча полезных ископаемых</c:v>
                </c:pt>
                <c:pt idx="4">
                  <c:v>Сельское хозяйство и рыболовство</c:v>
                </c:pt>
                <c:pt idx="5">
                  <c:v>Операции с недвижимым имуществом</c:v>
                </c:pt>
                <c:pt idx="6">
                  <c:v>Иные наукоемкие услуги</c:v>
                </c:pt>
                <c:pt idx="7">
                  <c:v>Высокотехнологичные наукоемкие услуги</c:v>
                </c:pt>
                <c:pt idx="8">
                  <c:v>Низкотехнологичное производство</c:v>
                </c:pt>
                <c:pt idx="9">
                  <c:v>Средне-высокотехнологичное производство</c:v>
                </c:pt>
                <c:pt idx="10">
                  <c:v>Средне-низкотехнологичное производство</c:v>
                </c:pt>
                <c:pt idx="11">
                  <c:v>Транспортировка и хранение</c:v>
                </c:pt>
                <c:pt idx="12">
                  <c:v>Деятельность гостиниц и предприятий общепита</c:v>
                </c:pt>
                <c:pt idx="13">
                  <c:v>Наукоемкие рыночные услуги</c:v>
                </c:pt>
                <c:pt idx="14">
                  <c:v>Строительство</c:v>
                </c:pt>
                <c:pt idx="15">
                  <c:v>Торговля</c:v>
                </c:pt>
              </c:strCache>
            </c:strRef>
          </c:cat>
          <c:val>
            <c:numRef>
              <c:f>Тех.секторы!$E$63:$E$78</c:f>
              <c:numCache>
                <c:formatCode>0%</c:formatCode>
                <c:ptCount val="16"/>
                <c:pt idx="0">
                  <c:v>0</c:v>
                </c:pt>
                <c:pt idx="1">
                  <c:v>5.1679586563307496E-3</c:v>
                </c:pt>
                <c:pt idx="2">
                  <c:v>6.7183462532299745E-2</c:v>
                </c:pt>
                <c:pt idx="3">
                  <c:v>0</c:v>
                </c:pt>
                <c:pt idx="4">
                  <c:v>2.5839793281653748E-3</c:v>
                </c:pt>
                <c:pt idx="5">
                  <c:v>0</c:v>
                </c:pt>
                <c:pt idx="6">
                  <c:v>1.5503875968992248E-2</c:v>
                </c:pt>
                <c:pt idx="7">
                  <c:v>0.62015503875968991</c:v>
                </c:pt>
                <c:pt idx="8">
                  <c:v>2.0671834625322998E-2</c:v>
                </c:pt>
                <c:pt idx="9">
                  <c:v>0.14987080103359174</c:v>
                </c:pt>
                <c:pt idx="10">
                  <c:v>7.2351421188630485E-2</c:v>
                </c:pt>
                <c:pt idx="11">
                  <c:v>1.0335917312661499E-2</c:v>
                </c:pt>
                <c:pt idx="12">
                  <c:v>0</c:v>
                </c:pt>
                <c:pt idx="13">
                  <c:v>3.1007751937984496E-2</c:v>
                </c:pt>
                <c:pt idx="14">
                  <c:v>0</c:v>
                </c:pt>
                <c:pt idx="15">
                  <c:v>5.1679586563307496E-3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FD-4B75-81F0-457999F16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7055512"/>
        <c:axId val="547056688"/>
      </c:barChart>
      <c:catAx>
        <c:axId val="547055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7056688"/>
        <c:crosses val="autoZero"/>
        <c:auto val="1"/>
        <c:lblAlgn val="ctr"/>
        <c:lblOffset val="100"/>
        <c:noMultiLvlLbl val="0"/>
      </c:catAx>
      <c:valAx>
        <c:axId val="547056688"/>
        <c:scaling>
          <c:orientation val="minMax"/>
          <c:max val="0.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7055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17167656048247"/>
          <c:y val="6.5701601926058964E-2"/>
          <c:w val="0.31630263608353304"/>
          <c:h val="0.32703600894527979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82237408786785"/>
          <c:y val="5.0890585241730277E-2"/>
          <c:w val="0.75835525182426433"/>
          <c:h val="0.721148007088981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Совокуп!$B$16</c:f>
              <c:strCache>
                <c:ptCount val="1"/>
                <c:pt idx="0">
                  <c:v>Совокупная выручка (млрд руб.)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Совокуп!$C$15:$F$15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Совокуп!$C$16:$F$16</c:f>
              <c:numCache>
                <c:formatCode>_-* #\ ##0\ _₽_-;\-* #\ ##0\ _₽_-;_-* "-"??\ _₽_-;_-@_-</c:formatCode>
                <c:ptCount val="4"/>
                <c:pt idx="0">
                  <c:v>67770.803386138985</c:v>
                </c:pt>
                <c:pt idx="1">
                  <c:v>78231.180324257817</c:v>
                </c:pt>
                <c:pt idx="2">
                  <c:v>77065.045348470376</c:v>
                </c:pt>
                <c:pt idx="3">
                  <c:v>84525.929795799762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7-4482-82F1-FA5F7DD86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595856"/>
        <c:axId val="318596248"/>
      </c:barChart>
      <c:lineChart>
        <c:grouping val="standard"/>
        <c:varyColors val="0"/>
        <c:ser>
          <c:idx val="1"/>
          <c:order val="1"/>
          <c:tx>
            <c:strRef>
              <c:f>Совокуп!$B$17</c:f>
              <c:strCache>
                <c:ptCount val="1"/>
                <c:pt idx="0">
                  <c:v>Совокупная занятость (тыс. чел.)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4999999999999997E-2"/>
                  <c:y val="3.7037037037037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D77-4482-82F1-FA5F7DD86DB2}"/>
                </c:ext>
              </c:extLst>
            </c:dLbl>
            <c:dLbl>
              <c:idx val="1"/>
              <c:layout>
                <c:manualLayout>
                  <c:x val="-6.6666666666666721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D77-4482-82F1-FA5F7DD86DB2}"/>
                </c:ext>
              </c:extLst>
            </c:dLbl>
            <c:dLbl>
              <c:idx val="2"/>
              <c:layout>
                <c:manualLayout>
                  <c:x val="-6.666666666666666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D77-4482-82F1-FA5F7DD86DB2}"/>
                </c:ext>
              </c:extLst>
            </c:dLbl>
            <c:dLbl>
              <c:idx val="3"/>
              <c:layout>
                <c:manualLayout>
                  <c:x val="-6.9444444444444448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D77-4482-82F1-FA5F7DD86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Совокуп!$C$15:$F$15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Совокуп!$C$17:$F$17</c:f>
              <c:numCache>
                <c:formatCode>_-* #\ ##0\ _₽_-;\-* #\ ##0\ _₽_-;_-* "-"??\ _₽_-;_-@_-</c:formatCode>
                <c:ptCount val="4"/>
                <c:pt idx="0">
                  <c:v>11453.428</c:v>
                </c:pt>
                <c:pt idx="1">
                  <c:v>11913.349</c:v>
                </c:pt>
                <c:pt idx="2">
                  <c:v>12081.671</c:v>
                </c:pt>
                <c:pt idx="3">
                  <c:v>11938.683000000001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D77-4482-82F1-FA5F7DD86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8597032"/>
        <c:axId val="318596640"/>
      </c:lineChart>
      <c:catAx>
        <c:axId val="31859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8596248"/>
        <c:crosses val="autoZero"/>
        <c:auto val="1"/>
        <c:lblAlgn val="ctr"/>
        <c:lblOffset val="100"/>
        <c:noMultiLvlLbl val="0"/>
      </c:catAx>
      <c:valAx>
        <c:axId val="318596248"/>
        <c:scaling>
          <c:orientation val="minMax"/>
        </c:scaling>
        <c:delete val="0"/>
        <c:axPos val="l"/>
        <c:numFmt formatCode="_-* #\ ##0\ _₽_-;\-* #\ 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8595856"/>
        <c:crosses val="autoZero"/>
        <c:crossBetween val="between"/>
      </c:valAx>
      <c:valAx>
        <c:axId val="318596640"/>
        <c:scaling>
          <c:orientation val="minMax"/>
          <c:max val="13000"/>
          <c:min val="11000"/>
        </c:scaling>
        <c:delete val="0"/>
        <c:axPos val="r"/>
        <c:numFmt formatCode="_-* #\ ##0\ _₽_-;\-* #\ 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8597032"/>
        <c:crosses val="max"/>
        <c:crossBetween val="between"/>
      </c:valAx>
      <c:catAx>
        <c:axId val="318597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85966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065876420684901E-5"/>
          <c:y val="0.85886150074405165"/>
          <c:w val="0.99980186824715866"/>
          <c:h val="0.113379998215004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55716606657494"/>
          <c:y val="1.0653748376020554E-2"/>
          <c:w val="0.58094466421812663"/>
          <c:h val="0.7245777653451898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79-42FF-AC43-9873815C5E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79-42FF-AC43-9873815C5E7D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79-42FF-AC43-9873815C5E7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079-42FF-AC43-9873815C5E7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079-42FF-AC43-9873815C5E7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079-42FF-AC43-9873815C5E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Лист1!$C$2:$C$4</c:f>
              <c:strCache>
                <c:ptCount val="3"/>
                <c:pt idx="0">
                  <c:v>Компании без роста выручки</c:v>
                </c:pt>
                <c:pt idx="1">
                  <c:v>Компании, имевшие рост выручки, но ниже 20% в год</c:v>
                </c:pt>
                <c:pt idx="2">
                  <c:v>Компании с ростом выручки более 20% в год, т.е. БРК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0.43</c:v>
                </c:pt>
                <c:pt idx="1">
                  <c:v>0.36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79-42FF-AC43-9873815C5E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555555555555555E-2"/>
          <c:y val="0"/>
          <c:w val="0.93888888888888888"/>
          <c:h val="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Вклад!$B$2</c:f>
              <c:strCache>
                <c:ptCount val="1"/>
                <c:pt idx="0">
                  <c:v>Компании без роста выручки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(Вклад!$D$1,Вклад!$F$1)</c:f>
              <c:strCache>
                <c:ptCount val="2"/>
                <c:pt idx="0">
                  <c:v>Доля по числу компаний</c:v>
                </c:pt>
                <c:pt idx="1">
                  <c:v>Вклад в прирост выручки</c:v>
                </c:pt>
              </c:strCache>
            </c:strRef>
          </c:cat>
          <c:val>
            <c:numRef>
              <c:f>(Вклад!$D$2,Вклад!$F$2)</c:f>
              <c:numCache>
                <c:formatCode>General</c:formatCode>
                <c:ptCount val="2"/>
                <c:pt idx="0" formatCode="0%">
                  <c:v>0.43012940198797717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80-4405-AB3B-CE8DE3DA3A25}"/>
            </c:ext>
          </c:extLst>
        </c:ser>
        <c:ser>
          <c:idx val="1"/>
          <c:order val="1"/>
          <c:tx>
            <c:strRef>
              <c:f>Вклад!$B$3</c:f>
              <c:strCache>
                <c:ptCount val="1"/>
                <c:pt idx="0">
                  <c:v>Компании с ростом выручки менее 20%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(Вклад!$D$1,Вклад!$F$1)</c:f>
              <c:strCache>
                <c:ptCount val="2"/>
                <c:pt idx="0">
                  <c:v>Доля по числу компаний</c:v>
                </c:pt>
                <c:pt idx="1">
                  <c:v>Вклад в прирост выручки</c:v>
                </c:pt>
              </c:strCache>
            </c:strRef>
          </c:cat>
          <c:val>
            <c:numRef>
              <c:f>(Вклад!$D$3,Вклад!$F$3)</c:f>
              <c:numCache>
                <c:formatCode>0%</c:formatCode>
                <c:ptCount val="2"/>
                <c:pt idx="0">
                  <c:v>0.36460817855099992</c:v>
                </c:pt>
                <c:pt idx="1">
                  <c:v>0.25188329376983121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80-4405-AB3B-CE8DE3DA3A25}"/>
            </c:ext>
          </c:extLst>
        </c:ser>
        <c:ser>
          <c:idx val="2"/>
          <c:order val="2"/>
          <c:tx>
            <c:strRef>
              <c:f>Вклад!$B$4</c:f>
              <c:strCache>
                <c:ptCount val="1"/>
                <c:pt idx="0">
                  <c:v>БРК (рост выручки 20% и более)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(Вклад!$D$1,Вклад!$F$1)</c:f>
              <c:strCache>
                <c:ptCount val="2"/>
                <c:pt idx="0">
                  <c:v>Доля по числу компаний</c:v>
                </c:pt>
                <c:pt idx="1">
                  <c:v>Вклад в прирост выручки</c:v>
                </c:pt>
              </c:strCache>
            </c:strRef>
          </c:cat>
          <c:val>
            <c:numRef>
              <c:f>(Вклад!$D$4,Вклад!$F$4)</c:f>
              <c:numCache>
                <c:formatCode>0%</c:formatCode>
                <c:ptCount val="2"/>
                <c:pt idx="0">
                  <c:v>0.20526241946102292</c:v>
                </c:pt>
                <c:pt idx="1">
                  <c:v>0.74811670623016879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80-4405-AB3B-CE8DE3DA3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18597816"/>
        <c:axId val="318597424"/>
      </c:barChart>
      <c:catAx>
        <c:axId val="318597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8597424"/>
        <c:crosses val="autoZero"/>
        <c:auto val="1"/>
        <c:lblAlgn val="ctr"/>
        <c:lblOffset val="100"/>
        <c:noMultiLvlLbl val="0"/>
      </c:catAx>
      <c:valAx>
        <c:axId val="318597424"/>
        <c:scaling>
          <c:orientation val="minMax"/>
          <c:min val="-0.5"/>
        </c:scaling>
        <c:delete val="1"/>
        <c:axPos val="l"/>
        <c:numFmt formatCode="0%" sourceLinked="1"/>
        <c:majorTickMark val="none"/>
        <c:minorTickMark val="none"/>
        <c:tickLblPos val="nextTo"/>
        <c:crossAx val="318597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7459760570715"/>
          <c:y val="7.135331478054717E-2"/>
          <c:w val="0.8"/>
          <c:h val="0.648222820333305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Вклад!$B$47</c:f>
              <c:strCache>
                <c:ptCount val="1"/>
                <c:pt idx="0">
                  <c:v>Компании без роста выручки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B6-494F-B48D-B3AD2B1C28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Вклад!$C$46:$D$46</c:f>
              <c:strCache>
                <c:ptCount val="2"/>
                <c:pt idx="0">
                  <c:v>Доля по числу компаний</c:v>
                </c:pt>
                <c:pt idx="1">
                  <c:v>Вклад в прирост численности сотрудников</c:v>
                </c:pt>
              </c:strCache>
            </c:strRef>
          </c:cat>
          <c:val>
            <c:numRef>
              <c:f>Вклад!$C$47:$D$47</c:f>
              <c:numCache>
                <c:formatCode>General</c:formatCode>
                <c:ptCount val="2"/>
                <c:pt idx="0" formatCode="0%">
                  <c:v>0.43012940198797717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B6-494F-B48D-B3AD2B1C28F6}"/>
            </c:ext>
          </c:extLst>
        </c:ser>
        <c:ser>
          <c:idx val="1"/>
          <c:order val="1"/>
          <c:tx>
            <c:strRef>
              <c:f>Вклад!$B$48</c:f>
              <c:strCache>
                <c:ptCount val="1"/>
                <c:pt idx="0">
                  <c:v>Компании с ростом выручки менее 20%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Вклад!$C$46:$D$46</c:f>
              <c:strCache>
                <c:ptCount val="2"/>
                <c:pt idx="0">
                  <c:v>Доля по числу компаний</c:v>
                </c:pt>
                <c:pt idx="1">
                  <c:v>Вклад в прирост численности сотрудников</c:v>
                </c:pt>
              </c:strCache>
            </c:strRef>
          </c:cat>
          <c:val>
            <c:numRef>
              <c:f>Вклад!$C$48:$D$48</c:f>
              <c:numCache>
                <c:formatCode>0%</c:formatCode>
                <c:ptCount val="2"/>
                <c:pt idx="0">
                  <c:v>0.36460817855099992</c:v>
                </c:pt>
                <c:pt idx="1">
                  <c:v>0.22760093626065278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B6-494F-B48D-B3AD2B1C28F6}"/>
            </c:ext>
          </c:extLst>
        </c:ser>
        <c:ser>
          <c:idx val="2"/>
          <c:order val="2"/>
          <c:tx>
            <c:strRef>
              <c:f>Вклад!$B$49</c:f>
              <c:strCache>
                <c:ptCount val="1"/>
                <c:pt idx="0">
                  <c:v>БРК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Вклад!$C$46:$D$46</c:f>
              <c:strCache>
                <c:ptCount val="2"/>
                <c:pt idx="0">
                  <c:v>Доля по числу компаний</c:v>
                </c:pt>
                <c:pt idx="1">
                  <c:v>Вклад в прирост численности сотрудников</c:v>
                </c:pt>
              </c:strCache>
            </c:strRef>
          </c:cat>
          <c:val>
            <c:numRef>
              <c:f>Вклад!$C$49:$D$49</c:f>
              <c:numCache>
                <c:formatCode>0%</c:formatCode>
                <c:ptCount val="2"/>
                <c:pt idx="0">
                  <c:v>0.20526241946102292</c:v>
                </c:pt>
                <c:pt idx="1">
                  <c:v>0.77239906373934719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B6-494F-B48D-B3AD2B1C28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0793448"/>
        <c:axId val="478433136"/>
      </c:barChart>
      <c:catAx>
        <c:axId val="32079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8433136"/>
        <c:crosses val="autoZero"/>
        <c:auto val="1"/>
        <c:lblAlgn val="ctr"/>
        <c:lblOffset val="100"/>
        <c:noMultiLvlLbl val="0"/>
      </c:catAx>
      <c:valAx>
        <c:axId val="4784331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20793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111111111111112E-2"/>
          <c:y val="0.80555049793636424"/>
          <c:w val="0.98055555555555551"/>
          <c:h val="0.171361364648079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1619195333275E-2"/>
          <c:y val="3.2263637102674582E-2"/>
          <c:w val="0.88717100080592259"/>
          <c:h val="0.68594755784821637"/>
        </c:manualLayout>
      </c:layout>
      <c:lineChart>
        <c:grouping val="standard"/>
        <c:varyColors val="0"/>
        <c:ser>
          <c:idx val="0"/>
          <c:order val="0"/>
          <c:tx>
            <c:strRef>
              <c:f>Вклад!$B$53</c:f>
              <c:strCache>
                <c:ptCount val="1"/>
                <c:pt idx="0">
                  <c:v>Компании без роста выручки</c:v>
                </c:pt>
              </c:strCache>
            </c:strRef>
          </c:tx>
          <c:spPr>
            <a:ln w="3810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417-4250-A276-94D0FDCA5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Вклад!$C$52:$F$52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Вклад!$C$53:$F$53</c:f>
              <c:numCache>
                <c:formatCode>_-* #\ ##0_-;\-* #\ ##0_-;_-* "-"??_-;_-@_-</c:formatCode>
                <c:ptCount val="4"/>
                <c:pt idx="0">
                  <c:v>6258.1410472341859</c:v>
                </c:pt>
                <c:pt idx="1">
                  <c:v>6226.581424637091</c:v>
                </c:pt>
                <c:pt idx="2">
                  <c:v>5187.442377954816</c:v>
                </c:pt>
                <c:pt idx="3">
                  <c:v>4802.1332735838041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9C-493B-A426-438A836DBC07}"/>
            </c:ext>
          </c:extLst>
        </c:ser>
        <c:ser>
          <c:idx val="1"/>
          <c:order val="1"/>
          <c:tx>
            <c:strRef>
              <c:f>Вклад!$B$54</c:f>
              <c:strCache>
                <c:ptCount val="1"/>
                <c:pt idx="0">
                  <c:v>Компании с ростом выручки менее 20%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417-4250-A276-94D0FDCA5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Вклад!$C$52:$F$52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Вклад!$C$54:$F$54</c:f>
              <c:numCache>
                <c:formatCode>_-* #\ ##0_-;\-* #\ ##0_-;_-* "-"??_-;_-@_-</c:formatCode>
                <c:ptCount val="4"/>
                <c:pt idx="0">
                  <c:v>5690.3837543875079</c:v>
                </c:pt>
                <c:pt idx="1">
                  <c:v>6471.2761214012507</c:v>
                </c:pt>
                <c:pt idx="2">
                  <c:v>6412.3495658262191</c:v>
                </c:pt>
                <c:pt idx="3">
                  <c:v>6771.4950122663959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9C-493B-A426-438A836DBC07}"/>
            </c:ext>
          </c:extLst>
        </c:ser>
        <c:ser>
          <c:idx val="2"/>
          <c:order val="2"/>
          <c:tx>
            <c:strRef>
              <c:f>Вклад!$B$55</c:f>
              <c:strCache>
                <c:ptCount val="1"/>
                <c:pt idx="0">
                  <c:v>БРК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417-4250-A276-94D0FDCA5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Вклад!$C$52:$F$52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Вклад!$C$55:$F$55</c:f>
              <c:numCache>
                <c:formatCode>_-* #\ ##0_-;\-* #\ ##0_-;_-* "-"??_-;_-@_-</c:formatCode>
                <c:ptCount val="4"/>
                <c:pt idx="0">
                  <c:v>5547.4346947222584</c:v>
                </c:pt>
                <c:pt idx="1">
                  <c:v>7533.9321008217112</c:v>
                </c:pt>
                <c:pt idx="2">
                  <c:v>8420.503745693708</c:v>
                </c:pt>
                <c:pt idx="3">
                  <c:v>10787.113237099831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9C-493B-A426-438A836DBC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7118984"/>
        <c:axId val="477123688"/>
      </c:lineChart>
      <c:catAx>
        <c:axId val="477118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7123688"/>
        <c:crosses val="autoZero"/>
        <c:auto val="1"/>
        <c:lblAlgn val="ctr"/>
        <c:lblOffset val="100"/>
        <c:noMultiLvlLbl val="0"/>
      </c:catAx>
      <c:valAx>
        <c:axId val="477123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7118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87317257825294"/>
          <c:y val="0.81739682102711542"/>
          <c:w val="0.79679944729319874"/>
          <c:h val="0.182603178972884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737095363079608E-2"/>
          <c:y val="6.0098060659084289E-2"/>
          <c:w val="0.50060454943132093"/>
          <c:h val="0.83434091571886826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0167328261878263"/>
          <c:y val="4.7867089530475346E-2"/>
          <c:w val="0.48844584171369432"/>
          <c:h val="0.85880285797608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04F6FE-5340-4E7D-80C0-EA5622ECF6F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720F91F-8FB6-47E4-A191-821489F27F5A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387 </a:t>
          </a:r>
        </a:p>
        <a:p>
          <a:r>
            <a:rPr lang="ru-RU" sz="2000" b="1" dirty="0" smtClean="0">
              <a:solidFill>
                <a:srgbClr val="002060"/>
              </a:solidFill>
            </a:rPr>
            <a:t>БР МТК</a:t>
          </a:r>
          <a:endParaRPr lang="ru-RU" sz="2000" b="1" dirty="0">
            <a:solidFill>
              <a:srgbClr val="002060"/>
            </a:solidFill>
          </a:endParaRPr>
        </a:p>
      </dgm:t>
    </dgm:pt>
    <dgm:pt modelId="{C63A7EEC-B904-43DE-BB74-3C25936335A6}" type="parTrans" cxnId="{9FD3088C-2D9B-4429-AFF7-0677F4FE1159}">
      <dgm:prSet/>
      <dgm:spPr/>
      <dgm:t>
        <a:bodyPr/>
        <a:lstStyle/>
        <a:p>
          <a:endParaRPr lang="ru-RU" sz="2000">
            <a:solidFill>
              <a:srgbClr val="002060"/>
            </a:solidFill>
          </a:endParaRPr>
        </a:p>
      </dgm:t>
    </dgm:pt>
    <dgm:pt modelId="{BFC9A4E3-1E75-4FE0-BFEE-353EFFF616ED}" type="sibTrans" cxnId="{9FD3088C-2D9B-4429-AFF7-0677F4FE1159}">
      <dgm:prSet/>
      <dgm:spPr/>
      <dgm:t>
        <a:bodyPr/>
        <a:lstStyle/>
        <a:p>
          <a:endParaRPr lang="ru-RU" sz="2000">
            <a:solidFill>
              <a:srgbClr val="002060"/>
            </a:solidFill>
          </a:endParaRPr>
        </a:p>
      </dgm:t>
    </dgm:pt>
    <dgm:pt modelId="{CE0FA1F3-D463-4F82-9402-956F1A757205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2400" b="1" dirty="0" smtClean="0">
              <a:solidFill>
                <a:srgbClr val="002060"/>
              </a:solidFill>
            </a:rPr>
            <a:t>906 МТК </a:t>
          </a:r>
        </a:p>
        <a:p>
          <a:pPr>
            <a:spcAft>
              <a:spcPts val="0"/>
            </a:spcAft>
          </a:pPr>
          <a:r>
            <a:rPr lang="ru-RU" sz="2400" b="1" dirty="0" smtClean="0">
              <a:solidFill>
                <a:srgbClr val="002060"/>
              </a:solidFill>
            </a:rPr>
            <a:t>с более чем 10 сотрудниками</a:t>
          </a:r>
          <a:endParaRPr lang="ru-RU" sz="2400" b="1" dirty="0">
            <a:solidFill>
              <a:srgbClr val="002060"/>
            </a:solidFill>
          </a:endParaRPr>
        </a:p>
      </dgm:t>
    </dgm:pt>
    <dgm:pt modelId="{1E7C8A14-8BAD-480A-BC8F-12896D26BE84}" type="parTrans" cxnId="{B9EF19F6-4B03-44E1-91C3-E14924208153}">
      <dgm:prSet/>
      <dgm:spPr/>
      <dgm:t>
        <a:bodyPr/>
        <a:lstStyle/>
        <a:p>
          <a:endParaRPr lang="ru-RU" sz="2000">
            <a:solidFill>
              <a:srgbClr val="002060"/>
            </a:solidFill>
          </a:endParaRPr>
        </a:p>
      </dgm:t>
    </dgm:pt>
    <dgm:pt modelId="{BAF8DFEB-2790-4CA5-A61A-7BCCB6658020}" type="sibTrans" cxnId="{B9EF19F6-4B03-44E1-91C3-E14924208153}">
      <dgm:prSet/>
      <dgm:spPr/>
      <dgm:t>
        <a:bodyPr/>
        <a:lstStyle/>
        <a:p>
          <a:endParaRPr lang="ru-RU" sz="2000">
            <a:solidFill>
              <a:srgbClr val="002060"/>
            </a:solidFill>
          </a:endParaRPr>
        </a:p>
      </dgm:t>
    </dgm:pt>
    <dgm:pt modelId="{5D3EA993-8577-4BC4-90CE-CD870BCA168A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3200" b="1" dirty="0" smtClean="0">
              <a:solidFill>
                <a:srgbClr val="002060"/>
              </a:solidFill>
            </a:rPr>
            <a:t>3137 МТК</a:t>
          </a:r>
          <a:endParaRPr lang="ru-RU" sz="3200" b="1" dirty="0">
            <a:solidFill>
              <a:srgbClr val="002060"/>
            </a:solidFill>
          </a:endParaRPr>
        </a:p>
      </dgm:t>
    </dgm:pt>
    <dgm:pt modelId="{1292A996-99A9-43C8-A002-E288CE9187BD}" type="parTrans" cxnId="{6BCC7BD4-DC92-4F2C-A7A8-6B9960289BA5}">
      <dgm:prSet/>
      <dgm:spPr/>
      <dgm:t>
        <a:bodyPr/>
        <a:lstStyle/>
        <a:p>
          <a:endParaRPr lang="ru-RU" sz="2000">
            <a:solidFill>
              <a:srgbClr val="002060"/>
            </a:solidFill>
          </a:endParaRPr>
        </a:p>
      </dgm:t>
    </dgm:pt>
    <dgm:pt modelId="{C8CFB20F-160F-4DDA-8F19-BA5540B69BBF}" type="sibTrans" cxnId="{6BCC7BD4-DC92-4F2C-A7A8-6B9960289BA5}">
      <dgm:prSet/>
      <dgm:spPr/>
      <dgm:t>
        <a:bodyPr/>
        <a:lstStyle/>
        <a:p>
          <a:endParaRPr lang="ru-RU" sz="2000">
            <a:solidFill>
              <a:srgbClr val="002060"/>
            </a:solidFill>
          </a:endParaRPr>
        </a:p>
      </dgm:t>
    </dgm:pt>
    <dgm:pt modelId="{70588EC8-6AE0-4B54-BEBB-F0E77040F91A}" type="pres">
      <dgm:prSet presAssocID="{FE04F6FE-5340-4E7D-80C0-EA5622ECF6FD}" presName="Name0" presStyleCnt="0">
        <dgm:presLayoutVars>
          <dgm:dir/>
          <dgm:animLvl val="lvl"/>
          <dgm:resizeHandles val="exact"/>
        </dgm:presLayoutVars>
      </dgm:prSet>
      <dgm:spPr/>
    </dgm:pt>
    <dgm:pt modelId="{9A72631D-F1BB-40A0-85A5-3193B20D63DE}" type="pres">
      <dgm:prSet presAssocID="{E720F91F-8FB6-47E4-A191-821489F27F5A}" presName="Name8" presStyleCnt="0"/>
      <dgm:spPr/>
    </dgm:pt>
    <dgm:pt modelId="{A8CC4FBE-6982-4F9B-A0BC-82FFF7DFB288}" type="pres">
      <dgm:prSet presAssocID="{E720F91F-8FB6-47E4-A191-821489F27F5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5EDB90-7625-470A-937C-5BBC40A7398F}" type="pres">
      <dgm:prSet presAssocID="{E720F91F-8FB6-47E4-A191-821489F27F5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C483F-E6DE-427B-8B9A-44F5627A8D6F}" type="pres">
      <dgm:prSet presAssocID="{CE0FA1F3-D463-4F82-9402-956F1A757205}" presName="Name8" presStyleCnt="0"/>
      <dgm:spPr/>
    </dgm:pt>
    <dgm:pt modelId="{9D599106-0773-488C-8484-62DF20A29F8C}" type="pres">
      <dgm:prSet presAssocID="{CE0FA1F3-D463-4F82-9402-956F1A757205}" presName="level" presStyleLbl="node1" presStyleIdx="1" presStyleCnt="3" custScaleX="1004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6D2AED-A5E7-449E-9B5E-A603D6B016A2}" type="pres">
      <dgm:prSet presAssocID="{CE0FA1F3-D463-4F82-9402-956F1A7572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370875-5808-4E6B-A4A4-5986B4D090D1}" type="pres">
      <dgm:prSet presAssocID="{5D3EA993-8577-4BC4-90CE-CD870BCA168A}" presName="Name8" presStyleCnt="0"/>
      <dgm:spPr/>
    </dgm:pt>
    <dgm:pt modelId="{EEEAD262-0127-45F8-9DBB-AEB2F8104842}" type="pres">
      <dgm:prSet presAssocID="{5D3EA993-8577-4BC4-90CE-CD870BCA168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5FB52E-1D48-4C58-B81D-3A3F6B4A51FA}" type="pres">
      <dgm:prSet presAssocID="{5D3EA993-8577-4BC4-90CE-CD870BCA16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BC10A2-F499-4FE6-8AA1-E80CD2DDE673}" type="presOf" srcId="{E720F91F-8FB6-47E4-A191-821489F27F5A}" destId="{AC5EDB90-7625-470A-937C-5BBC40A7398F}" srcOrd="1" destOrd="0" presId="urn:microsoft.com/office/officeart/2005/8/layout/pyramid1"/>
    <dgm:cxn modelId="{A932C52E-335B-44CF-B020-D6A38A31B35E}" type="presOf" srcId="{5D3EA993-8577-4BC4-90CE-CD870BCA168A}" destId="{885FB52E-1D48-4C58-B81D-3A3F6B4A51FA}" srcOrd="1" destOrd="0" presId="urn:microsoft.com/office/officeart/2005/8/layout/pyramid1"/>
    <dgm:cxn modelId="{6BCC7BD4-DC92-4F2C-A7A8-6B9960289BA5}" srcId="{FE04F6FE-5340-4E7D-80C0-EA5622ECF6FD}" destId="{5D3EA993-8577-4BC4-90CE-CD870BCA168A}" srcOrd="2" destOrd="0" parTransId="{1292A996-99A9-43C8-A002-E288CE9187BD}" sibTransId="{C8CFB20F-160F-4DDA-8F19-BA5540B69BBF}"/>
    <dgm:cxn modelId="{9E440E57-510D-4982-AC41-C78B639687E5}" type="presOf" srcId="{5D3EA993-8577-4BC4-90CE-CD870BCA168A}" destId="{EEEAD262-0127-45F8-9DBB-AEB2F8104842}" srcOrd="0" destOrd="0" presId="urn:microsoft.com/office/officeart/2005/8/layout/pyramid1"/>
    <dgm:cxn modelId="{B9EF19F6-4B03-44E1-91C3-E14924208153}" srcId="{FE04F6FE-5340-4E7D-80C0-EA5622ECF6FD}" destId="{CE0FA1F3-D463-4F82-9402-956F1A757205}" srcOrd="1" destOrd="0" parTransId="{1E7C8A14-8BAD-480A-BC8F-12896D26BE84}" sibTransId="{BAF8DFEB-2790-4CA5-A61A-7BCCB6658020}"/>
    <dgm:cxn modelId="{8726A0BF-B87D-44E0-A2DD-8D2148F7B234}" type="presOf" srcId="{CE0FA1F3-D463-4F82-9402-956F1A757205}" destId="{9D599106-0773-488C-8484-62DF20A29F8C}" srcOrd="0" destOrd="0" presId="urn:microsoft.com/office/officeart/2005/8/layout/pyramid1"/>
    <dgm:cxn modelId="{3B11EF01-549D-4C22-BDAC-E6E8511E46DB}" type="presOf" srcId="{FE04F6FE-5340-4E7D-80C0-EA5622ECF6FD}" destId="{70588EC8-6AE0-4B54-BEBB-F0E77040F91A}" srcOrd="0" destOrd="0" presId="urn:microsoft.com/office/officeart/2005/8/layout/pyramid1"/>
    <dgm:cxn modelId="{05C84686-7DEA-40E6-A8AC-B61430B58FFA}" type="presOf" srcId="{E720F91F-8FB6-47E4-A191-821489F27F5A}" destId="{A8CC4FBE-6982-4F9B-A0BC-82FFF7DFB288}" srcOrd="0" destOrd="0" presId="urn:microsoft.com/office/officeart/2005/8/layout/pyramid1"/>
    <dgm:cxn modelId="{B2B2D403-0048-4400-AF8B-043315DD9DB7}" type="presOf" srcId="{CE0FA1F3-D463-4F82-9402-956F1A757205}" destId="{536D2AED-A5E7-449E-9B5E-A603D6B016A2}" srcOrd="1" destOrd="0" presId="urn:microsoft.com/office/officeart/2005/8/layout/pyramid1"/>
    <dgm:cxn modelId="{9FD3088C-2D9B-4429-AFF7-0677F4FE1159}" srcId="{FE04F6FE-5340-4E7D-80C0-EA5622ECF6FD}" destId="{E720F91F-8FB6-47E4-A191-821489F27F5A}" srcOrd="0" destOrd="0" parTransId="{C63A7EEC-B904-43DE-BB74-3C25936335A6}" sibTransId="{BFC9A4E3-1E75-4FE0-BFEE-353EFFF616ED}"/>
    <dgm:cxn modelId="{C8B13A95-1345-41B2-B261-DACEF7FF9189}" type="presParOf" srcId="{70588EC8-6AE0-4B54-BEBB-F0E77040F91A}" destId="{9A72631D-F1BB-40A0-85A5-3193B20D63DE}" srcOrd="0" destOrd="0" presId="urn:microsoft.com/office/officeart/2005/8/layout/pyramid1"/>
    <dgm:cxn modelId="{BBC58D4A-53DF-4252-B401-45108532618F}" type="presParOf" srcId="{9A72631D-F1BB-40A0-85A5-3193B20D63DE}" destId="{A8CC4FBE-6982-4F9B-A0BC-82FFF7DFB288}" srcOrd="0" destOrd="0" presId="urn:microsoft.com/office/officeart/2005/8/layout/pyramid1"/>
    <dgm:cxn modelId="{B880EC7C-D533-4639-B0DB-BF3BD5057DA9}" type="presParOf" srcId="{9A72631D-F1BB-40A0-85A5-3193B20D63DE}" destId="{AC5EDB90-7625-470A-937C-5BBC40A7398F}" srcOrd="1" destOrd="0" presId="urn:microsoft.com/office/officeart/2005/8/layout/pyramid1"/>
    <dgm:cxn modelId="{91466A24-3D99-4081-B285-F08E3B68A0F1}" type="presParOf" srcId="{70588EC8-6AE0-4B54-BEBB-F0E77040F91A}" destId="{553C483F-E6DE-427B-8B9A-44F5627A8D6F}" srcOrd="1" destOrd="0" presId="urn:microsoft.com/office/officeart/2005/8/layout/pyramid1"/>
    <dgm:cxn modelId="{C1F3B551-5751-45AB-B8EF-11CCD2CB6A19}" type="presParOf" srcId="{553C483F-E6DE-427B-8B9A-44F5627A8D6F}" destId="{9D599106-0773-488C-8484-62DF20A29F8C}" srcOrd="0" destOrd="0" presId="urn:microsoft.com/office/officeart/2005/8/layout/pyramid1"/>
    <dgm:cxn modelId="{94B0F1B7-1C89-49C4-84EE-25E0226403A2}" type="presParOf" srcId="{553C483F-E6DE-427B-8B9A-44F5627A8D6F}" destId="{536D2AED-A5E7-449E-9B5E-A603D6B016A2}" srcOrd="1" destOrd="0" presId="urn:microsoft.com/office/officeart/2005/8/layout/pyramid1"/>
    <dgm:cxn modelId="{59CEC068-C1EF-4D2F-8F91-B8DFE810CD20}" type="presParOf" srcId="{70588EC8-6AE0-4B54-BEBB-F0E77040F91A}" destId="{83370875-5808-4E6B-A4A4-5986B4D090D1}" srcOrd="2" destOrd="0" presId="urn:microsoft.com/office/officeart/2005/8/layout/pyramid1"/>
    <dgm:cxn modelId="{8823A271-0A78-4731-80D6-4F95281892B4}" type="presParOf" srcId="{83370875-5808-4E6B-A4A4-5986B4D090D1}" destId="{EEEAD262-0127-45F8-9DBB-AEB2F8104842}" srcOrd="0" destOrd="0" presId="urn:microsoft.com/office/officeart/2005/8/layout/pyramid1"/>
    <dgm:cxn modelId="{C76F1334-2777-485F-B1D5-8886B07DA189}" type="presParOf" srcId="{83370875-5808-4E6B-A4A4-5986B4D090D1}" destId="{885FB52E-1D48-4C58-B81D-3A3F6B4A51F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C4FBE-6982-4F9B-A0BC-82FFF7DFB288}">
      <dsp:nvSpPr>
        <dsp:cNvPr id="0" name=""/>
        <dsp:cNvSpPr/>
      </dsp:nvSpPr>
      <dsp:spPr>
        <a:xfrm>
          <a:off x="1968423" y="0"/>
          <a:ext cx="1968423" cy="1460180"/>
        </a:xfrm>
        <a:prstGeom prst="trapezoid">
          <a:avLst>
            <a:gd name="adj" fmla="val 67403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387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БР МТК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1968423" y="0"/>
        <a:ext cx="1968423" cy="1460180"/>
      </dsp:txXfrm>
    </dsp:sp>
    <dsp:sp modelId="{9D599106-0773-488C-8484-62DF20A29F8C}">
      <dsp:nvSpPr>
        <dsp:cNvPr id="0" name=""/>
        <dsp:cNvSpPr/>
      </dsp:nvSpPr>
      <dsp:spPr>
        <a:xfrm>
          <a:off x="976160" y="1460179"/>
          <a:ext cx="3952949" cy="1460180"/>
        </a:xfrm>
        <a:prstGeom prst="trapezoid">
          <a:avLst>
            <a:gd name="adj" fmla="val 67403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906 МТК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с более чем 10 сотрудниками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1667927" y="1460179"/>
        <a:ext cx="2569416" cy="1460180"/>
      </dsp:txXfrm>
    </dsp:sp>
    <dsp:sp modelId="{EEEAD262-0127-45F8-9DBB-AEB2F8104842}">
      <dsp:nvSpPr>
        <dsp:cNvPr id="0" name=""/>
        <dsp:cNvSpPr/>
      </dsp:nvSpPr>
      <dsp:spPr>
        <a:xfrm>
          <a:off x="0" y="2920359"/>
          <a:ext cx="5905271" cy="1460180"/>
        </a:xfrm>
        <a:prstGeom prst="trapezoid">
          <a:avLst>
            <a:gd name="adj" fmla="val 67403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</a:rPr>
            <a:t>3137 МТК</a:t>
          </a:r>
          <a:endParaRPr lang="ru-RU" sz="3200" b="1" kern="1200" dirty="0">
            <a:solidFill>
              <a:srgbClr val="002060"/>
            </a:solidFill>
          </a:endParaRPr>
        </a:p>
      </dsp:txBody>
      <dsp:txXfrm>
        <a:off x="1033422" y="2920359"/>
        <a:ext cx="3838426" cy="14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EB083-B8CF-46A3-B0A5-30B84938038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B84D-8175-4F0B-9588-8F5A8DFEF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9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39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81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61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881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6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23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33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2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53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02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07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202E-9E3E-4647-B3A0-684CDC04192E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40CFF-DB21-4194-991F-2F3C1E3F5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crdownload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crdownload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crdownload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crdownload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crdownload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crdownload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crdownload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crdownload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9540"/>
            <a:ext cx="2231390" cy="937184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0" y="3889036"/>
            <a:ext cx="1115695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C49B772-B3F6-0746-A8CA-45B67EA3A8D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1" t="25442" r="17314" b="17314"/>
          <a:stretch/>
        </p:blipFill>
        <p:spPr>
          <a:xfrm>
            <a:off x="9958917" y="228600"/>
            <a:ext cx="1509183" cy="131445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15694" y="1880558"/>
            <a:ext cx="9089355" cy="4442604"/>
          </a:xfrm>
          <a:prstGeom prst="rect">
            <a:avLst/>
          </a:prstGeom>
          <a:ln w="50800">
            <a:solidFill>
              <a:srgbClr val="CB2F0D"/>
            </a:solidFill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pPr algn="ctr">
              <a:spcBef>
                <a:spcPts val="1200"/>
              </a:spcBef>
              <a:spcAft>
                <a:spcPts val="1350"/>
              </a:spcAft>
            </a:pPr>
            <a:endParaRPr lang="en-US" sz="800" b="1" dirty="0" smtClean="0">
              <a:solidFill>
                <a:srgbClr val="26295E"/>
              </a:solidFill>
            </a:endParaRPr>
          </a:p>
          <a:p>
            <a:pPr algn="ctr">
              <a:spcBef>
                <a:spcPts val="1200"/>
              </a:spcBef>
              <a:spcAft>
                <a:spcPts val="1350"/>
              </a:spcAft>
            </a:pPr>
            <a:r>
              <a:rPr lang="ru-RU" sz="4400" b="1" dirty="0">
                <a:solidFill>
                  <a:srgbClr val="26295E"/>
                </a:solidFill>
              </a:rPr>
              <a:t>Российские быстрорастущие </a:t>
            </a:r>
            <a:r>
              <a:rPr lang="ru-RU" sz="4400" b="1" dirty="0" smtClean="0">
                <a:solidFill>
                  <a:srgbClr val="26295E"/>
                </a:solidFill>
              </a:rPr>
              <a:t>и малые технологические компании</a:t>
            </a:r>
            <a:r>
              <a:rPr lang="ru-RU" sz="4400" b="1" dirty="0">
                <a:solidFill>
                  <a:srgbClr val="26295E"/>
                </a:solidFill>
              </a:rPr>
              <a:t>: </a:t>
            </a:r>
            <a:r>
              <a:rPr lang="ru-RU" sz="4400" b="1" dirty="0" smtClean="0">
                <a:solidFill>
                  <a:srgbClr val="26295E"/>
                </a:solidFill>
              </a:rPr>
              <a:t>структура и динамика развития</a:t>
            </a:r>
          </a:p>
          <a:p>
            <a:pPr algn="r">
              <a:spcBef>
                <a:spcPts val="1200"/>
              </a:spcBef>
              <a:spcAft>
                <a:spcPts val="1350"/>
              </a:spcAft>
            </a:pPr>
            <a:r>
              <a:rPr lang="ru-RU" sz="2000" dirty="0" smtClean="0">
                <a:solidFill>
                  <a:srgbClr val="26295E"/>
                </a:solidFill>
                <a:ea typeface="Arial Narrow" charset="0"/>
                <a:cs typeface="Arial Narrow" charset="0"/>
              </a:rPr>
              <a:t>Институт </a:t>
            </a:r>
            <a:r>
              <a:rPr lang="ru-RU" sz="2000" dirty="0">
                <a:solidFill>
                  <a:srgbClr val="26295E"/>
                </a:solidFill>
                <a:ea typeface="Arial Narrow" charset="0"/>
                <a:cs typeface="Arial Narrow" charset="0"/>
              </a:rPr>
              <a:t>менеджмента</a:t>
            </a:r>
            <a:r>
              <a:rPr lang="ru-RU" sz="2000" dirty="0" smtClean="0">
                <a:solidFill>
                  <a:srgbClr val="26295E"/>
                </a:solidFill>
                <a:ea typeface="Arial Narrow" charset="0"/>
                <a:cs typeface="Arial Narrow" charset="0"/>
              </a:rPr>
              <a:t> инноваций </a:t>
            </a:r>
            <a:r>
              <a:rPr lang="ru-RU" sz="2000" dirty="0">
                <a:solidFill>
                  <a:srgbClr val="26295E"/>
                </a:solidFill>
                <a:ea typeface="Arial Narrow" charset="0"/>
                <a:cs typeface="Arial Narrow" charset="0"/>
              </a:rPr>
              <a:t>ВШБ НИУ </a:t>
            </a:r>
            <a:r>
              <a:rPr lang="ru-RU" sz="2000" dirty="0" smtClean="0">
                <a:solidFill>
                  <a:srgbClr val="26295E"/>
                </a:solidFill>
                <a:ea typeface="Arial Narrow" charset="0"/>
                <a:cs typeface="Arial Narrow" charset="0"/>
              </a:rPr>
              <a:t>ВШЭ  </a:t>
            </a:r>
            <a:r>
              <a:rPr lang="en-US" sz="2000" dirty="0" smtClean="0">
                <a:solidFill>
                  <a:srgbClr val="26295E"/>
                </a:solidFill>
                <a:ea typeface="Arial Narrow" charset="0"/>
                <a:cs typeface="Arial Narrow" charset="0"/>
              </a:rPr>
              <a:t> </a:t>
            </a:r>
            <a:r>
              <a:rPr lang="ru-RU" sz="2000" dirty="0" smtClean="0">
                <a:solidFill>
                  <a:srgbClr val="26295E"/>
                </a:solidFill>
                <a:ea typeface="Arial Narrow" charset="0"/>
                <a:cs typeface="Arial Narrow" charset="0"/>
              </a:rPr>
              <a:t> </a:t>
            </a:r>
            <a:endParaRPr lang="ru-RU" sz="2000" dirty="0">
              <a:solidFill>
                <a:srgbClr val="26295E"/>
              </a:solidFill>
              <a:ea typeface="Arial Narrow" charset="0"/>
              <a:cs typeface="Arial Narrow" charset="0"/>
            </a:endParaRPr>
          </a:p>
          <a:p>
            <a:pPr algn="r">
              <a:spcAft>
                <a:spcPts val="1350"/>
              </a:spcAft>
            </a:pPr>
            <a:r>
              <a:rPr lang="ru-RU" sz="2000" dirty="0" smtClean="0">
                <a:solidFill>
                  <a:srgbClr val="26295E"/>
                </a:solidFill>
                <a:ea typeface="Arial Narrow" charset="0"/>
                <a:cs typeface="Arial Narrow" charset="0"/>
                <a:sym typeface="Arial Narrow"/>
              </a:rPr>
              <a:t>Станислав </a:t>
            </a:r>
            <a:r>
              <a:rPr lang="ru-RU" sz="2000" dirty="0" err="1" smtClean="0">
                <a:solidFill>
                  <a:srgbClr val="26295E"/>
                </a:solidFill>
                <a:ea typeface="Arial Narrow" charset="0"/>
                <a:cs typeface="Arial Narrow" charset="0"/>
                <a:sym typeface="Arial Narrow"/>
              </a:rPr>
              <a:t>Розмирович</a:t>
            </a:r>
            <a:endParaRPr lang="ru-RU" sz="2000" dirty="0">
              <a:solidFill>
                <a:srgbClr val="26295E"/>
              </a:solidFill>
              <a:ea typeface="Arial Narrow" charset="0"/>
              <a:cs typeface="Arial Narrow" charset="0"/>
              <a:sym typeface="Arial Narro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8297" y="6398132"/>
            <a:ext cx="384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Москва, ВШБ – ноябрь 2024 г.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8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6" y="5887758"/>
            <a:ext cx="2231390" cy="937184"/>
          </a:xfrm>
          <a:prstGeom prst="rect">
            <a:avLst/>
          </a:prstGeom>
        </p:spPr>
      </p:pic>
      <p:sp>
        <p:nvSpPr>
          <p:cNvPr id="2" name="object 3"/>
          <p:cNvSpPr txBox="1">
            <a:spLocks/>
          </p:cNvSpPr>
          <p:nvPr/>
        </p:nvSpPr>
        <p:spPr>
          <a:xfrm>
            <a:off x="950771" y="318903"/>
            <a:ext cx="10161494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spc="-23" dirty="0">
                <a:solidFill>
                  <a:srgbClr val="002060"/>
                </a:solidFill>
                <a:latin typeface="+mn-lt"/>
              </a:rPr>
              <a:t>Вклад БРК в экономический рост</a:t>
            </a:r>
            <a:endParaRPr lang="ru-RU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-24765" y="269539"/>
            <a:ext cx="54483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330104"/>
              </p:ext>
            </p:extLst>
          </p:nvPr>
        </p:nvGraphicFramePr>
        <p:xfrm>
          <a:off x="6683188" y="564776"/>
          <a:ext cx="4994293" cy="4173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0065" y="1282628"/>
            <a:ext cx="64310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В период 2020-2023 гг. компании </a:t>
            </a:r>
            <a:r>
              <a:rPr lang="ru-RU" sz="2400" dirty="0">
                <a:solidFill>
                  <a:srgbClr val="002060"/>
                </a:solidFill>
              </a:rPr>
              <a:t>без роста выручки сократили 995 тыс. рабочих мест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Новые рабочие места создавали только компании с растущей выручкой (</a:t>
            </a:r>
            <a:r>
              <a:rPr lang="ru-RU" sz="2400" b="1" dirty="0" smtClean="0">
                <a:solidFill>
                  <a:srgbClr val="002060"/>
                </a:solidFill>
              </a:rPr>
              <a:t>1,44 млн </a:t>
            </a:r>
            <a:r>
              <a:rPr lang="ru-RU" sz="2400" dirty="0" smtClean="0">
                <a:solidFill>
                  <a:srgbClr val="002060"/>
                </a:solidFill>
              </a:rPr>
              <a:t>рабочих мест)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Из них </a:t>
            </a:r>
            <a:r>
              <a:rPr lang="ru-RU" sz="2400" b="1" dirty="0" smtClean="0">
                <a:solidFill>
                  <a:srgbClr val="002060"/>
                </a:solidFill>
              </a:rPr>
              <a:t>1,1 млн </a:t>
            </a:r>
            <a:r>
              <a:rPr lang="ru-RU" sz="2400" dirty="0" smtClean="0">
                <a:solidFill>
                  <a:srgbClr val="002060"/>
                </a:solidFill>
              </a:rPr>
              <a:t>рабочих мест (77%) создано БРК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075059"/>
              </p:ext>
            </p:extLst>
          </p:nvPr>
        </p:nvGraphicFramePr>
        <p:xfrm>
          <a:off x="1143001" y="4761004"/>
          <a:ext cx="9969264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7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3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7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Изменение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7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Компании без роста выручки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5 026,8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4 906,8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4 575,7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4 072,3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- 955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4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Компании, имевшие рост выручки, но ниже 20% в год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4 624,4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4 807,2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4 917,6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4 952,1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328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2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БРК (компании с ростом выручки более 20% в год)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1 802,3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2 199,4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2 588,4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2 914,3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1 112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188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46850246"/>
              </p:ext>
            </p:extLst>
          </p:nvPr>
        </p:nvGraphicFramePr>
        <p:xfrm>
          <a:off x="520065" y="2245660"/>
          <a:ext cx="6163123" cy="432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bject 3"/>
          <p:cNvSpPr txBox="1">
            <a:spLocks/>
          </p:cNvSpPr>
          <p:nvPr/>
        </p:nvSpPr>
        <p:spPr>
          <a:xfrm>
            <a:off x="950771" y="318903"/>
            <a:ext cx="10161494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spc="-23" dirty="0" smtClean="0">
                <a:solidFill>
                  <a:srgbClr val="002060"/>
                </a:solidFill>
                <a:latin typeface="+mn-lt"/>
              </a:rPr>
              <a:t>Выработка на одного сотрудника у БРК</a:t>
            </a:r>
            <a:endParaRPr lang="ru-RU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-24765" y="269539"/>
            <a:ext cx="54483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TextBox 4"/>
          <p:cNvSpPr txBox="1"/>
          <p:nvPr/>
        </p:nvSpPr>
        <p:spPr>
          <a:xfrm>
            <a:off x="950771" y="1089212"/>
            <a:ext cx="10161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Рост российских БРК происходит за счет повышения производительности труда, а не экстенсивного </a:t>
            </a:r>
            <a:r>
              <a:rPr lang="ru-RU" sz="2400" b="1" dirty="0" smtClean="0">
                <a:solidFill>
                  <a:srgbClr val="002060"/>
                </a:solidFill>
              </a:rPr>
              <a:t>расширения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9329" y="2517810"/>
            <a:ext cx="46392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В целом по всем компаниям выработка </a:t>
            </a:r>
            <a:r>
              <a:rPr lang="ru-RU" sz="2400" dirty="0" smtClean="0">
                <a:solidFill>
                  <a:srgbClr val="002060"/>
                </a:solidFill>
              </a:rPr>
              <a:t>с 2020 по 2023 год росла </a:t>
            </a:r>
            <a:r>
              <a:rPr lang="ru-RU" sz="2400" dirty="0">
                <a:solidFill>
                  <a:srgbClr val="002060"/>
                </a:solidFill>
              </a:rPr>
              <a:t>на 6% ежегодно (с 6 до 7 млн рублей на человека</a:t>
            </a:r>
            <a:r>
              <a:rPr lang="ru-RU" sz="2400" dirty="0" smtClean="0">
                <a:solidFill>
                  <a:srgbClr val="002060"/>
                </a:solidFill>
              </a:rPr>
              <a:t>)</a:t>
            </a:r>
            <a:endParaRPr lang="ru-RU" sz="2400" dirty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У </a:t>
            </a:r>
            <a:r>
              <a:rPr lang="ru-RU" sz="2400" dirty="0">
                <a:solidFill>
                  <a:srgbClr val="002060"/>
                </a:solidFill>
              </a:rPr>
              <a:t>БРК выработка резко выросла: с 5,5 млн рублей в 2020 году до 10,8 млн рублей в 2023 году – почти в 2 раза, рост </a:t>
            </a:r>
            <a:r>
              <a:rPr lang="ru-RU" sz="2400" b="1" dirty="0">
                <a:solidFill>
                  <a:srgbClr val="002060"/>
                </a:solidFill>
              </a:rPr>
              <a:t>на 25% </a:t>
            </a:r>
            <a:r>
              <a:rPr lang="ru-RU" sz="2400" dirty="0" smtClean="0">
                <a:solidFill>
                  <a:srgbClr val="002060"/>
                </a:solidFill>
              </a:rPr>
              <a:t>ежегодно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382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950771" y="318903"/>
            <a:ext cx="10592300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dirty="0">
                <a:solidFill>
                  <a:srgbClr val="002060"/>
                </a:solidFill>
                <a:latin typeface="+mn-lt"/>
              </a:rPr>
              <a:t>Основные характеристики </a:t>
            </a:r>
            <a:r>
              <a:rPr lang="ru-RU" sz="4000" b="1" dirty="0" smtClean="0">
                <a:solidFill>
                  <a:srgbClr val="002060"/>
                </a:solidFill>
                <a:latin typeface="+mn-lt"/>
              </a:rPr>
              <a:t>БРК: возраст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282545"/>
              </p:ext>
            </p:extLst>
          </p:nvPr>
        </p:nvGraphicFramePr>
        <p:xfrm>
          <a:off x="9350384" y="6529431"/>
          <a:ext cx="5377155" cy="2745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42724689"/>
              </p:ext>
            </p:extLst>
          </p:nvPr>
        </p:nvGraphicFramePr>
        <p:xfrm>
          <a:off x="635000" y="1497847"/>
          <a:ext cx="570653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7703"/>
              </p:ext>
            </p:extLst>
          </p:nvPr>
        </p:nvGraphicFramePr>
        <p:xfrm>
          <a:off x="851836" y="4673538"/>
          <a:ext cx="5316129" cy="195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0542">
                  <a:extLst>
                    <a:ext uri="{9D8B030D-6E8A-4147-A177-3AD203B41FA5}">
                      <a16:colId xmlns:a16="http://schemas.microsoft.com/office/drawing/2014/main" val="2740404541"/>
                    </a:ext>
                  </a:extLst>
                </a:gridCol>
                <a:gridCol w="976588">
                  <a:extLst>
                    <a:ext uri="{9D8B030D-6E8A-4147-A177-3AD203B41FA5}">
                      <a16:colId xmlns:a16="http://schemas.microsoft.com/office/drawing/2014/main" val="297832317"/>
                    </a:ext>
                  </a:extLst>
                </a:gridCol>
                <a:gridCol w="975823">
                  <a:extLst>
                    <a:ext uri="{9D8B030D-6E8A-4147-A177-3AD203B41FA5}">
                      <a16:colId xmlns:a16="http://schemas.microsoft.com/office/drawing/2014/main" val="1095511995"/>
                    </a:ext>
                  </a:extLst>
                </a:gridCol>
                <a:gridCol w="976588">
                  <a:extLst>
                    <a:ext uri="{9D8B030D-6E8A-4147-A177-3AD203B41FA5}">
                      <a16:colId xmlns:a16="http://schemas.microsoft.com/office/drawing/2014/main" val="2581122112"/>
                    </a:ext>
                  </a:extLst>
                </a:gridCol>
                <a:gridCol w="976588">
                  <a:extLst>
                    <a:ext uri="{9D8B030D-6E8A-4147-A177-3AD203B41FA5}">
                      <a16:colId xmlns:a16="http://schemas.microsoft.com/office/drawing/2014/main" val="69381087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Возраст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БРК 2020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БРК 2021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БРК 2022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БРК 2023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863274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Менее 6 лет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7%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5%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12%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15%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62568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6-10 лет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38%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40%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39%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37%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550081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11-15 лет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26%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25%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22%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21%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05352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16-20 лет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16%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18%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16%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15%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235002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21-25 лет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6%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9%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8%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8%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7065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26-30 лет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6%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3%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3%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3%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94057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Более 30 лет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5240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1%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9224651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2537" y="4304206"/>
            <a:ext cx="6975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2060"/>
                </a:solidFill>
              </a:rPr>
              <a:t>Изменения возрастной структуры БРК за разные годы наблюдения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1836" y="1191674"/>
            <a:ext cx="523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2060"/>
                </a:solidFill>
              </a:rPr>
              <a:t>Распределение компаний по сроку существования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46828" y="1361279"/>
            <a:ext cx="479213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Больше половины БРК (</a:t>
            </a:r>
            <a:r>
              <a:rPr lang="ru-RU" sz="2400" b="1" dirty="0">
                <a:solidFill>
                  <a:srgbClr val="002060"/>
                </a:solidFill>
              </a:rPr>
              <a:t>52%</a:t>
            </a:r>
            <a:r>
              <a:rPr lang="ru-RU" sz="2400" dirty="0">
                <a:solidFill>
                  <a:srgbClr val="002060"/>
                </a:solidFill>
              </a:rPr>
              <a:t>) составляют относительно молодые компании в возрасте не более 10 </a:t>
            </a:r>
            <a:r>
              <a:rPr lang="ru-RU" sz="2400" dirty="0" smtClean="0">
                <a:solidFill>
                  <a:srgbClr val="002060"/>
                </a:solidFill>
              </a:rPr>
              <a:t>лет, </a:t>
            </a:r>
            <a:r>
              <a:rPr lang="ru-RU" sz="2400" dirty="0">
                <a:solidFill>
                  <a:srgbClr val="002060"/>
                </a:solidFill>
              </a:rPr>
              <a:t>в то время, как среди всех компаний таких «молодых» компаний только 38%.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последних двух циклах наблюдений </a:t>
            </a:r>
            <a:r>
              <a:rPr lang="ru-RU" sz="2400" dirty="0" smtClean="0">
                <a:solidFill>
                  <a:srgbClr val="002060"/>
                </a:solidFill>
              </a:rPr>
              <a:t>БРК достаточно </a:t>
            </a:r>
            <a:r>
              <a:rPr lang="ru-RU" sz="2400" dirty="0">
                <a:solidFill>
                  <a:srgbClr val="002060"/>
                </a:solidFill>
              </a:rPr>
              <a:t>весомо увеличилась доля самых молодых компаний: рост с </a:t>
            </a:r>
            <a:r>
              <a:rPr lang="ru-RU" sz="2400" dirty="0" smtClean="0">
                <a:solidFill>
                  <a:srgbClr val="002060"/>
                </a:solidFill>
              </a:rPr>
              <a:t>5-7</a:t>
            </a:r>
            <a:r>
              <a:rPr lang="ru-RU" sz="2400" dirty="0">
                <a:solidFill>
                  <a:srgbClr val="002060"/>
                </a:solidFill>
              </a:rPr>
              <a:t>% в 2020 </a:t>
            </a:r>
            <a:r>
              <a:rPr lang="ru-RU" sz="2400" dirty="0" smtClean="0">
                <a:solidFill>
                  <a:srgbClr val="002060"/>
                </a:solidFill>
              </a:rPr>
              <a:t>и 2021 годы </a:t>
            </a:r>
            <a:r>
              <a:rPr lang="ru-RU" sz="2400" dirty="0">
                <a:solidFill>
                  <a:srgbClr val="002060"/>
                </a:solidFill>
              </a:rPr>
              <a:t>до 12% в 2022 году и </a:t>
            </a:r>
            <a:r>
              <a:rPr lang="ru-RU" sz="2400" b="1" dirty="0">
                <a:solidFill>
                  <a:srgbClr val="002060"/>
                </a:solidFill>
              </a:rPr>
              <a:t>15%</a:t>
            </a:r>
            <a:r>
              <a:rPr lang="ru-RU" sz="2400" dirty="0">
                <a:solidFill>
                  <a:srgbClr val="002060"/>
                </a:solidFill>
              </a:rPr>
              <a:t> в 2023 году. </a:t>
            </a:r>
          </a:p>
        </p:txBody>
      </p:sp>
    </p:spTree>
    <p:extLst>
      <p:ext uri="{BB962C8B-B14F-4D97-AF65-F5344CB8AC3E}">
        <p14:creationId xmlns:p14="http://schemas.microsoft.com/office/powerpoint/2010/main" val="1349294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35530" y="1772574"/>
            <a:ext cx="5741074" cy="4207373"/>
            <a:chOff x="244090" y="1275243"/>
            <a:chExt cx="5741074" cy="4207373"/>
          </a:xfrm>
        </p:grpSpPr>
        <p:sp>
          <p:nvSpPr>
            <p:cNvPr id="2" name="TextBox 1"/>
            <p:cNvSpPr txBox="1"/>
            <p:nvPr/>
          </p:nvSpPr>
          <p:spPr>
            <a:xfrm>
              <a:off x="244091" y="1275243"/>
              <a:ext cx="48682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i="1" dirty="0">
                  <a:solidFill>
                    <a:srgbClr val="002060"/>
                  </a:solidFill>
                </a:rPr>
                <a:t>Распределение </a:t>
              </a:r>
              <a:r>
                <a:rPr lang="ru-RU" i="1" dirty="0" smtClean="0">
                  <a:solidFill>
                    <a:srgbClr val="002060"/>
                  </a:solidFill>
                </a:rPr>
                <a:t>компаний </a:t>
              </a:r>
              <a:r>
                <a:rPr lang="ru-RU" i="1" dirty="0">
                  <a:solidFill>
                    <a:srgbClr val="002060"/>
                  </a:solidFill>
                </a:rPr>
                <a:t>по размеру бизнеса</a:t>
              </a:r>
            </a:p>
          </p:txBody>
        </p:sp>
        <p:graphicFrame>
          <p:nvGraphicFramePr>
            <p:cNvPr id="3" name="Диаграмма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02725880"/>
                </p:ext>
              </p:extLst>
            </p:nvPr>
          </p:nvGraphicFramePr>
          <p:xfrm>
            <a:off x="244090" y="1503171"/>
            <a:ext cx="5741074" cy="35294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Прямоугольник 3"/>
            <p:cNvSpPr/>
            <p:nvPr/>
          </p:nvSpPr>
          <p:spPr>
            <a:xfrm>
              <a:off x="425094" y="4836285"/>
              <a:ext cx="407213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i="1" dirty="0">
                  <a:solidFill>
                    <a:srgbClr val="002060"/>
                  </a:solidFill>
                </a:rPr>
                <a:t>В</a:t>
              </a:r>
              <a:r>
                <a:rPr lang="ru-RU" i="1" dirty="0" smtClean="0">
                  <a:solidFill>
                    <a:srgbClr val="002060"/>
                  </a:solidFill>
                </a:rPr>
                <a:t>нешняя </a:t>
              </a:r>
              <a:r>
                <a:rPr lang="ru-RU" i="1" dirty="0">
                  <a:solidFill>
                    <a:srgbClr val="002060"/>
                  </a:solidFill>
                </a:rPr>
                <a:t>окружность – все компании, внутренняя окружность – БРК</a:t>
              </a:r>
            </a:p>
          </p:txBody>
        </p:sp>
      </p:grpSp>
      <p:sp>
        <p:nvSpPr>
          <p:cNvPr id="5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3"/>
          <p:cNvSpPr txBox="1">
            <a:spLocks/>
          </p:cNvSpPr>
          <p:nvPr/>
        </p:nvSpPr>
        <p:spPr>
          <a:xfrm>
            <a:off x="950771" y="318903"/>
            <a:ext cx="10592300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dirty="0">
                <a:solidFill>
                  <a:srgbClr val="002060"/>
                </a:solidFill>
                <a:latin typeface="+mn-lt"/>
              </a:rPr>
              <a:t>Основные характеристики </a:t>
            </a:r>
            <a:r>
              <a:rPr lang="ru-RU" sz="4000" b="1" dirty="0" smtClean="0">
                <a:solidFill>
                  <a:srgbClr val="002060"/>
                </a:solidFill>
                <a:latin typeface="+mn-lt"/>
              </a:rPr>
              <a:t>БРК: размер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91993" y="1772574"/>
            <a:ext cx="560000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Основную часть БРК (</a:t>
            </a:r>
            <a:r>
              <a:rPr lang="ru-RU" sz="2000" b="1" dirty="0">
                <a:solidFill>
                  <a:srgbClr val="002060"/>
                </a:solidFill>
              </a:rPr>
              <a:t>83%</a:t>
            </a:r>
            <a:r>
              <a:rPr lang="ru-RU" sz="2000" dirty="0">
                <a:solidFill>
                  <a:srgbClr val="002060"/>
                </a:solidFill>
              </a:rPr>
              <a:t>) составляют микро- и малые </a:t>
            </a:r>
            <a:r>
              <a:rPr lang="ru-RU" sz="2000" dirty="0" smtClean="0">
                <a:solidFill>
                  <a:srgbClr val="002060"/>
                </a:solidFill>
              </a:rPr>
              <a:t>предприятия.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С</a:t>
            </a:r>
            <a:r>
              <a:rPr lang="ru-RU" sz="2000" dirty="0" smtClean="0">
                <a:solidFill>
                  <a:srgbClr val="002060"/>
                </a:solidFill>
              </a:rPr>
              <a:t>реди </a:t>
            </a:r>
            <a:r>
              <a:rPr lang="ru-RU" sz="2000" dirty="0">
                <a:solidFill>
                  <a:srgbClr val="002060"/>
                </a:solidFill>
              </a:rPr>
              <a:t>БРК </a:t>
            </a:r>
            <a:r>
              <a:rPr lang="ru-RU" sz="2000" dirty="0" smtClean="0">
                <a:solidFill>
                  <a:srgbClr val="002060"/>
                </a:solidFill>
              </a:rPr>
              <a:t>в сравнении со всеми российскими компаниями значительно </a:t>
            </a:r>
            <a:r>
              <a:rPr lang="ru-RU" sz="2000" dirty="0">
                <a:solidFill>
                  <a:srgbClr val="002060"/>
                </a:solidFill>
              </a:rPr>
              <a:t>меньше </a:t>
            </a:r>
            <a:r>
              <a:rPr lang="ru-RU" sz="2000" dirty="0" smtClean="0">
                <a:solidFill>
                  <a:srgbClr val="002060"/>
                </a:solidFill>
              </a:rPr>
              <a:t>доля </a:t>
            </a:r>
            <a:r>
              <a:rPr lang="ru-RU" sz="2000" dirty="0" err="1" smtClean="0">
                <a:solidFill>
                  <a:srgbClr val="002060"/>
                </a:solidFill>
              </a:rPr>
              <a:t>микропредприятий</a:t>
            </a:r>
            <a:r>
              <a:rPr lang="ru-RU" sz="2000" dirty="0">
                <a:solidFill>
                  <a:srgbClr val="002060"/>
                </a:solidFill>
              </a:rPr>
              <a:t>: </a:t>
            </a:r>
            <a:r>
              <a:rPr lang="ru-RU" sz="2000" b="1" dirty="0" smtClean="0">
                <a:solidFill>
                  <a:srgbClr val="002060"/>
                </a:solidFill>
              </a:rPr>
              <a:t>40</a:t>
            </a:r>
            <a:r>
              <a:rPr lang="ru-RU" sz="2000" b="1" dirty="0">
                <a:solidFill>
                  <a:srgbClr val="002060"/>
                </a:solidFill>
              </a:rPr>
              <a:t>%</a:t>
            </a:r>
            <a:r>
              <a:rPr lang="ru-RU" sz="2000" dirty="0">
                <a:solidFill>
                  <a:srgbClr val="002060"/>
                </a:solidFill>
              </a:rPr>
              <a:t> по сравнению с </a:t>
            </a:r>
            <a:r>
              <a:rPr lang="ru-RU" sz="2000" dirty="0" smtClean="0">
                <a:solidFill>
                  <a:srgbClr val="002060"/>
                </a:solidFill>
              </a:rPr>
              <a:t>58</a:t>
            </a:r>
            <a:r>
              <a:rPr lang="ru-RU" sz="2000" dirty="0">
                <a:solidFill>
                  <a:srgbClr val="002060"/>
                </a:solidFill>
              </a:rPr>
              <a:t>% среди всех компаний.  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С</a:t>
            </a:r>
            <a:r>
              <a:rPr lang="ru-RU" sz="2000" dirty="0" smtClean="0">
                <a:solidFill>
                  <a:srgbClr val="002060"/>
                </a:solidFill>
              </a:rPr>
              <a:t>реди </a:t>
            </a:r>
            <a:r>
              <a:rPr lang="ru-RU" sz="2000" dirty="0">
                <a:solidFill>
                  <a:srgbClr val="002060"/>
                </a:solidFill>
              </a:rPr>
              <a:t>БРК от года к году наблюдается, с одной стороны, неуклонное снижение доли </a:t>
            </a:r>
            <a:r>
              <a:rPr lang="ru-RU" sz="2000" dirty="0" err="1" smtClean="0">
                <a:solidFill>
                  <a:srgbClr val="002060"/>
                </a:solidFill>
              </a:rPr>
              <a:t>микропредприятий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>
                <a:solidFill>
                  <a:srgbClr val="002060"/>
                </a:solidFill>
              </a:rPr>
              <a:t>а с другой, рост доли малых </a:t>
            </a:r>
            <a:r>
              <a:rPr lang="ru-RU" sz="2000" dirty="0" smtClean="0">
                <a:solidFill>
                  <a:srgbClr val="002060"/>
                </a:solidFill>
              </a:rPr>
              <a:t>и средних предприятий. </a:t>
            </a:r>
            <a:r>
              <a:rPr lang="ru-RU" sz="2000" dirty="0">
                <a:solidFill>
                  <a:srgbClr val="002060"/>
                </a:solidFill>
              </a:rPr>
              <a:t>Доля крупных предприятий </a:t>
            </a:r>
            <a:r>
              <a:rPr lang="ru-RU" sz="2000" dirty="0" smtClean="0">
                <a:solidFill>
                  <a:srgbClr val="002060"/>
                </a:solidFill>
              </a:rPr>
              <a:t>относительно </a:t>
            </a:r>
            <a:r>
              <a:rPr lang="ru-RU" sz="2000" dirty="0">
                <a:solidFill>
                  <a:srgbClr val="002060"/>
                </a:solidFill>
              </a:rPr>
              <a:t>стабильна </a:t>
            </a:r>
          </a:p>
        </p:txBody>
      </p:sp>
      <p:pic>
        <p:nvPicPr>
          <p:cNvPr id="9" name="Рисунок 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75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950771" y="318903"/>
            <a:ext cx="10592300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dirty="0">
                <a:solidFill>
                  <a:srgbClr val="002060"/>
                </a:solidFill>
                <a:latin typeface="+mn-lt"/>
              </a:rPr>
              <a:t>Основные характеристики </a:t>
            </a:r>
            <a:r>
              <a:rPr lang="ru-RU" sz="4000" b="1" dirty="0" smtClean="0">
                <a:solidFill>
                  <a:srgbClr val="002060"/>
                </a:solidFill>
                <a:latin typeface="+mn-lt"/>
              </a:rPr>
              <a:t>БРК: темпы роста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01728555"/>
              </p:ext>
            </p:extLst>
          </p:nvPr>
        </p:nvGraphicFramePr>
        <p:xfrm>
          <a:off x="503612" y="2046488"/>
          <a:ext cx="4982788" cy="3232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2751" y="1238597"/>
            <a:ext cx="4904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solidFill>
                  <a:srgbClr val="002060"/>
                </a:solidFill>
              </a:rPr>
              <a:t>Распределение БРК по среднегодовым темпам роста выручки в период 2020-2023 годы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3802" y="1561762"/>
            <a:ext cx="55778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Наиболее велика группа БРК, </a:t>
            </a:r>
            <a:r>
              <a:rPr lang="ru-RU" sz="2400" dirty="0">
                <a:solidFill>
                  <a:srgbClr val="002060"/>
                </a:solidFill>
              </a:rPr>
              <a:t>выручка </a:t>
            </a:r>
            <a:r>
              <a:rPr lang="ru-RU" sz="2400" dirty="0" smtClean="0">
                <a:solidFill>
                  <a:srgbClr val="002060"/>
                </a:solidFill>
              </a:rPr>
              <a:t>которых в </a:t>
            </a:r>
            <a:r>
              <a:rPr lang="ru-RU" sz="2400" dirty="0">
                <a:solidFill>
                  <a:srgbClr val="002060"/>
                </a:solidFill>
              </a:rPr>
              <a:t>период 2020-2023 годы растет с минимальным превышением барьерных 20% в год, отделяющих их от остальных, «медленно растущих», </a:t>
            </a:r>
            <a:r>
              <a:rPr lang="ru-RU" sz="2400" dirty="0" smtClean="0">
                <a:solidFill>
                  <a:srgbClr val="002060"/>
                </a:solidFill>
              </a:rPr>
              <a:t>компаний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Структура БРК по темпам роста выручки за </a:t>
            </a:r>
            <a:r>
              <a:rPr lang="ru-RU" sz="2400" dirty="0" smtClean="0">
                <a:solidFill>
                  <a:srgbClr val="002060"/>
                </a:solidFill>
              </a:rPr>
              <a:t>предыдущие циклы наблюдений и за </a:t>
            </a:r>
            <a:r>
              <a:rPr lang="ru-RU" sz="2400" dirty="0">
                <a:solidFill>
                  <a:srgbClr val="002060"/>
                </a:solidFill>
              </a:rPr>
              <a:t>2023 </a:t>
            </a:r>
            <a:r>
              <a:rPr lang="ru-RU" sz="2400" dirty="0" smtClean="0">
                <a:solidFill>
                  <a:srgbClr val="002060"/>
                </a:solidFill>
              </a:rPr>
              <a:t>год не </a:t>
            </a:r>
            <a:r>
              <a:rPr lang="ru-RU" sz="2400" dirty="0">
                <a:solidFill>
                  <a:srgbClr val="002060"/>
                </a:solidFill>
              </a:rPr>
              <a:t>имеет существенных отличий друг от друга</a:t>
            </a:r>
          </a:p>
        </p:txBody>
      </p:sp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984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950771" y="318903"/>
            <a:ext cx="10592300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dirty="0">
                <a:solidFill>
                  <a:srgbClr val="002060"/>
                </a:solidFill>
                <a:latin typeface="+mn-lt"/>
              </a:rPr>
              <a:t>Основные характеристики </a:t>
            </a:r>
            <a:r>
              <a:rPr lang="ru-RU" sz="4000" b="1" dirty="0" smtClean="0">
                <a:solidFill>
                  <a:srgbClr val="002060"/>
                </a:solidFill>
                <a:latin typeface="+mn-lt"/>
              </a:rPr>
              <a:t>БРК: регионы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41514" y="1513292"/>
            <a:ext cx="5843155" cy="4022984"/>
            <a:chOff x="324888" y="1081030"/>
            <a:chExt cx="5843155" cy="3266114"/>
          </a:xfrm>
        </p:grpSpPr>
        <p:sp>
          <p:nvSpPr>
            <p:cNvPr id="3" name="TextBox 2"/>
            <p:cNvSpPr txBox="1"/>
            <p:nvPr/>
          </p:nvSpPr>
          <p:spPr>
            <a:xfrm>
              <a:off x="854480" y="1081030"/>
              <a:ext cx="49644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i="1" dirty="0">
                  <a:solidFill>
                    <a:srgbClr val="002060"/>
                  </a:solidFill>
                </a:rPr>
                <a:t>Распределение </a:t>
              </a:r>
              <a:r>
                <a:rPr lang="ru-RU" i="1" dirty="0" smtClean="0">
                  <a:solidFill>
                    <a:srgbClr val="002060"/>
                  </a:solidFill>
                </a:rPr>
                <a:t>компаний </a:t>
              </a:r>
              <a:r>
                <a:rPr lang="ru-RU" i="1" dirty="0">
                  <a:solidFill>
                    <a:srgbClr val="002060"/>
                  </a:solidFill>
                </a:rPr>
                <a:t>по регионам (федеральным округам)</a:t>
              </a:r>
            </a:p>
          </p:txBody>
        </p:sp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3533830077"/>
                </p:ext>
              </p:extLst>
            </p:nvPr>
          </p:nvGraphicFramePr>
          <p:xfrm>
            <a:off x="324888" y="1603944"/>
            <a:ext cx="5843155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>
            <a:off x="6774872" y="1288473"/>
            <a:ext cx="54171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Региональная структура БРК в целом мало отличается от аналогичной структуры по всем компаниям. Что означает, что БРК не концентрируются особым, отличным от остального </a:t>
            </a:r>
            <a:r>
              <a:rPr lang="ru-RU" sz="2400" dirty="0" smtClean="0">
                <a:solidFill>
                  <a:srgbClr val="002060"/>
                </a:solidFill>
              </a:rPr>
              <a:t>бизнеса, </a:t>
            </a:r>
            <a:r>
              <a:rPr lang="ru-RU" sz="2400" dirty="0">
                <a:solidFill>
                  <a:srgbClr val="002060"/>
                </a:solidFill>
              </a:rPr>
              <a:t>образом, а скорее, представлены прямо пропорционально общей деловой </a:t>
            </a:r>
            <a:r>
              <a:rPr lang="ru-RU" sz="2400" dirty="0" smtClean="0">
                <a:solidFill>
                  <a:srgbClr val="002060"/>
                </a:solidFill>
              </a:rPr>
              <a:t>активности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Основными </a:t>
            </a:r>
            <a:r>
              <a:rPr lang="ru-RU" sz="2400" dirty="0">
                <a:solidFill>
                  <a:srgbClr val="002060"/>
                </a:solidFill>
              </a:rPr>
              <a:t>центрами притяжения БРК являются наиболее экономически и </a:t>
            </a:r>
            <a:r>
              <a:rPr lang="ru-RU" sz="2400" dirty="0" err="1">
                <a:solidFill>
                  <a:srgbClr val="002060"/>
                </a:solidFill>
              </a:rPr>
              <a:t>инфраструктурно</a:t>
            </a:r>
            <a:r>
              <a:rPr lang="ru-RU" sz="2400" dirty="0">
                <a:solidFill>
                  <a:srgbClr val="002060"/>
                </a:solidFill>
              </a:rPr>
              <a:t> развитые регионы, такие, как Москва, Приволжский и Центральный ФО в </a:t>
            </a:r>
            <a:r>
              <a:rPr lang="ru-RU" sz="2400" dirty="0" smtClean="0">
                <a:solidFill>
                  <a:srgbClr val="002060"/>
                </a:solidFill>
              </a:rPr>
              <a:t>целом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9" name="Рисунок 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889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180019870"/>
              </p:ext>
            </p:extLst>
          </p:nvPr>
        </p:nvGraphicFramePr>
        <p:xfrm>
          <a:off x="108268" y="993439"/>
          <a:ext cx="6591790" cy="5739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bject 3"/>
          <p:cNvSpPr txBox="1">
            <a:spLocks/>
          </p:cNvSpPr>
          <p:nvPr/>
        </p:nvSpPr>
        <p:spPr>
          <a:xfrm>
            <a:off x="629442" y="353531"/>
            <a:ext cx="1143609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Распределение БРК по секторам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экономики: </a:t>
            </a: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ч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исло компаний</a:t>
            </a:r>
            <a:endParaRPr lang="ru-RU" sz="3200" b="1" spc="8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49889" y="2850596"/>
            <a:ext cx="5017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К высокотехнологичным секторам относится </a:t>
            </a:r>
            <a:r>
              <a:rPr lang="ru-RU" sz="2000" b="1" dirty="0" smtClean="0">
                <a:solidFill>
                  <a:srgbClr val="002060"/>
                </a:solidFill>
              </a:rPr>
              <a:t>13%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БРК («</a:t>
            </a:r>
            <a:r>
              <a:rPr lang="ru-RU" sz="2000" dirty="0" err="1">
                <a:solidFill>
                  <a:srgbClr val="002060"/>
                </a:solidFill>
              </a:rPr>
              <a:t>техногазели</a:t>
            </a:r>
            <a:r>
              <a:rPr lang="ru-RU" sz="2000" dirty="0" smtClean="0">
                <a:solidFill>
                  <a:srgbClr val="002060"/>
                </a:solidFill>
              </a:rPr>
              <a:t>»)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88225" y="5336318"/>
            <a:ext cx="2157737" cy="33935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97280" y="3765665"/>
            <a:ext cx="2448683" cy="2966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31025" y="3134962"/>
            <a:ext cx="2614937" cy="35638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49889" y="1208872"/>
            <a:ext cx="51453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Н</a:t>
            </a:r>
            <a:r>
              <a:rPr lang="ru-RU" sz="2000" dirty="0" smtClean="0">
                <a:solidFill>
                  <a:srgbClr val="002060"/>
                </a:solidFill>
              </a:rPr>
              <a:t>а </a:t>
            </a:r>
            <a:r>
              <a:rPr lang="ru-RU" sz="2000" dirty="0">
                <a:solidFill>
                  <a:srgbClr val="002060"/>
                </a:solidFill>
              </a:rPr>
              <a:t>первых позициях </a:t>
            </a:r>
            <a:r>
              <a:rPr lang="ru-RU" sz="2000" dirty="0" smtClean="0">
                <a:solidFill>
                  <a:srgbClr val="002060"/>
                </a:solidFill>
              </a:rPr>
              <a:t>по числу компаний среди БРК с </a:t>
            </a:r>
            <a:r>
              <a:rPr lang="ru-RU" sz="2000" dirty="0">
                <a:solidFill>
                  <a:srgbClr val="002060"/>
                </a:solidFill>
              </a:rPr>
              <a:t>явным отрывом от остальных представлены три сектора: «Торговля</a:t>
            </a:r>
            <a:r>
              <a:rPr lang="ru-RU" sz="2000" dirty="0" smtClean="0">
                <a:solidFill>
                  <a:srgbClr val="002060"/>
                </a:solidFill>
              </a:rPr>
              <a:t>», </a:t>
            </a:r>
            <a:r>
              <a:rPr lang="ru-RU" sz="2000" dirty="0">
                <a:solidFill>
                  <a:srgbClr val="002060"/>
                </a:solidFill>
              </a:rPr>
              <a:t>«Строительство» </a:t>
            </a:r>
            <a:r>
              <a:rPr lang="ru-RU" sz="2000" dirty="0" smtClean="0">
                <a:solidFill>
                  <a:srgbClr val="002060"/>
                </a:solidFill>
              </a:rPr>
              <a:t>и </a:t>
            </a:r>
            <a:r>
              <a:rPr lang="ru-RU" sz="2000" dirty="0">
                <a:solidFill>
                  <a:srgbClr val="002060"/>
                </a:solidFill>
              </a:rPr>
              <a:t>«Наукоемкие рыночные услуги</a:t>
            </a:r>
            <a:r>
              <a:rPr lang="ru-RU" sz="2000" dirty="0" smtClean="0">
                <a:solidFill>
                  <a:srgbClr val="002060"/>
                </a:solidFill>
              </a:rPr>
              <a:t>»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49889" y="3568990"/>
            <a:ext cx="548816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Повышенная </a:t>
            </a:r>
            <a:r>
              <a:rPr lang="ru-RU" sz="2000" dirty="0">
                <a:solidFill>
                  <a:srgbClr val="002060"/>
                </a:solidFill>
              </a:rPr>
              <a:t>«концентрация» БРК заметна в секторах «Деятельность гостиниц и предприятий общепита</a:t>
            </a:r>
            <a:r>
              <a:rPr lang="ru-RU" sz="2000" dirty="0" smtClean="0">
                <a:solidFill>
                  <a:srgbClr val="002060"/>
                </a:solidFill>
              </a:rPr>
              <a:t>», </a:t>
            </a:r>
            <a:r>
              <a:rPr lang="ru-RU" sz="2000" dirty="0">
                <a:solidFill>
                  <a:srgbClr val="002060"/>
                </a:solidFill>
              </a:rPr>
              <a:t>«Строительство</a:t>
            </a:r>
            <a:r>
              <a:rPr lang="ru-RU" sz="2000" dirty="0" smtClean="0">
                <a:solidFill>
                  <a:srgbClr val="002060"/>
                </a:solidFill>
              </a:rPr>
              <a:t>», </a:t>
            </a:r>
            <a:r>
              <a:rPr lang="ru-RU" sz="2000" dirty="0">
                <a:solidFill>
                  <a:srgbClr val="002060"/>
                </a:solidFill>
              </a:rPr>
              <a:t>«</a:t>
            </a:r>
            <a:r>
              <a:rPr lang="ru-RU" sz="2000" dirty="0" smtClean="0">
                <a:solidFill>
                  <a:srgbClr val="002060"/>
                </a:solidFill>
              </a:rPr>
              <a:t>Средне-</a:t>
            </a:r>
            <a:r>
              <a:rPr lang="ru-RU" sz="2000" dirty="0" err="1" smtClean="0">
                <a:solidFill>
                  <a:srgbClr val="002060"/>
                </a:solidFill>
              </a:rPr>
              <a:t>низкотехнологичное</a:t>
            </a:r>
            <a:r>
              <a:rPr lang="ru-RU" sz="2000" dirty="0">
                <a:solidFill>
                  <a:srgbClr val="002060"/>
                </a:solidFill>
              </a:rPr>
              <a:t>» </a:t>
            </a:r>
            <a:r>
              <a:rPr lang="ru-RU" sz="2000" dirty="0" smtClean="0">
                <a:solidFill>
                  <a:srgbClr val="002060"/>
                </a:solidFill>
              </a:rPr>
              <a:t>и </a:t>
            </a:r>
            <a:r>
              <a:rPr lang="ru-RU" sz="2000" dirty="0">
                <a:solidFill>
                  <a:srgbClr val="002060"/>
                </a:solidFill>
              </a:rPr>
              <a:t>«</a:t>
            </a:r>
            <a:r>
              <a:rPr lang="ru-RU" sz="2000" dirty="0" smtClean="0">
                <a:solidFill>
                  <a:srgbClr val="002060"/>
                </a:solidFill>
              </a:rPr>
              <a:t>Средне-высокотехнологичное</a:t>
            </a:r>
            <a:r>
              <a:rPr lang="ru-RU" sz="2000" dirty="0">
                <a:solidFill>
                  <a:srgbClr val="002060"/>
                </a:solidFill>
              </a:rPr>
              <a:t>» </a:t>
            </a:r>
            <a:r>
              <a:rPr lang="ru-RU" sz="2000" dirty="0" smtClean="0">
                <a:solidFill>
                  <a:srgbClr val="002060"/>
                </a:solidFill>
              </a:rPr>
              <a:t>производства</a:t>
            </a:r>
          </a:p>
          <a:p>
            <a:endParaRPr lang="en-US" sz="1400" dirty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Снижена доля БРК в таких секторах, как «Операции с недвижимым имуществом</a:t>
            </a:r>
            <a:r>
              <a:rPr lang="ru-RU" sz="2000" dirty="0" smtClean="0">
                <a:solidFill>
                  <a:srgbClr val="002060"/>
                </a:solidFill>
              </a:rPr>
              <a:t>», </a:t>
            </a:r>
            <a:r>
              <a:rPr lang="ru-RU" sz="2000" dirty="0">
                <a:solidFill>
                  <a:srgbClr val="002060"/>
                </a:solidFill>
              </a:rPr>
              <a:t>«Энергетика» </a:t>
            </a:r>
            <a:r>
              <a:rPr lang="ru-RU" sz="2000" dirty="0" smtClean="0">
                <a:solidFill>
                  <a:srgbClr val="002060"/>
                </a:solidFill>
              </a:rPr>
              <a:t>и </a:t>
            </a:r>
            <a:r>
              <a:rPr lang="ru-RU" sz="2000" dirty="0">
                <a:solidFill>
                  <a:srgbClr val="002060"/>
                </a:solidFill>
              </a:rPr>
              <a:t>«Сельское хозяйство и рыболовство</a:t>
            </a:r>
            <a:r>
              <a:rPr lang="ru-RU" sz="2000" dirty="0" smtClean="0">
                <a:solidFill>
                  <a:srgbClr val="002060"/>
                </a:solidFill>
              </a:rPr>
              <a:t>»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10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629442" y="353531"/>
            <a:ext cx="1156255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Распределение БРК по секторам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экономики: размер выручки</a:t>
            </a:r>
            <a:endParaRPr lang="ru-RU" sz="3200" b="1" spc="8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81411648"/>
              </p:ext>
            </p:extLst>
          </p:nvPr>
        </p:nvGraphicFramePr>
        <p:xfrm>
          <a:off x="0" y="1147156"/>
          <a:ext cx="6899564" cy="5328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99564" y="1338349"/>
            <a:ext cx="5029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В наибольшей степени совокупный размер выручки вырос в таких секторах, как «Наукоемкие рыночные услуги» (средний ежегодный рост на 62%), «Добыча полезных ископаемых» </a:t>
            </a:r>
            <a:r>
              <a:rPr lang="ru-RU" sz="2000" dirty="0" smtClean="0">
                <a:solidFill>
                  <a:srgbClr val="002060"/>
                </a:solidFill>
              </a:rPr>
              <a:t>(+56</a:t>
            </a:r>
            <a:r>
              <a:rPr lang="ru-RU" sz="2000" dirty="0">
                <a:solidFill>
                  <a:srgbClr val="002060"/>
                </a:solidFill>
              </a:rPr>
              <a:t>% ежегодно), «Иные наукоемкие услуги» </a:t>
            </a:r>
            <a:r>
              <a:rPr lang="ru-RU" sz="2000" dirty="0" smtClean="0">
                <a:solidFill>
                  <a:srgbClr val="002060"/>
                </a:solidFill>
              </a:rPr>
              <a:t>(+55</a:t>
            </a:r>
            <a:r>
              <a:rPr lang="ru-RU" sz="2000" dirty="0">
                <a:solidFill>
                  <a:srgbClr val="002060"/>
                </a:solidFill>
              </a:rPr>
              <a:t>% ежегодно), «</a:t>
            </a:r>
            <a:r>
              <a:rPr lang="ru-RU" sz="2000" dirty="0" err="1">
                <a:solidFill>
                  <a:srgbClr val="002060"/>
                </a:solidFill>
              </a:rPr>
              <a:t>Низкотехнологичное</a:t>
            </a:r>
            <a:r>
              <a:rPr lang="ru-RU" sz="2000" dirty="0">
                <a:solidFill>
                  <a:srgbClr val="002060"/>
                </a:solidFill>
              </a:rPr>
              <a:t> производство» </a:t>
            </a:r>
            <a:r>
              <a:rPr lang="ru-RU" sz="2000" dirty="0" smtClean="0">
                <a:solidFill>
                  <a:srgbClr val="002060"/>
                </a:solidFill>
              </a:rPr>
              <a:t>(+52</a:t>
            </a:r>
            <a:r>
              <a:rPr lang="ru-RU" sz="2000" dirty="0">
                <a:solidFill>
                  <a:srgbClr val="002060"/>
                </a:solidFill>
              </a:rPr>
              <a:t>% </a:t>
            </a:r>
            <a:r>
              <a:rPr lang="ru-RU" sz="2000" dirty="0" smtClean="0">
                <a:solidFill>
                  <a:srgbClr val="002060"/>
                </a:solidFill>
              </a:rPr>
              <a:t>ежегодно)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В </a:t>
            </a:r>
            <a:r>
              <a:rPr lang="ru-RU" sz="2000" dirty="0">
                <a:solidFill>
                  <a:srgbClr val="002060"/>
                </a:solidFill>
              </a:rPr>
              <a:t>наименьшей степени </a:t>
            </a:r>
            <a:r>
              <a:rPr lang="ru-RU" sz="2000" dirty="0" smtClean="0">
                <a:solidFill>
                  <a:srgbClr val="002060"/>
                </a:solidFill>
              </a:rPr>
              <a:t>совокупная выручка </a:t>
            </a:r>
            <a:r>
              <a:rPr lang="ru-RU" sz="2000" dirty="0">
                <a:solidFill>
                  <a:srgbClr val="002060"/>
                </a:solidFill>
              </a:rPr>
              <a:t>выросла у БРК в таких секторах, как «Средне-</a:t>
            </a:r>
            <a:r>
              <a:rPr lang="ru-RU" sz="2000" dirty="0" err="1">
                <a:solidFill>
                  <a:srgbClr val="002060"/>
                </a:solidFill>
              </a:rPr>
              <a:t>низкотехнологичное</a:t>
            </a:r>
            <a:r>
              <a:rPr lang="ru-RU" sz="2000" dirty="0">
                <a:solidFill>
                  <a:srgbClr val="002060"/>
                </a:solidFill>
              </a:rPr>
              <a:t> производство» </a:t>
            </a:r>
            <a:r>
              <a:rPr lang="ru-RU" sz="2000" dirty="0" smtClean="0">
                <a:solidFill>
                  <a:srgbClr val="002060"/>
                </a:solidFill>
              </a:rPr>
              <a:t>(+37</a:t>
            </a:r>
            <a:r>
              <a:rPr lang="ru-RU" sz="2000" dirty="0">
                <a:solidFill>
                  <a:srgbClr val="002060"/>
                </a:solidFill>
              </a:rPr>
              <a:t>%), «Деятельность гостиниц и предприятий общепита» </a:t>
            </a:r>
            <a:r>
              <a:rPr lang="ru-RU" sz="2000" dirty="0" smtClean="0">
                <a:solidFill>
                  <a:srgbClr val="002060"/>
                </a:solidFill>
              </a:rPr>
              <a:t>(+39</a:t>
            </a:r>
            <a:r>
              <a:rPr lang="ru-RU" sz="2000" dirty="0">
                <a:solidFill>
                  <a:srgbClr val="002060"/>
                </a:solidFill>
              </a:rPr>
              <a:t>%), «Сельское хозяйство и рыболовство</a:t>
            </a:r>
            <a:r>
              <a:rPr lang="ru-RU" sz="2000" dirty="0" smtClean="0">
                <a:solidFill>
                  <a:srgbClr val="002060"/>
                </a:solidFill>
              </a:rPr>
              <a:t>» (+42%)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990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629442" y="353531"/>
            <a:ext cx="1156255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Распределение БРК по секторам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экономики: число сотрудников</a:t>
            </a:r>
            <a:endParaRPr lang="ru-RU" sz="3200" b="1" spc="8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17508064"/>
              </p:ext>
            </p:extLst>
          </p:nvPr>
        </p:nvGraphicFramePr>
        <p:xfrm>
          <a:off x="71145" y="1203210"/>
          <a:ext cx="6845043" cy="5355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90015" y="1321724"/>
            <a:ext cx="45304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В наибольшей степени </a:t>
            </a:r>
            <a:r>
              <a:rPr lang="ru-RU" sz="2000" dirty="0" smtClean="0">
                <a:solidFill>
                  <a:srgbClr val="002060"/>
                </a:solidFill>
              </a:rPr>
              <a:t>рост </a:t>
            </a:r>
            <a:r>
              <a:rPr lang="ru-RU" sz="2000" dirty="0">
                <a:solidFill>
                  <a:srgbClr val="002060"/>
                </a:solidFill>
              </a:rPr>
              <a:t>числа занятых произошел в таких секторах, как «Высокотехнологичные наукоемкие услуги» </a:t>
            </a:r>
            <a:r>
              <a:rPr lang="ru-RU" sz="2000" dirty="0" smtClean="0">
                <a:solidFill>
                  <a:srgbClr val="002060"/>
                </a:solidFill>
              </a:rPr>
              <a:t>(среднегодовой </a:t>
            </a:r>
            <a:r>
              <a:rPr lang="ru-RU" sz="2000" dirty="0">
                <a:solidFill>
                  <a:srgbClr val="002060"/>
                </a:solidFill>
              </a:rPr>
              <a:t>рост </a:t>
            </a:r>
            <a:r>
              <a:rPr lang="ru-RU" sz="2000" dirty="0" smtClean="0">
                <a:solidFill>
                  <a:srgbClr val="002060"/>
                </a:solidFill>
              </a:rPr>
              <a:t>на </a:t>
            </a:r>
            <a:r>
              <a:rPr lang="ru-RU" sz="2000" dirty="0">
                <a:solidFill>
                  <a:srgbClr val="002060"/>
                </a:solidFill>
              </a:rPr>
              <a:t>24,2%), «Торговля» </a:t>
            </a:r>
            <a:r>
              <a:rPr lang="ru-RU" sz="2000" dirty="0" smtClean="0">
                <a:solidFill>
                  <a:srgbClr val="002060"/>
                </a:solidFill>
              </a:rPr>
              <a:t>(+21,1</a:t>
            </a:r>
            <a:r>
              <a:rPr lang="ru-RU" sz="2000" dirty="0">
                <a:solidFill>
                  <a:srgbClr val="002060"/>
                </a:solidFill>
              </a:rPr>
              <a:t>%), «Строительство» </a:t>
            </a:r>
            <a:r>
              <a:rPr lang="ru-RU" sz="2000" dirty="0" smtClean="0">
                <a:solidFill>
                  <a:srgbClr val="002060"/>
                </a:solidFill>
              </a:rPr>
              <a:t>(+20,6%)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Наименьшие темпы прироста числа занятых наблюдаются в секторах «Иные наукоемкие услуги» (среднегодовой </a:t>
            </a:r>
            <a:r>
              <a:rPr lang="ru-RU" sz="2000" dirty="0" smtClean="0">
                <a:solidFill>
                  <a:srgbClr val="002060"/>
                </a:solidFill>
              </a:rPr>
              <a:t>рост на </a:t>
            </a:r>
            <a:r>
              <a:rPr lang="ru-RU" sz="2000" dirty="0">
                <a:solidFill>
                  <a:srgbClr val="002060"/>
                </a:solidFill>
              </a:rPr>
              <a:t>9,5%), «Операции с недвижимым имуществом» (12,1%), «Деятельность гостиниц и предприятий общепита» (12,2%), «Средне-</a:t>
            </a:r>
            <a:r>
              <a:rPr lang="ru-RU" sz="2000" dirty="0" err="1">
                <a:solidFill>
                  <a:srgbClr val="002060"/>
                </a:solidFill>
              </a:rPr>
              <a:t>низкотехнологичное</a:t>
            </a:r>
            <a:r>
              <a:rPr lang="ru-RU" sz="2000" dirty="0">
                <a:solidFill>
                  <a:srgbClr val="002060"/>
                </a:solidFill>
              </a:rPr>
              <a:t> производство» (12,8</a:t>
            </a:r>
            <a:r>
              <a:rPr lang="ru-RU" sz="2000" dirty="0" smtClean="0">
                <a:solidFill>
                  <a:srgbClr val="002060"/>
                </a:solidFill>
              </a:rPr>
              <a:t>%).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06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629442" y="353531"/>
            <a:ext cx="1156255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Распределение БРК по секторам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экономики: выработка</a:t>
            </a:r>
            <a:endParaRPr lang="ru-RU" sz="3200" b="1" spc="8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11183000"/>
              </p:ext>
            </p:extLst>
          </p:nvPr>
        </p:nvGraphicFramePr>
        <p:xfrm>
          <a:off x="0" y="1408645"/>
          <a:ext cx="6932613" cy="5041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456" y="1438102"/>
            <a:ext cx="423949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Наиболее быстро выработка росла в секторах «Иные наукоемкие услуги» </a:t>
            </a:r>
            <a:r>
              <a:rPr lang="ru-RU" sz="2000" dirty="0" smtClean="0">
                <a:solidFill>
                  <a:srgbClr val="002060"/>
                </a:solidFill>
              </a:rPr>
              <a:t>(+41</a:t>
            </a:r>
            <a:r>
              <a:rPr lang="ru-RU" sz="2000" dirty="0">
                <a:solidFill>
                  <a:srgbClr val="002060"/>
                </a:solidFill>
              </a:rPr>
              <a:t>% в среднем за год), «Наукоемкие рыночные услуги» и «Добыча полезных ископаемых» (по </a:t>
            </a:r>
            <a:r>
              <a:rPr lang="ru-RU" sz="2000" dirty="0" smtClean="0">
                <a:solidFill>
                  <a:srgbClr val="002060"/>
                </a:solidFill>
              </a:rPr>
              <a:t>+36</a:t>
            </a:r>
            <a:r>
              <a:rPr lang="ru-RU" sz="2000" dirty="0">
                <a:solidFill>
                  <a:srgbClr val="002060"/>
                </a:solidFill>
              </a:rPr>
              <a:t>%). 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Наименьшие </a:t>
            </a:r>
            <a:r>
              <a:rPr lang="ru-RU" sz="2000" dirty="0">
                <a:solidFill>
                  <a:srgbClr val="002060"/>
                </a:solidFill>
              </a:rPr>
              <a:t>темпы роста были в секторах «Высокотехнологичные наукоемкие услуги» </a:t>
            </a:r>
            <a:r>
              <a:rPr lang="ru-RU" sz="2000" dirty="0" smtClean="0">
                <a:solidFill>
                  <a:srgbClr val="002060"/>
                </a:solidFill>
              </a:rPr>
              <a:t>(+16%</a:t>
            </a:r>
            <a:r>
              <a:rPr lang="ru-RU" sz="2000" dirty="0">
                <a:solidFill>
                  <a:srgbClr val="002060"/>
                </a:solidFill>
              </a:rPr>
              <a:t> в среднем за год</a:t>
            </a:r>
            <a:r>
              <a:rPr lang="ru-RU" sz="2000" dirty="0" smtClean="0">
                <a:solidFill>
                  <a:srgbClr val="002060"/>
                </a:solidFill>
              </a:rPr>
              <a:t>), </a:t>
            </a:r>
            <a:r>
              <a:rPr lang="ru-RU" sz="2000" dirty="0">
                <a:solidFill>
                  <a:srgbClr val="002060"/>
                </a:solidFill>
              </a:rPr>
              <a:t>«Торговля» </a:t>
            </a:r>
            <a:r>
              <a:rPr lang="ru-RU" sz="2000" dirty="0" smtClean="0">
                <a:solidFill>
                  <a:srgbClr val="002060"/>
                </a:solidFill>
              </a:rPr>
              <a:t>(+18</a:t>
            </a:r>
            <a:r>
              <a:rPr lang="ru-RU" sz="2000" dirty="0">
                <a:solidFill>
                  <a:srgbClr val="002060"/>
                </a:solidFill>
              </a:rPr>
              <a:t>%) и «Транспортировка и хранение» </a:t>
            </a:r>
            <a:r>
              <a:rPr lang="ru-RU" sz="2000" dirty="0" smtClean="0">
                <a:solidFill>
                  <a:srgbClr val="002060"/>
                </a:solidFill>
              </a:rPr>
              <a:t>(+20</a:t>
            </a:r>
            <a:r>
              <a:rPr lang="ru-RU" sz="2000" dirty="0">
                <a:solidFill>
                  <a:srgbClr val="002060"/>
                </a:solidFill>
              </a:rPr>
              <a:t>%).</a:t>
            </a:r>
          </a:p>
        </p:txBody>
      </p:sp>
    </p:spTree>
    <p:extLst>
      <p:ext uri="{BB962C8B-B14F-4D97-AF65-F5344CB8AC3E}">
        <p14:creationId xmlns:p14="http://schemas.microsoft.com/office/powerpoint/2010/main" val="164280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3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50" y="6020591"/>
            <a:ext cx="1999275" cy="8396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7044" y="308323"/>
            <a:ext cx="11317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Значение БРК было отмечено Президентом России</a:t>
            </a:r>
            <a:endParaRPr lang="ru-RU" sz="4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3326" y="1263349"/>
            <a:ext cx="11101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002060"/>
                </a:solidFill>
              </a:rPr>
              <a:t>В ходе заседания Совета по стратегическому развитию и национальным проектам 18.07.2022 Президентом России </a:t>
            </a:r>
            <a:r>
              <a:rPr lang="ru-RU" sz="2400" dirty="0" err="1">
                <a:solidFill>
                  <a:srgbClr val="002060"/>
                </a:solidFill>
              </a:rPr>
              <a:t>В.В.Путиным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было </a:t>
            </a:r>
            <a:r>
              <a:rPr lang="ru-RU" sz="2400" dirty="0">
                <a:solidFill>
                  <a:srgbClr val="002060"/>
                </a:solidFill>
              </a:rPr>
              <a:t>указано на важное значение </a:t>
            </a:r>
            <a:r>
              <a:rPr lang="ru-RU" sz="2400" dirty="0" smtClean="0">
                <a:solidFill>
                  <a:srgbClr val="002060"/>
                </a:solidFill>
              </a:rPr>
              <a:t>БРК </a:t>
            </a:r>
            <a:r>
              <a:rPr lang="ru-RU" sz="2400" dirty="0">
                <a:solidFill>
                  <a:srgbClr val="002060"/>
                </a:solidFill>
              </a:rPr>
              <a:t>для технологического и социально-экономического развития страны.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3326" y="2463678"/>
            <a:ext cx="11286012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 err="1">
                <a:solidFill>
                  <a:srgbClr val="002060"/>
                </a:solidFill>
              </a:rPr>
              <a:t>В.В.Путин</a:t>
            </a:r>
            <a:r>
              <a:rPr lang="ru-RU" sz="2400" dirty="0">
                <a:solidFill>
                  <a:srgbClr val="002060"/>
                </a:solidFill>
              </a:rPr>
              <a:t>: </a:t>
            </a:r>
          </a:p>
          <a:p>
            <a:r>
              <a:rPr lang="ru-RU" sz="2000" i="1" dirty="0">
                <a:solidFill>
                  <a:srgbClr val="002060"/>
                </a:solidFill>
              </a:rPr>
              <a:t>«Если совсем недавно от развития этого сектора экономики зависело эффективное, в нужном нам темпе развитие экономики и страны в целом, то </a:t>
            </a:r>
            <a:r>
              <a:rPr lang="ru-RU" sz="2000" i="1" u="sng" dirty="0">
                <a:solidFill>
                  <a:srgbClr val="002060"/>
                </a:solidFill>
              </a:rPr>
              <a:t>сейчас от этого зависит просто выживаемость экономики</a:t>
            </a:r>
            <a:r>
              <a:rPr lang="ru-RU" sz="2000" i="1" dirty="0">
                <a:solidFill>
                  <a:srgbClr val="002060"/>
                </a:solidFill>
              </a:rPr>
              <a:t>. Это один из ключевых вопросов»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3326" y="4235824"/>
            <a:ext cx="1107072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002060"/>
                </a:solidFill>
              </a:rPr>
              <a:t>Указ Президента РФ «О национальных целях развития Российской Федерации на период до 2030 года и на перспективу до 2036 года» от 7 мая 2024 года</a:t>
            </a:r>
          </a:p>
          <a:p>
            <a:pPr>
              <a:spcAft>
                <a:spcPts val="60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п.7</a:t>
            </a:r>
            <a:r>
              <a:rPr lang="ru-RU" sz="2400" dirty="0">
                <a:solidFill>
                  <a:srgbClr val="002060"/>
                </a:solidFill>
              </a:rPr>
              <a:t>. Целевые показатели по цели «Технологическое лидерство»:</a:t>
            </a:r>
          </a:p>
          <a:p>
            <a:pPr>
              <a:spcAft>
                <a:spcPts val="600"/>
              </a:spcAft>
            </a:pPr>
            <a:r>
              <a:rPr lang="ru-RU" sz="2000" i="1" dirty="0">
                <a:solidFill>
                  <a:srgbClr val="002060"/>
                </a:solidFill>
              </a:rPr>
              <a:t>е) увеличение к 2030 году выручки малых технологических компаний не менее чем в семь </a:t>
            </a:r>
            <a:r>
              <a:rPr lang="ru-RU" sz="2000" i="1" dirty="0" smtClean="0">
                <a:solidFill>
                  <a:srgbClr val="002060"/>
                </a:solidFill>
              </a:rPr>
              <a:t>раз по сравнению </a:t>
            </a:r>
            <a:r>
              <a:rPr lang="ru-RU" sz="2000" i="1" dirty="0">
                <a:solidFill>
                  <a:srgbClr val="002060"/>
                </a:solidFill>
              </a:rPr>
              <a:t>с уровнем 2023 </a:t>
            </a:r>
            <a:r>
              <a:rPr lang="ru-RU" sz="2000" i="1" dirty="0" smtClean="0">
                <a:solidFill>
                  <a:srgbClr val="002060"/>
                </a:solidFill>
              </a:rPr>
              <a:t>года*.</a:t>
            </a:r>
          </a:p>
          <a:p>
            <a:pPr>
              <a:spcAft>
                <a:spcPts val="600"/>
              </a:spcAft>
            </a:pPr>
            <a:r>
              <a:rPr lang="ru-RU" sz="2000" i="1" dirty="0" smtClean="0">
                <a:solidFill>
                  <a:srgbClr val="002060"/>
                </a:solidFill>
              </a:rPr>
              <a:t>        * </a:t>
            </a:r>
            <a:r>
              <a:rPr lang="ru-RU" sz="2000" i="1" dirty="0" err="1" smtClean="0">
                <a:solidFill>
                  <a:srgbClr val="002060"/>
                </a:solidFill>
              </a:rPr>
              <a:t>Расчетно</a:t>
            </a:r>
            <a:r>
              <a:rPr lang="ru-RU" sz="2000" i="1" dirty="0" smtClean="0">
                <a:solidFill>
                  <a:srgbClr val="002060"/>
                </a:solidFill>
              </a:rPr>
              <a:t>: среднегодовой темп роста выручки – 38%</a:t>
            </a:r>
            <a:endParaRPr lang="ru-RU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324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629442" y="353531"/>
            <a:ext cx="1156255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Повторяемость роста выручки БРК: подход</a:t>
            </a:r>
            <a:endParaRPr lang="ru-RU" sz="3200" b="1" spc="8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629442" y="2548068"/>
            <a:ext cx="6326670" cy="3902246"/>
            <a:chOff x="1845424" y="1953486"/>
            <a:chExt cx="6326670" cy="390224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H="1">
              <a:off x="1845424" y="5394960"/>
              <a:ext cx="6326670" cy="8313"/>
            </a:xfrm>
            <a:prstGeom prst="straightConnector1">
              <a:avLst/>
            </a:prstGeom>
            <a:ln w="5715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845424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2023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29838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2022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14252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2021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08363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2020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92777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2019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86888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2018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71302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2017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39780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2016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24194" y="5486400"/>
              <a:ext cx="847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2015</a:t>
              </a:r>
              <a:endParaRPr lang="ru-RU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037998" y="4821381"/>
              <a:ext cx="2443943" cy="324197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703017" y="4247802"/>
              <a:ext cx="2443943" cy="3241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377737" y="3674223"/>
              <a:ext cx="2443943" cy="3241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064916" y="3100644"/>
              <a:ext cx="2443943" cy="3241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756262" y="2527065"/>
              <a:ext cx="2443943" cy="3241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440676" y="1953486"/>
              <a:ext cx="2443943" cy="3241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49078" y="2333277"/>
            <a:ext cx="492443" cy="328414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Эпизоды быстрого роста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31332" y="1704616"/>
            <a:ext cx="45221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Из 38038 БРК для анализа устойчивости роста были выделены </a:t>
            </a:r>
            <a:r>
              <a:rPr lang="ru-RU" sz="2000" dirty="0" smtClean="0">
                <a:solidFill>
                  <a:srgbClr val="002060"/>
                </a:solidFill>
              </a:rPr>
              <a:t>20205, у </a:t>
            </a:r>
            <a:r>
              <a:rPr lang="ru-RU" sz="2000" dirty="0">
                <a:solidFill>
                  <a:srgbClr val="002060"/>
                </a:solidFill>
              </a:rPr>
              <a:t>которых оказались данные о выручке за все годы с </a:t>
            </a:r>
            <a:r>
              <a:rPr lang="ru-RU" sz="2000" dirty="0" smtClean="0">
                <a:solidFill>
                  <a:srgbClr val="002060"/>
                </a:solidFill>
              </a:rPr>
              <a:t>2015 года </a:t>
            </a:r>
            <a:r>
              <a:rPr lang="ru-RU" sz="2000" dirty="0">
                <a:solidFill>
                  <a:srgbClr val="002060"/>
                </a:solidFill>
              </a:rPr>
              <a:t>– 53</a:t>
            </a:r>
            <a:r>
              <a:rPr lang="ru-RU" sz="2000" dirty="0" smtClean="0">
                <a:solidFill>
                  <a:srgbClr val="002060"/>
                </a:solidFill>
              </a:rPr>
              <a:t>% от всех БРК 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Из массива всех компаний с числом сотрудников не менее 10 человек (185 314 компаний) </a:t>
            </a:r>
            <a:r>
              <a:rPr lang="ru-RU" sz="2000" dirty="0" smtClean="0">
                <a:solidFill>
                  <a:srgbClr val="002060"/>
                </a:solidFill>
              </a:rPr>
              <a:t>были выделены 123</a:t>
            </a:r>
            <a:r>
              <a:rPr lang="ru-RU" sz="2000" dirty="0">
                <a:solidFill>
                  <a:srgbClr val="002060"/>
                </a:solidFill>
              </a:rPr>
              <a:t> 651 компаний для </a:t>
            </a:r>
            <a:r>
              <a:rPr lang="ru-RU" sz="2000" dirty="0" smtClean="0">
                <a:solidFill>
                  <a:srgbClr val="002060"/>
                </a:solidFill>
              </a:rPr>
              <a:t>анализа – 67%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632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629442" y="353531"/>
            <a:ext cx="1156255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Повторяемость роста выручки БРК: расчеты</a:t>
            </a:r>
            <a:endParaRPr lang="ru-RU" sz="3200" b="1" spc="8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033869"/>
            <a:ext cx="1983072" cy="832891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8568331"/>
              </p:ext>
            </p:extLst>
          </p:nvPr>
        </p:nvGraphicFramePr>
        <p:xfrm>
          <a:off x="524962" y="1005976"/>
          <a:ext cx="4989962" cy="2714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97109641"/>
              </p:ext>
            </p:extLst>
          </p:nvPr>
        </p:nvGraphicFramePr>
        <p:xfrm>
          <a:off x="5400501" y="993439"/>
          <a:ext cx="6791499" cy="3487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07833843"/>
              </p:ext>
            </p:extLst>
          </p:nvPr>
        </p:nvGraphicFramePr>
        <p:xfrm>
          <a:off x="495299" y="3707476"/>
          <a:ext cx="5049289" cy="2945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39886" y="4696691"/>
            <a:ext cx="57891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000" dirty="0">
                <a:solidFill>
                  <a:srgbClr val="002060"/>
                </a:solidFill>
              </a:rPr>
              <a:t>Среднее число периодов повторного роста для БРК-2023 оказалось равным </a:t>
            </a:r>
            <a:r>
              <a:rPr lang="ru-RU" sz="2000" b="1" dirty="0">
                <a:solidFill>
                  <a:srgbClr val="002060"/>
                </a:solidFill>
              </a:rPr>
              <a:t>1,81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периода, для всех компаний – 1,07 периода.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Для </a:t>
            </a:r>
            <a:r>
              <a:rPr lang="ru-RU" sz="2000" dirty="0">
                <a:solidFill>
                  <a:srgbClr val="002060"/>
                </a:solidFill>
              </a:rPr>
              <a:t>сравнения: среднее число пережитых БРК-2022 периодов быстрого роста </a:t>
            </a:r>
            <a:r>
              <a:rPr lang="ru-RU" sz="2000" dirty="0" smtClean="0">
                <a:solidFill>
                  <a:srgbClr val="002060"/>
                </a:solidFill>
              </a:rPr>
              <a:t>составляло </a:t>
            </a:r>
            <a:r>
              <a:rPr lang="ru-RU" sz="2000" dirty="0">
                <a:solidFill>
                  <a:srgbClr val="002060"/>
                </a:solidFill>
              </a:rPr>
              <a:t>2,01 периода, БРК-2021 – </a:t>
            </a:r>
            <a:r>
              <a:rPr lang="ru-RU" sz="2000" dirty="0" smtClean="0">
                <a:solidFill>
                  <a:srgbClr val="002060"/>
                </a:solidFill>
              </a:rPr>
              <a:t>1,87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63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156" y="2923391"/>
            <a:ext cx="86593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26295E"/>
                </a:solidFill>
              </a:rPr>
              <a:t>Особенности развития малых технологических компаний</a:t>
            </a:r>
          </a:p>
          <a:p>
            <a:pPr marL="712788"/>
            <a:endParaRPr lang="ru-RU" sz="4400" i="1" dirty="0" smtClean="0">
              <a:solidFill>
                <a:srgbClr val="002060"/>
              </a:solidFill>
            </a:endParaRPr>
          </a:p>
        </p:txBody>
      </p:sp>
      <p:sp>
        <p:nvSpPr>
          <p:cNvPr id="3" name="object 2"/>
          <p:cNvSpPr/>
          <p:nvPr/>
        </p:nvSpPr>
        <p:spPr>
          <a:xfrm>
            <a:off x="19010" y="3889036"/>
            <a:ext cx="1240447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5"/>
          <p:cNvSpPr txBox="1"/>
          <p:nvPr/>
        </p:nvSpPr>
        <p:spPr>
          <a:xfrm>
            <a:off x="1259457" y="1321116"/>
            <a:ext cx="9381067" cy="4467208"/>
          </a:xfrm>
          <a:prstGeom prst="rect">
            <a:avLst/>
          </a:prstGeom>
          <a:ln w="50800">
            <a:solidFill>
              <a:srgbClr val="CB2F0D"/>
            </a:solidFill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pPr algn="ctr">
              <a:spcBef>
                <a:spcPts val="1200"/>
              </a:spcBef>
              <a:spcAft>
                <a:spcPts val="1350"/>
              </a:spcAft>
            </a:pPr>
            <a:endParaRPr lang="en-US" sz="800" b="1" dirty="0" smtClean="0">
              <a:solidFill>
                <a:srgbClr val="26295E"/>
              </a:solidFill>
            </a:endParaRPr>
          </a:p>
        </p:txBody>
      </p:sp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8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51444544"/>
              </p:ext>
            </p:extLst>
          </p:nvPr>
        </p:nvGraphicFramePr>
        <p:xfrm>
          <a:off x="1746370" y="1637875"/>
          <a:ext cx="5905271" cy="4380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object 3"/>
          <p:cNvSpPr txBox="1">
            <a:spLocks/>
          </p:cNvSpPr>
          <p:nvPr/>
        </p:nvSpPr>
        <p:spPr>
          <a:xfrm>
            <a:off x="629442" y="353531"/>
            <a:ext cx="1143609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Распределение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МТК </a:t>
            </a: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по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темпам роста</a:t>
            </a:r>
            <a:endParaRPr lang="ru-RU" sz="3200" b="1" spc="8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2524" y="1637875"/>
            <a:ext cx="43430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Доля БРК среди МТК выше, чем в среднем по стране: среди всех МТК их 12% (в целом по России – 2,5%), среди МТК с 10 и более сотрудниками – 43% (по России – 21%)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82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41024159"/>
              </p:ext>
            </p:extLst>
          </p:nvPr>
        </p:nvGraphicFramePr>
        <p:xfrm>
          <a:off x="0" y="1454336"/>
          <a:ext cx="6104468" cy="3663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78137" y="5693174"/>
            <a:ext cx="86452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Примерно </a:t>
            </a:r>
            <a:r>
              <a:rPr lang="ru-RU" sz="2000" b="1" dirty="0">
                <a:solidFill>
                  <a:srgbClr val="002060"/>
                </a:solidFill>
              </a:rPr>
              <a:t>10-15%</a:t>
            </a:r>
            <a:r>
              <a:rPr lang="ru-RU" sz="2000" dirty="0">
                <a:solidFill>
                  <a:srgbClr val="002060"/>
                </a:solidFill>
              </a:rPr>
              <a:t> от всех МТК находится в состоянии фактического отсутствия хозяйственной деятельности</a:t>
            </a:r>
            <a:r>
              <a:rPr lang="ru-RU" sz="2000" dirty="0" smtClean="0">
                <a:solidFill>
                  <a:srgbClr val="002060"/>
                </a:solidFill>
              </a:rPr>
              <a:t>. Еще </a:t>
            </a:r>
            <a:r>
              <a:rPr lang="ru-RU" sz="2000" dirty="0">
                <a:solidFill>
                  <a:srgbClr val="002060"/>
                </a:solidFill>
              </a:rPr>
              <a:t>около </a:t>
            </a:r>
            <a:r>
              <a:rPr lang="ru-RU" sz="2000" b="1" dirty="0" smtClean="0">
                <a:solidFill>
                  <a:srgbClr val="002060"/>
                </a:solidFill>
              </a:rPr>
              <a:t>15-20</a:t>
            </a:r>
            <a:r>
              <a:rPr lang="ru-RU" sz="2000" b="1" dirty="0">
                <a:solidFill>
                  <a:srgbClr val="002060"/>
                </a:solidFill>
              </a:rPr>
              <a:t>%</a:t>
            </a:r>
            <a:r>
              <a:rPr lang="ru-RU" sz="2000" dirty="0">
                <a:solidFill>
                  <a:srgbClr val="002060"/>
                </a:solidFill>
              </a:rPr>
              <a:t> находятся либо в стагнации, либо демонстрируют ухудшение показателей своей деятельности. </a:t>
            </a:r>
          </a:p>
        </p:txBody>
      </p:sp>
      <p:sp>
        <p:nvSpPr>
          <p:cNvPr id="4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629442" y="353531"/>
            <a:ext cx="1143609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Распределение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МТК </a:t>
            </a: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по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темпам роста</a:t>
            </a:r>
            <a:endParaRPr lang="ru-RU" sz="3200" b="1" spc="8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6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66420409"/>
              </p:ext>
            </p:extLst>
          </p:nvPr>
        </p:nvGraphicFramePr>
        <p:xfrm>
          <a:off x="6347491" y="1454336"/>
          <a:ext cx="5844509" cy="3663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2378" y="4892953"/>
            <a:ext cx="5619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rgbClr val="002060"/>
                </a:solidFill>
              </a:rPr>
              <a:t>Распределение МТК по темпам роста выручки</a:t>
            </a:r>
            <a:endParaRPr lang="ru-RU" sz="2000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4160" y="4875476"/>
            <a:ext cx="5619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rgbClr val="002060"/>
                </a:solidFill>
              </a:rPr>
              <a:t>Распределение МТК по темпам роста </a:t>
            </a:r>
            <a:r>
              <a:rPr lang="ru-RU" sz="2000" i="1" dirty="0" smtClean="0">
                <a:solidFill>
                  <a:srgbClr val="002060"/>
                </a:solidFill>
              </a:rPr>
              <a:t>числа сотрудников</a:t>
            </a:r>
            <a:endParaRPr lang="ru-RU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234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50147834"/>
              </p:ext>
            </p:extLst>
          </p:nvPr>
        </p:nvGraphicFramePr>
        <p:xfrm>
          <a:off x="0" y="2420468"/>
          <a:ext cx="5372100" cy="3447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38105285"/>
              </p:ext>
            </p:extLst>
          </p:nvPr>
        </p:nvGraphicFramePr>
        <p:xfrm>
          <a:off x="6790764" y="2169234"/>
          <a:ext cx="5401236" cy="3698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93258" y="5867942"/>
            <a:ext cx="739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solidFill>
                  <a:srgbClr val="002060"/>
                </a:solidFill>
              </a:rPr>
              <a:t>Рост совокупной выручки (млрд рублей, </a:t>
            </a:r>
            <a:r>
              <a:rPr lang="ru-RU" sz="2000" i="1" dirty="0" smtClean="0">
                <a:solidFill>
                  <a:srgbClr val="002060"/>
                </a:solidFill>
              </a:rPr>
              <a:t>столбцы)</a:t>
            </a:r>
            <a:br>
              <a:rPr lang="ru-RU" sz="2000" i="1" dirty="0" smtClean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>и </a:t>
            </a:r>
            <a:r>
              <a:rPr lang="ru-RU" sz="2000" i="1" dirty="0">
                <a:solidFill>
                  <a:srgbClr val="002060"/>
                </a:solidFill>
              </a:rPr>
              <a:t>совокупной численности сотрудников (человек, </a:t>
            </a:r>
            <a:r>
              <a:rPr lang="ru-RU" sz="2000" i="1" dirty="0" smtClean="0">
                <a:solidFill>
                  <a:srgbClr val="002060"/>
                </a:solidFill>
              </a:rPr>
              <a:t>кривая)</a:t>
            </a:r>
            <a:endParaRPr lang="ru-RU" sz="2000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3258" y="2327165"/>
            <a:ext cx="1241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Все МТК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49869" y="2327165"/>
            <a:ext cx="1241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БР </a:t>
            </a:r>
            <a:r>
              <a:rPr lang="ru-RU" sz="2000" b="1" dirty="0">
                <a:solidFill>
                  <a:srgbClr val="002060"/>
                </a:solidFill>
              </a:rPr>
              <a:t>МТК</a:t>
            </a:r>
          </a:p>
        </p:txBody>
      </p:sp>
      <p:sp>
        <p:nvSpPr>
          <p:cNvPr id="9" name="object 3"/>
          <p:cNvSpPr txBox="1">
            <a:spLocks/>
          </p:cNvSpPr>
          <p:nvPr/>
        </p:nvSpPr>
        <p:spPr>
          <a:xfrm>
            <a:off x="933747" y="318903"/>
            <a:ext cx="10161494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spc="-23" dirty="0" smtClean="0">
                <a:solidFill>
                  <a:srgbClr val="002060"/>
                </a:solidFill>
                <a:latin typeface="+mn-lt"/>
              </a:rPr>
              <a:t>Динамика развития МТК и БР МТК</a:t>
            </a:r>
            <a:endParaRPr lang="ru-RU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3684" y="1305439"/>
            <a:ext cx="9663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Среднегодовой темп роста </a:t>
            </a:r>
            <a:r>
              <a:rPr lang="ru-RU" sz="2800" dirty="0" smtClean="0">
                <a:solidFill>
                  <a:srgbClr val="002060"/>
                </a:solidFill>
              </a:rPr>
              <a:t>выручки МТК – 18%, БР </a:t>
            </a:r>
            <a:r>
              <a:rPr lang="ru-RU" sz="2800" dirty="0">
                <a:solidFill>
                  <a:srgbClr val="002060"/>
                </a:solidFill>
              </a:rPr>
              <a:t>МТК – 47</a:t>
            </a:r>
            <a:r>
              <a:rPr lang="ru-RU" sz="2800" dirty="0" smtClean="0">
                <a:solidFill>
                  <a:srgbClr val="002060"/>
                </a:solidFill>
              </a:rPr>
              <a:t>%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0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16212831"/>
              </p:ext>
            </p:extLst>
          </p:nvPr>
        </p:nvGraphicFramePr>
        <p:xfrm>
          <a:off x="0" y="1515610"/>
          <a:ext cx="5104015" cy="2317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808815" y="338549"/>
            <a:ext cx="10592300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dirty="0">
                <a:solidFill>
                  <a:srgbClr val="002060"/>
                </a:solidFill>
                <a:latin typeface="+mn-lt"/>
              </a:rPr>
              <a:t>Основные характеристики </a:t>
            </a:r>
            <a:r>
              <a:rPr lang="ru-RU" sz="4000" b="1" dirty="0" smtClean="0">
                <a:solidFill>
                  <a:srgbClr val="002060"/>
                </a:solidFill>
                <a:latin typeface="+mn-lt"/>
              </a:rPr>
              <a:t>МТК: размер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6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8815" y="1052977"/>
            <a:ext cx="9000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Среди МТК </a:t>
            </a:r>
            <a:r>
              <a:rPr lang="ru-RU" sz="2800" dirty="0" smtClean="0">
                <a:solidFill>
                  <a:srgbClr val="002060"/>
                </a:solidFill>
              </a:rPr>
              <a:t>чрезвычайно высока доля </a:t>
            </a:r>
            <a:r>
              <a:rPr lang="ru-RU" sz="2800" dirty="0" err="1" smtClean="0">
                <a:solidFill>
                  <a:srgbClr val="002060"/>
                </a:solidFill>
              </a:rPr>
              <a:t>микропредприятий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91189693"/>
              </p:ext>
            </p:extLst>
          </p:nvPr>
        </p:nvGraphicFramePr>
        <p:xfrm>
          <a:off x="362277" y="4017896"/>
          <a:ext cx="5677592" cy="2247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598282414"/>
              </p:ext>
            </p:extLst>
          </p:nvPr>
        </p:nvGraphicFramePr>
        <p:xfrm>
          <a:off x="6104965" y="2219460"/>
          <a:ext cx="5505450" cy="1971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89034" y="4287573"/>
            <a:ext cx="48213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Распределение компаний с числом сотрудников более 10 человек по размеру бизнеса (по размеру выручки), %: внешняя окружность – МТК, внутренняя окружность – все компании.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6639" y="3590085"/>
            <a:ext cx="5878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Распределение МТК по размеру </a:t>
            </a:r>
            <a:r>
              <a:rPr lang="ru-RU" sz="1600" i="1" dirty="0" smtClean="0">
                <a:solidFill>
                  <a:srgbClr val="002060"/>
                </a:solidFill>
              </a:rPr>
              <a:t>выручки </a:t>
            </a:r>
            <a:r>
              <a:rPr lang="ru-RU" sz="1600" i="1" dirty="0">
                <a:solidFill>
                  <a:srgbClr val="002060"/>
                </a:solidFill>
              </a:rPr>
              <a:t>по классификации МСП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9728" y="6265250"/>
            <a:ext cx="9964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Распределение МТК по размеру </a:t>
            </a:r>
            <a:r>
              <a:rPr lang="ru-RU" sz="1600" i="1" dirty="0" smtClean="0">
                <a:solidFill>
                  <a:srgbClr val="002060"/>
                </a:solidFill>
              </a:rPr>
              <a:t>выручки </a:t>
            </a:r>
            <a:r>
              <a:rPr lang="ru-RU" sz="1600" i="1" dirty="0">
                <a:solidFill>
                  <a:srgbClr val="002060"/>
                </a:solidFill>
              </a:rPr>
              <a:t>по классификации МТК из Постановления Правительства № 1847</a:t>
            </a:r>
          </a:p>
        </p:txBody>
      </p:sp>
    </p:spTree>
    <p:extLst>
      <p:ext uri="{BB962C8B-B14F-4D97-AF65-F5344CB8AC3E}">
        <p14:creationId xmlns:p14="http://schemas.microsoft.com/office/powerpoint/2010/main" val="3536159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268401098"/>
              </p:ext>
            </p:extLst>
          </p:nvPr>
        </p:nvGraphicFramePr>
        <p:xfrm>
          <a:off x="147898" y="2891358"/>
          <a:ext cx="5271999" cy="3261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sp>
        <p:nvSpPr>
          <p:cNvPr id="4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808815" y="338549"/>
            <a:ext cx="10592300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dirty="0">
                <a:solidFill>
                  <a:srgbClr val="002060"/>
                </a:solidFill>
                <a:latin typeface="+mn-lt"/>
              </a:rPr>
              <a:t>Основные характеристики </a:t>
            </a:r>
            <a:r>
              <a:rPr lang="ru-RU" sz="4000" b="1" dirty="0" smtClean="0">
                <a:solidFill>
                  <a:srgbClr val="002060"/>
                </a:solidFill>
                <a:latin typeface="+mn-lt"/>
              </a:rPr>
              <a:t>МТК: регионы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80026606"/>
              </p:ext>
            </p:extLst>
          </p:nvPr>
        </p:nvGraphicFramePr>
        <p:xfrm>
          <a:off x="5567795" y="2617174"/>
          <a:ext cx="5776170" cy="3514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0865" y="1167809"/>
            <a:ext cx="109085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Среди МТК </a:t>
            </a:r>
            <a:r>
              <a:rPr lang="ru-RU" sz="2400" dirty="0">
                <a:solidFill>
                  <a:srgbClr val="002060"/>
                </a:solidFill>
              </a:rPr>
              <a:t>чрезвычайно высока </a:t>
            </a:r>
            <a:r>
              <a:rPr lang="ru-RU" sz="2400" dirty="0">
                <a:solidFill>
                  <a:srgbClr val="002060"/>
                </a:solidFill>
              </a:rPr>
              <a:t>(48%) доля </a:t>
            </a:r>
            <a:r>
              <a:rPr lang="ru-RU" sz="2400" dirty="0">
                <a:solidFill>
                  <a:srgbClr val="002060"/>
                </a:solidFill>
              </a:rPr>
              <a:t>компаний, находящихся в Москве. </a:t>
            </a:r>
            <a:r>
              <a:rPr lang="ru-RU" sz="2400" dirty="0">
                <a:solidFill>
                  <a:srgbClr val="002060"/>
                </a:solidFill>
              </a:rPr>
              <a:t>При этом </a:t>
            </a:r>
            <a:r>
              <a:rPr lang="ru-RU" sz="2400" dirty="0" smtClean="0">
                <a:solidFill>
                  <a:srgbClr val="002060"/>
                </a:solidFill>
              </a:rPr>
              <a:t>в сравнении с данными по всем российским компаниям рейтинг </a:t>
            </a:r>
            <a:r>
              <a:rPr lang="ru-RU" sz="2400" dirty="0">
                <a:solidFill>
                  <a:srgbClr val="002060"/>
                </a:solidFill>
              </a:rPr>
              <a:t>регионов </a:t>
            </a:r>
            <a:r>
              <a:rPr lang="ru-RU" sz="2400" dirty="0" smtClean="0">
                <a:solidFill>
                  <a:srgbClr val="002060"/>
                </a:solidFill>
              </a:rPr>
              <a:t>остался неизменным.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35040" y="6152885"/>
            <a:ext cx="5777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Распределение в региональном разрезе МТК и всех компаний (те и другие – с числом сотрудников более 10 человек)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0865" y="6152885"/>
            <a:ext cx="4444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</a:rPr>
              <a:t>Распределение МТК в региональном разрезе</a:t>
            </a:r>
          </a:p>
        </p:txBody>
      </p:sp>
    </p:spTree>
    <p:extLst>
      <p:ext uri="{BB962C8B-B14F-4D97-AF65-F5344CB8AC3E}">
        <p14:creationId xmlns:p14="http://schemas.microsoft.com/office/powerpoint/2010/main" val="32299128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15749434"/>
              </p:ext>
            </p:extLst>
          </p:nvPr>
        </p:nvGraphicFramePr>
        <p:xfrm>
          <a:off x="0" y="1229182"/>
          <a:ext cx="7854077" cy="5526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bject 3"/>
          <p:cNvSpPr txBox="1">
            <a:spLocks/>
          </p:cNvSpPr>
          <p:nvPr/>
        </p:nvSpPr>
        <p:spPr>
          <a:xfrm>
            <a:off x="629442" y="353531"/>
            <a:ext cx="11436098" cy="50206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Распределение </a:t>
            </a:r>
            <a:r>
              <a:rPr lang="ru-RU" sz="3200" b="1" spc="8" dirty="0" smtClean="0">
                <a:solidFill>
                  <a:srgbClr val="002060"/>
                </a:solidFill>
                <a:latin typeface="+mn-lt"/>
              </a:rPr>
              <a:t>МТК </a:t>
            </a:r>
            <a:r>
              <a:rPr lang="ru-RU" sz="3200" b="1" spc="8" dirty="0">
                <a:solidFill>
                  <a:srgbClr val="002060"/>
                </a:solidFill>
                <a:latin typeface="+mn-lt"/>
              </a:rPr>
              <a:t>по секторам экономики</a:t>
            </a:r>
          </a:p>
        </p:txBody>
      </p:sp>
      <p:sp>
        <p:nvSpPr>
          <p:cNvPr id="4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TextBox 5"/>
          <p:cNvSpPr txBox="1"/>
          <p:nvPr/>
        </p:nvSpPr>
        <p:spPr>
          <a:xfrm>
            <a:off x="7781364" y="1361063"/>
            <a:ext cx="44106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Отраслевая структура МТК явно перекошена в сторону сектора «Высокотехнологичные наукоемкие услуги» (78% среди МТК и по 64% и 62% в остальных категориях).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Почти </a:t>
            </a:r>
            <a:r>
              <a:rPr lang="ru-RU" sz="2400" dirty="0">
                <a:solidFill>
                  <a:srgbClr val="002060"/>
                </a:solidFill>
              </a:rPr>
              <a:t>половина всех МТК в этом секторе (40% от всех МТК) относятся к различного рода ИТ-услугам или разработке ПО, а другая половина (38%) заняты в такой </a:t>
            </a:r>
            <a:r>
              <a:rPr lang="ru-RU" sz="2400" dirty="0" err="1">
                <a:solidFill>
                  <a:srgbClr val="002060"/>
                </a:solidFill>
              </a:rPr>
              <a:t>подотрасли</a:t>
            </a:r>
            <a:r>
              <a:rPr lang="ru-RU" sz="2400" dirty="0">
                <a:solidFill>
                  <a:srgbClr val="002060"/>
                </a:solidFill>
              </a:rPr>
              <a:t>, как «Научные исследования и разработки».</a:t>
            </a:r>
          </a:p>
        </p:txBody>
      </p:sp>
    </p:spTree>
    <p:extLst>
      <p:ext uri="{BB962C8B-B14F-4D97-AF65-F5344CB8AC3E}">
        <p14:creationId xmlns:p14="http://schemas.microsoft.com/office/powerpoint/2010/main" val="2847526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3721" y="1815782"/>
            <a:ext cx="8211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/>
            <a:r>
              <a:rPr lang="ru-RU" sz="4400" b="1" dirty="0" smtClean="0">
                <a:solidFill>
                  <a:srgbClr val="26295E"/>
                </a:solidFill>
              </a:rPr>
              <a:t>Ситуация с быстрорастущими компаниями </a:t>
            </a:r>
            <a:r>
              <a:rPr lang="ru-RU" sz="4400" b="1" dirty="0">
                <a:solidFill>
                  <a:srgbClr val="26295E"/>
                </a:solidFill>
              </a:rPr>
              <a:t>в </a:t>
            </a:r>
            <a:r>
              <a:rPr lang="ru-RU" sz="4400" b="1" dirty="0" smtClean="0">
                <a:solidFill>
                  <a:srgbClr val="26295E"/>
                </a:solidFill>
              </a:rPr>
              <a:t>России</a:t>
            </a:r>
          </a:p>
          <a:p>
            <a:pPr marL="712788"/>
            <a:endParaRPr lang="ru-RU" sz="4400" i="1" dirty="0" smtClean="0">
              <a:solidFill>
                <a:srgbClr val="002060"/>
              </a:solidFill>
            </a:endParaRPr>
          </a:p>
          <a:p>
            <a:pPr marL="712788"/>
            <a:r>
              <a:rPr lang="ru-RU" sz="4400" i="1" dirty="0" smtClean="0">
                <a:solidFill>
                  <a:srgbClr val="002060"/>
                </a:solidFill>
              </a:rPr>
              <a:t>(по данным налоговой отчетности)</a:t>
            </a:r>
            <a:endParaRPr lang="ru-RU" sz="4400" b="1" dirty="0">
              <a:solidFill>
                <a:srgbClr val="26295E"/>
              </a:solidFill>
            </a:endParaRPr>
          </a:p>
        </p:txBody>
      </p:sp>
      <p:pic>
        <p:nvPicPr>
          <p:cNvPr id="3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sp>
        <p:nvSpPr>
          <p:cNvPr id="4" name="object 2"/>
          <p:cNvSpPr/>
          <p:nvPr/>
        </p:nvSpPr>
        <p:spPr>
          <a:xfrm>
            <a:off x="19010" y="3889036"/>
            <a:ext cx="1240447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 txBox="1"/>
          <p:nvPr/>
        </p:nvSpPr>
        <p:spPr>
          <a:xfrm>
            <a:off x="1259457" y="1321116"/>
            <a:ext cx="9381067" cy="4467208"/>
          </a:xfrm>
          <a:prstGeom prst="rect">
            <a:avLst/>
          </a:prstGeom>
          <a:ln w="50800">
            <a:solidFill>
              <a:srgbClr val="CB2F0D"/>
            </a:solidFill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pPr algn="ctr">
              <a:spcBef>
                <a:spcPts val="1200"/>
              </a:spcBef>
              <a:spcAft>
                <a:spcPts val="1350"/>
              </a:spcAft>
            </a:pPr>
            <a:endParaRPr lang="en-US" sz="800" b="1" dirty="0" smtClean="0">
              <a:solidFill>
                <a:srgbClr val="2629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D113B8-B175-4AB7-A3F2-D8C65779E3D2}"/>
              </a:ext>
            </a:extLst>
          </p:cNvPr>
          <p:cNvSpPr txBox="1">
            <a:spLocks/>
          </p:cNvSpPr>
          <p:nvPr/>
        </p:nvSpPr>
        <p:spPr>
          <a:xfrm>
            <a:off x="378176" y="319437"/>
            <a:ext cx="11869783" cy="6660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rgbClr val="002060"/>
                </a:solidFill>
                <a:latin typeface="Myriad Pro" panose="020B0503030403020204" pitchFamily="34" charset="0"/>
              </a:rPr>
              <a:t>Формирование выборки быстрорастущих компаний (БРК)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14334C-D09A-4171-923C-18D970437DF5}"/>
              </a:ext>
            </a:extLst>
          </p:cNvPr>
          <p:cNvSpPr txBox="1"/>
          <p:nvPr/>
        </p:nvSpPr>
        <p:spPr>
          <a:xfrm>
            <a:off x="2830571" y="1282032"/>
            <a:ext cx="2355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Источник данных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992A82-39B4-4570-9243-2164FDFFF046}"/>
              </a:ext>
            </a:extLst>
          </p:cNvPr>
          <p:cNvSpPr txBox="1"/>
          <p:nvPr/>
        </p:nvSpPr>
        <p:spPr>
          <a:xfrm>
            <a:off x="3358898" y="2619527"/>
            <a:ext cx="1123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Статус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6C0C43-2571-473F-9CE9-FBC74F915FDF}"/>
              </a:ext>
            </a:extLst>
          </p:cNvPr>
          <p:cNvSpPr txBox="1"/>
          <p:nvPr/>
        </p:nvSpPr>
        <p:spPr>
          <a:xfrm>
            <a:off x="2693910" y="5736597"/>
            <a:ext cx="2522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Ежегодные темпы роста выручки за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3 последних года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CEB369-BF1B-4F84-BD0D-52E4D40ABDA3}"/>
              </a:ext>
            </a:extLst>
          </p:cNvPr>
          <p:cNvSpPr txBox="1"/>
          <p:nvPr/>
        </p:nvSpPr>
        <p:spPr>
          <a:xfrm>
            <a:off x="2611898" y="4295218"/>
            <a:ext cx="285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Численность персонала</a:t>
            </a:r>
          </a:p>
        </p:txBody>
      </p:sp>
      <p:sp>
        <p:nvSpPr>
          <p:cNvPr id="8" name="Прямоугольник: скругленные углы 12">
            <a:extLst>
              <a:ext uri="{FF2B5EF4-FFF2-40B4-BE49-F238E27FC236}">
                <a16:creationId xmlns:a16="http://schemas.microsoft.com/office/drawing/2014/main" id="{B1B52080-182C-493D-B182-D9C29D879C0E}"/>
              </a:ext>
            </a:extLst>
          </p:cNvPr>
          <p:cNvSpPr/>
          <p:nvPr/>
        </p:nvSpPr>
        <p:spPr>
          <a:xfrm>
            <a:off x="5049203" y="1287820"/>
            <a:ext cx="3211847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983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Налоговая отчетность, БД </a:t>
            </a:r>
            <a:r>
              <a:rPr lang="en-US" dirty="0" smtClean="0">
                <a:solidFill>
                  <a:srgbClr val="002060"/>
                </a:solidFill>
              </a:rPr>
              <a:t>FIRA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: скругленные углы 18">
            <a:extLst>
              <a:ext uri="{FF2B5EF4-FFF2-40B4-BE49-F238E27FC236}">
                <a16:creationId xmlns:a16="http://schemas.microsoft.com/office/drawing/2014/main" id="{6E90D05D-A0BE-40B4-928F-BEFD80286FE7}"/>
              </a:ext>
            </a:extLst>
          </p:cNvPr>
          <p:cNvSpPr/>
          <p:nvPr/>
        </p:nvSpPr>
        <p:spPr>
          <a:xfrm>
            <a:off x="5202255" y="6014685"/>
            <a:ext cx="2780321" cy="38973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983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CAGR (</a:t>
            </a:r>
            <a:r>
              <a:rPr lang="en-US" dirty="0" smtClean="0">
                <a:solidFill>
                  <a:srgbClr val="002060"/>
                </a:solidFill>
              </a:rPr>
              <a:t>2020-20</a:t>
            </a:r>
            <a:r>
              <a:rPr lang="ru-RU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3) </a:t>
            </a:r>
            <a:r>
              <a:rPr lang="en-US" dirty="0">
                <a:solidFill>
                  <a:srgbClr val="002060"/>
                </a:solidFill>
              </a:rPr>
              <a:t>&gt; 20%*</a:t>
            </a:r>
            <a:r>
              <a:rPr lang="ru-RU" dirty="0">
                <a:solidFill>
                  <a:srgbClr val="002060"/>
                </a:solidFill>
              </a:rPr>
              <a:t>*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: скругленные углы 19">
            <a:extLst>
              <a:ext uri="{FF2B5EF4-FFF2-40B4-BE49-F238E27FC236}">
                <a16:creationId xmlns:a16="http://schemas.microsoft.com/office/drawing/2014/main" id="{77CABB5F-8A8B-402E-A124-232CC64A7E0D}"/>
              </a:ext>
            </a:extLst>
          </p:cNvPr>
          <p:cNvSpPr/>
          <p:nvPr/>
        </p:nvSpPr>
        <p:spPr>
          <a:xfrm>
            <a:off x="5395647" y="4270418"/>
            <a:ext cx="2401042" cy="4189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983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2060"/>
                </a:solidFill>
              </a:rPr>
              <a:t>  </a:t>
            </a:r>
            <a:endParaRPr lang="ru-RU" sz="1600" dirty="0">
              <a:solidFill>
                <a:srgbClr val="002060"/>
              </a:solidFill>
            </a:endParaRPr>
          </a:p>
          <a:p>
            <a:pPr algn="ctr"/>
            <a:r>
              <a:rPr lang="en-US" dirty="0">
                <a:solidFill>
                  <a:srgbClr val="002060"/>
                </a:solidFill>
              </a:rPr>
              <a:t>&gt; 10</a:t>
            </a:r>
            <a:r>
              <a:rPr lang="ru-RU" dirty="0">
                <a:solidFill>
                  <a:srgbClr val="002060"/>
                </a:solidFill>
              </a:rPr>
              <a:t> чел.</a:t>
            </a:r>
            <a:r>
              <a:rPr lang="en-US" dirty="0">
                <a:solidFill>
                  <a:srgbClr val="002060"/>
                </a:solidFill>
              </a:rPr>
              <a:t> (</a:t>
            </a:r>
            <a:r>
              <a:rPr lang="en-US" dirty="0" smtClean="0">
                <a:solidFill>
                  <a:srgbClr val="002060"/>
                </a:solidFill>
              </a:rPr>
              <a:t>2020-20</a:t>
            </a:r>
            <a:r>
              <a:rPr lang="ru-RU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3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>*</a:t>
            </a:r>
          </a:p>
          <a:p>
            <a:r>
              <a:rPr lang="en-US" sz="1600" dirty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43832B-2AD4-4B5F-A352-E6CFF71B7D8C}"/>
              </a:ext>
            </a:extLst>
          </p:cNvPr>
          <p:cNvSpPr txBox="1"/>
          <p:nvPr/>
        </p:nvSpPr>
        <p:spPr>
          <a:xfrm>
            <a:off x="8864791" y="5094438"/>
            <a:ext cx="2719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**</a:t>
            </a:r>
            <a:r>
              <a:rPr lang="en-US" sz="1400" dirty="0">
                <a:solidFill>
                  <a:srgbClr val="002060"/>
                </a:solidFill>
              </a:rPr>
              <a:t> Compound annual growth rate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2A7C76-B823-41E7-8E60-E5E7B2D84570}"/>
              </a:ext>
            </a:extLst>
          </p:cNvPr>
          <p:cNvSpPr txBox="1"/>
          <p:nvPr/>
        </p:nvSpPr>
        <p:spPr>
          <a:xfrm>
            <a:off x="8934922" y="4771125"/>
            <a:ext cx="2923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* Согласно определению БРК</a:t>
            </a:r>
            <a:r>
              <a:rPr lang="en-US" sz="1400" dirty="0">
                <a:solidFill>
                  <a:srgbClr val="002060"/>
                </a:solidFill>
              </a:rPr>
              <a:t> OECD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13" name="Рисунок 1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6" y="5887758"/>
            <a:ext cx="2231390" cy="93718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B992A82-39B4-4570-9243-2164FDFFF046}"/>
              </a:ext>
            </a:extLst>
          </p:cNvPr>
          <p:cNvSpPr txBox="1"/>
          <p:nvPr/>
        </p:nvSpPr>
        <p:spPr>
          <a:xfrm>
            <a:off x="2998867" y="1957163"/>
            <a:ext cx="1861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Правовая форма</a:t>
            </a:r>
          </a:p>
        </p:txBody>
      </p:sp>
      <p:sp>
        <p:nvSpPr>
          <p:cNvPr id="15" name="Прямоугольник: скругленные углы 19">
            <a:extLst>
              <a:ext uri="{FF2B5EF4-FFF2-40B4-BE49-F238E27FC236}">
                <a16:creationId xmlns:a16="http://schemas.microsoft.com/office/drawing/2014/main" id="{77CABB5F-8A8B-402E-A124-232CC64A7E0D}"/>
              </a:ext>
            </a:extLst>
          </p:cNvPr>
          <p:cNvSpPr/>
          <p:nvPr/>
        </p:nvSpPr>
        <p:spPr>
          <a:xfrm>
            <a:off x="5174606" y="5017758"/>
            <a:ext cx="2807970" cy="38877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983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2060"/>
                </a:solidFill>
              </a:rPr>
              <a:t>  </a:t>
            </a:r>
            <a:endParaRPr lang="ru-RU" sz="1600" dirty="0">
              <a:solidFill>
                <a:srgbClr val="002060"/>
              </a:solidFill>
            </a:endParaRPr>
          </a:p>
          <a:p>
            <a:pPr algn="ctr"/>
            <a:r>
              <a:rPr lang="en-US" dirty="0">
                <a:solidFill>
                  <a:srgbClr val="002060"/>
                </a:solidFill>
              </a:rPr>
              <a:t>&gt; </a:t>
            </a:r>
            <a:r>
              <a:rPr lang="en-US" dirty="0" smtClean="0">
                <a:solidFill>
                  <a:srgbClr val="002060"/>
                </a:solidFill>
              </a:rPr>
              <a:t>0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руб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en-US" dirty="0">
                <a:solidFill>
                  <a:srgbClr val="002060"/>
                </a:solidFill>
              </a:rPr>
              <a:t> (</a:t>
            </a:r>
            <a:r>
              <a:rPr lang="en-US" dirty="0" smtClean="0">
                <a:solidFill>
                  <a:srgbClr val="002060"/>
                </a:solidFill>
              </a:rPr>
              <a:t>2020-20</a:t>
            </a:r>
            <a:r>
              <a:rPr lang="ru-RU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3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>*</a:t>
            </a:r>
          </a:p>
          <a:p>
            <a:r>
              <a:rPr lang="en-US" sz="1600" dirty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CEB369-BF1B-4F84-BD0D-52E4D40ABDA3}"/>
              </a:ext>
            </a:extLst>
          </p:cNvPr>
          <p:cNvSpPr txBox="1"/>
          <p:nvPr/>
        </p:nvSpPr>
        <p:spPr>
          <a:xfrm>
            <a:off x="2519209" y="4984042"/>
            <a:ext cx="285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Минимальная выручка</a:t>
            </a:r>
          </a:p>
        </p:txBody>
      </p:sp>
      <p:pic>
        <p:nvPicPr>
          <p:cNvPr id="17" name="Рисунок 1" descr="CAGR формул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829" y="5335443"/>
            <a:ext cx="1383559" cy="582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8423141" y="5785814"/>
            <a:ext cx="37969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где: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ru-RU" altLang="ru-RU" sz="1400" b="0" i="0" u="none" strike="noStrike" cap="none" normalizeH="0" baseline="-3000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– начальный размер выручки 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г.);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ru-RU" altLang="ru-RU" sz="1400" b="0" i="0" u="none" strike="noStrike" cap="none" normalizeH="0" baseline="-3000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– конечный размер выручки 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г.);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   – количество периодов (3 периода)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19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BD861351-CDF6-4336-B004-CACDFDCBFEE4}"/>
              </a:ext>
            </a:extLst>
          </p:cNvPr>
          <p:cNvCxnSpPr>
            <a:cxnSpLocks/>
          </p:cNvCxnSpPr>
          <p:nvPr/>
        </p:nvCxnSpPr>
        <p:spPr>
          <a:xfrm flipH="1">
            <a:off x="6571091" y="1677539"/>
            <a:ext cx="6148" cy="282198"/>
          </a:xfrm>
          <a:prstGeom prst="straightConnector1">
            <a:avLst/>
          </a:prstGeom>
          <a:ln w="57150">
            <a:solidFill>
              <a:srgbClr val="2983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BD861351-CDF6-4336-B004-CACDFDCBFEE4}"/>
              </a:ext>
            </a:extLst>
          </p:cNvPr>
          <p:cNvCxnSpPr>
            <a:cxnSpLocks/>
          </p:cNvCxnSpPr>
          <p:nvPr/>
        </p:nvCxnSpPr>
        <p:spPr>
          <a:xfrm flipH="1">
            <a:off x="6577239" y="2351905"/>
            <a:ext cx="6148" cy="282198"/>
          </a:xfrm>
          <a:prstGeom prst="straightConnector1">
            <a:avLst/>
          </a:prstGeom>
          <a:ln w="57150">
            <a:solidFill>
              <a:srgbClr val="2983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12">
            <a:extLst>
              <a:ext uri="{FF2B5EF4-FFF2-40B4-BE49-F238E27FC236}">
                <a16:creationId xmlns:a16="http://schemas.microsoft.com/office/drawing/2014/main" id="{B1B52080-182C-493D-B182-D9C29D879C0E}"/>
              </a:ext>
            </a:extLst>
          </p:cNvPr>
          <p:cNvSpPr/>
          <p:nvPr/>
        </p:nvSpPr>
        <p:spPr>
          <a:xfrm>
            <a:off x="4356591" y="2629428"/>
            <a:ext cx="4546005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983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Действующие на конец </a:t>
            </a:r>
            <a:r>
              <a:rPr lang="ru-RU" dirty="0" smtClean="0">
                <a:solidFill>
                  <a:srgbClr val="002060"/>
                </a:solidFill>
              </a:rPr>
              <a:t>202</a:t>
            </a:r>
            <a:r>
              <a:rPr lang="en-US" dirty="0" smtClean="0">
                <a:solidFill>
                  <a:srgbClr val="002060"/>
                </a:solidFill>
              </a:rPr>
              <a:t>3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г. предприятия</a:t>
            </a:r>
          </a:p>
        </p:txBody>
      </p:sp>
      <p:sp>
        <p:nvSpPr>
          <p:cNvPr id="23" name="Прямоугольник: скругленные углы 12">
            <a:extLst>
              <a:ext uri="{FF2B5EF4-FFF2-40B4-BE49-F238E27FC236}">
                <a16:creationId xmlns:a16="http://schemas.microsoft.com/office/drawing/2014/main" id="{B1B52080-182C-493D-B182-D9C29D879C0E}"/>
              </a:ext>
            </a:extLst>
          </p:cNvPr>
          <p:cNvSpPr/>
          <p:nvPr/>
        </p:nvSpPr>
        <p:spPr>
          <a:xfrm>
            <a:off x="5256475" y="1959499"/>
            <a:ext cx="2797304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983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Только юридические лица</a:t>
            </a:r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BD861351-CDF6-4336-B004-CACDFDCBFEE4}"/>
              </a:ext>
            </a:extLst>
          </p:cNvPr>
          <p:cNvCxnSpPr>
            <a:cxnSpLocks/>
          </p:cNvCxnSpPr>
          <p:nvPr/>
        </p:nvCxnSpPr>
        <p:spPr>
          <a:xfrm>
            <a:off x="6592415" y="2988859"/>
            <a:ext cx="0" cy="588233"/>
          </a:xfrm>
          <a:prstGeom prst="straightConnector1">
            <a:avLst/>
          </a:prstGeom>
          <a:ln w="57150">
            <a:solidFill>
              <a:srgbClr val="2983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: скругленные углы 12">
            <a:extLst>
              <a:ext uri="{FF2B5EF4-FFF2-40B4-BE49-F238E27FC236}">
                <a16:creationId xmlns:a16="http://schemas.microsoft.com/office/drawing/2014/main" id="{B1B52080-182C-493D-B182-D9C29D879C0E}"/>
              </a:ext>
            </a:extLst>
          </p:cNvPr>
          <p:cNvSpPr/>
          <p:nvPr/>
        </p:nvSpPr>
        <p:spPr>
          <a:xfrm>
            <a:off x="5086898" y="3597479"/>
            <a:ext cx="3085390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983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Зарегистрирована до </a:t>
            </a:r>
            <a:r>
              <a:rPr lang="ru-RU" dirty="0" smtClean="0">
                <a:solidFill>
                  <a:srgbClr val="002060"/>
                </a:solidFill>
              </a:rPr>
              <a:t>20</a:t>
            </a:r>
            <a:r>
              <a:rPr lang="en-US" dirty="0" smtClean="0">
                <a:solidFill>
                  <a:srgbClr val="002060"/>
                </a:solidFill>
              </a:rPr>
              <a:t>20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г.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034251" y="3606394"/>
            <a:ext cx="1987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Возраст компании</a:t>
            </a:r>
          </a:p>
        </p:txBody>
      </p: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BD861351-CDF6-4336-B004-CACDFDCBFEE4}"/>
              </a:ext>
            </a:extLst>
          </p:cNvPr>
          <p:cNvCxnSpPr>
            <a:cxnSpLocks/>
          </p:cNvCxnSpPr>
          <p:nvPr/>
        </p:nvCxnSpPr>
        <p:spPr>
          <a:xfrm flipH="1">
            <a:off x="6586267" y="3982262"/>
            <a:ext cx="6148" cy="282198"/>
          </a:xfrm>
          <a:prstGeom prst="straightConnector1">
            <a:avLst/>
          </a:prstGeom>
          <a:ln w="57150">
            <a:solidFill>
              <a:srgbClr val="2983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BD861351-CDF6-4336-B004-CACDFDCBFEE4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6570082" y="4683380"/>
            <a:ext cx="8509" cy="334378"/>
          </a:xfrm>
          <a:prstGeom prst="straightConnector1">
            <a:avLst/>
          </a:prstGeom>
          <a:ln w="57150">
            <a:solidFill>
              <a:srgbClr val="2983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Левая фигурная скобка 31"/>
          <p:cNvSpPr/>
          <p:nvPr/>
        </p:nvSpPr>
        <p:spPr>
          <a:xfrm>
            <a:off x="2519209" y="1274375"/>
            <a:ext cx="315619" cy="2236207"/>
          </a:xfrm>
          <a:prstGeom prst="leftBrace">
            <a:avLst>
              <a:gd name="adj1" fmla="val 73057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78176" y="1862337"/>
            <a:ext cx="20124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</a:rPr>
              <a:t>Всего:</a:t>
            </a: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1.500.000 </a:t>
            </a:r>
            <a:r>
              <a:rPr lang="ru-RU" sz="2000" dirty="0">
                <a:solidFill>
                  <a:srgbClr val="002060"/>
                </a:solidFill>
              </a:rPr>
              <a:t>компаний</a:t>
            </a:r>
          </a:p>
        </p:txBody>
      </p:sp>
      <p:sp>
        <p:nvSpPr>
          <p:cNvPr id="34" name="Левая фигурная скобка 33"/>
          <p:cNvSpPr/>
          <p:nvPr/>
        </p:nvSpPr>
        <p:spPr>
          <a:xfrm>
            <a:off x="2573280" y="3626570"/>
            <a:ext cx="269890" cy="1915945"/>
          </a:xfrm>
          <a:prstGeom prst="leftBrace">
            <a:avLst>
              <a:gd name="adj1" fmla="val 98441"/>
              <a:gd name="adj2" fmla="val 5152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99566" y="4037689"/>
            <a:ext cx="22540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Выборка: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185</a:t>
            </a:r>
            <a:r>
              <a:rPr lang="ru-RU" sz="2000" b="1" dirty="0">
                <a:solidFill>
                  <a:srgbClr val="002060"/>
                </a:solidFill>
              </a:rPr>
              <a:t>.</a:t>
            </a:r>
            <a:r>
              <a:rPr lang="ru-RU" sz="2000" b="1" dirty="0" smtClean="0">
                <a:solidFill>
                  <a:srgbClr val="002060"/>
                </a:solidFill>
              </a:rPr>
              <a:t>314  </a:t>
            </a:r>
            <a:r>
              <a:rPr lang="ru-RU" sz="2000" dirty="0">
                <a:solidFill>
                  <a:srgbClr val="002060"/>
                </a:solidFill>
              </a:rPr>
              <a:t>компаний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(12% </a:t>
            </a:r>
            <a:r>
              <a:rPr lang="ru-RU" sz="2000" dirty="0">
                <a:solidFill>
                  <a:srgbClr val="002060"/>
                </a:solidFill>
              </a:rPr>
              <a:t>от всех)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78637" y="5731581"/>
            <a:ext cx="21910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БРК: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38.038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компаний</a:t>
            </a:r>
          </a:p>
        </p:txBody>
      </p:sp>
      <p:sp>
        <p:nvSpPr>
          <p:cNvPr id="37" name="Левая фигурная скобка 36"/>
          <p:cNvSpPr/>
          <p:nvPr/>
        </p:nvSpPr>
        <p:spPr>
          <a:xfrm>
            <a:off x="2677789" y="5785814"/>
            <a:ext cx="180139" cy="747233"/>
          </a:xfrm>
          <a:prstGeom prst="leftBrace">
            <a:avLst>
              <a:gd name="adj1" fmla="val 75122"/>
              <a:gd name="adj2" fmla="val 50358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BD861351-CDF6-4336-B004-CACDFDCBFEE4}"/>
              </a:ext>
            </a:extLst>
          </p:cNvPr>
          <p:cNvCxnSpPr>
            <a:cxnSpLocks/>
          </p:cNvCxnSpPr>
          <p:nvPr/>
        </p:nvCxnSpPr>
        <p:spPr>
          <a:xfrm>
            <a:off x="6579250" y="5419241"/>
            <a:ext cx="0" cy="588233"/>
          </a:xfrm>
          <a:prstGeom prst="straightConnector1">
            <a:avLst/>
          </a:prstGeom>
          <a:ln w="57150">
            <a:solidFill>
              <a:srgbClr val="2983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01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3FD113B8-B175-4AB7-A3F2-D8C65779E3D2}"/>
              </a:ext>
            </a:extLst>
          </p:cNvPr>
          <p:cNvSpPr txBox="1">
            <a:spLocks/>
          </p:cNvSpPr>
          <p:nvPr/>
        </p:nvSpPr>
        <p:spPr>
          <a:xfrm>
            <a:off x="672353" y="319437"/>
            <a:ext cx="11575606" cy="6660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002060"/>
                </a:solidFill>
                <a:latin typeface="Myriad Pro" panose="020B0503030403020204" pitchFamily="34" charset="0"/>
              </a:rPr>
              <a:t>Место БРК среди других российских компаний  </a:t>
            </a:r>
            <a:endParaRPr lang="ru-RU" sz="3600" b="1" dirty="0">
              <a:solidFill>
                <a:srgbClr val="002060"/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547018"/>
              </p:ext>
            </p:extLst>
          </p:nvPr>
        </p:nvGraphicFramePr>
        <p:xfrm>
          <a:off x="1281561" y="1289965"/>
          <a:ext cx="4204839" cy="3712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1977"/>
              </p:ext>
            </p:extLst>
          </p:nvPr>
        </p:nvGraphicFramePr>
        <p:xfrm>
          <a:off x="6460156" y="1289965"/>
          <a:ext cx="4028550" cy="36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006293"/>
              </p:ext>
            </p:extLst>
          </p:nvPr>
        </p:nvGraphicFramePr>
        <p:xfrm>
          <a:off x="2608730" y="5029200"/>
          <a:ext cx="7086598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5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6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Годы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 компании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БРК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Доля БРК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191.799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28.617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15%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164.420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29.670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18%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186.124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29.799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16%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185.314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38.038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21%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6" y="5887758"/>
            <a:ext cx="2231390" cy="93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7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3"/>
          <p:cNvSpPr txBox="1">
            <a:spLocks/>
          </p:cNvSpPr>
          <p:nvPr/>
        </p:nvSpPr>
        <p:spPr>
          <a:xfrm>
            <a:off x="1054771" y="269539"/>
            <a:ext cx="10161494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spc="-23" dirty="0" smtClean="0">
                <a:solidFill>
                  <a:srgbClr val="002060"/>
                </a:solidFill>
                <a:latin typeface="+mn-lt"/>
              </a:rPr>
              <a:t>Динамика развития БРК в России</a:t>
            </a:r>
            <a:endParaRPr lang="ru-RU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65042" y="923090"/>
            <a:ext cx="462645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</a:rPr>
              <a:t>С</a:t>
            </a:r>
            <a:r>
              <a:rPr lang="ru-RU" sz="2400" dirty="0" smtClean="0">
                <a:solidFill>
                  <a:srgbClr val="002060"/>
                </a:solidFill>
              </a:rPr>
              <a:t>овокупный </a:t>
            </a:r>
            <a:r>
              <a:rPr lang="ru-RU" sz="2400" dirty="0">
                <a:solidFill>
                  <a:srgbClr val="002060"/>
                </a:solidFill>
              </a:rPr>
              <a:t>объем выручки БРК </a:t>
            </a:r>
            <a:r>
              <a:rPr lang="ru-RU" sz="2400" dirty="0" smtClean="0">
                <a:solidFill>
                  <a:srgbClr val="002060"/>
                </a:solidFill>
              </a:rPr>
              <a:t>вырос с </a:t>
            </a:r>
            <a:r>
              <a:rPr lang="ru-RU" sz="2400" b="1" dirty="0" smtClean="0">
                <a:solidFill>
                  <a:srgbClr val="002060"/>
                </a:solidFill>
              </a:rPr>
              <a:t>10 трлн </a:t>
            </a:r>
            <a:r>
              <a:rPr lang="ru-RU" sz="2400" dirty="0" smtClean="0">
                <a:solidFill>
                  <a:srgbClr val="002060"/>
                </a:solidFill>
              </a:rPr>
              <a:t>до </a:t>
            </a:r>
            <a:r>
              <a:rPr lang="ru-RU" sz="2400" b="1" dirty="0" smtClean="0">
                <a:solidFill>
                  <a:srgbClr val="002060"/>
                </a:solidFill>
              </a:rPr>
              <a:t>31,4 </a:t>
            </a:r>
            <a:r>
              <a:rPr lang="ru-RU" sz="2400" b="1" dirty="0">
                <a:solidFill>
                  <a:srgbClr val="002060"/>
                </a:solidFill>
              </a:rPr>
              <a:t>трлн руб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Ежегодный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прирост </a:t>
            </a:r>
            <a:r>
              <a:rPr lang="ru-RU" sz="2400" dirty="0">
                <a:solidFill>
                  <a:srgbClr val="002060"/>
                </a:solidFill>
              </a:rPr>
              <a:t>выручки составлял </a:t>
            </a:r>
            <a:r>
              <a:rPr lang="ru-RU" sz="2400" b="1" dirty="0" smtClean="0">
                <a:solidFill>
                  <a:srgbClr val="002060"/>
                </a:solidFill>
              </a:rPr>
              <a:t>47% </a:t>
            </a:r>
          </a:p>
          <a:p>
            <a:pPr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Ежегодный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прирост </a:t>
            </a:r>
            <a:r>
              <a:rPr lang="ru-RU" sz="2400" dirty="0" smtClean="0">
                <a:solidFill>
                  <a:srgbClr val="002060"/>
                </a:solidFill>
              </a:rPr>
              <a:t>числа занятых </a:t>
            </a:r>
            <a:r>
              <a:rPr lang="ru-RU" sz="2400" dirty="0">
                <a:solidFill>
                  <a:srgbClr val="002060"/>
                </a:solidFill>
              </a:rPr>
              <a:t>составлял </a:t>
            </a:r>
            <a:r>
              <a:rPr lang="ru-RU" sz="2400" b="1" dirty="0" smtClean="0">
                <a:solidFill>
                  <a:srgbClr val="002060"/>
                </a:solidFill>
              </a:rPr>
              <a:t>17%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4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15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578436"/>
              </p:ext>
            </p:extLst>
          </p:nvPr>
        </p:nvGraphicFramePr>
        <p:xfrm>
          <a:off x="0" y="932637"/>
          <a:ext cx="6658368" cy="479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006058"/>
              </p:ext>
            </p:extLst>
          </p:nvPr>
        </p:nvGraphicFramePr>
        <p:xfrm>
          <a:off x="7165042" y="3747300"/>
          <a:ext cx="5026958" cy="2745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8906" y="5846074"/>
            <a:ext cx="4881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Динамика совокупной выручки и численности сотрудников БРК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49670" y="6394385"/>
            <a:ext cx="4984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rgbClr val="002060"/>
                </a:solidFill>
              </a:rPr>
              <a:t>Динамика совокупной выручки и численности сотрудников всех компаний с числом занятых более 10 человек</a:t>
            </a:r>
            <a:endParaRPr lang="ru-RU" sz="1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096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848556"/>
              </p:ext>
            </p:extLst>
          </p:nvPr>
        </p:nvGraphicFramePr>
        <p:xfrm>
          <a:off x="719417" y="2343992"/>
          <a:ext cx="10865223" cy="402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5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6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Показатель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БРК-2020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БРК-2021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БРК-2022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БРК-2023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Прирост совокупной выручки, млрд. руб.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16 761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14 230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15 188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21 439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Среднегодовой рост совокупной выручки, %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41%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43%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43%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47%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Прирост совокупной численности сотрудников, тыс. чел.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984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1 004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738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1 112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Среднегодовой рост совокупной численности сотрудников, %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18%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19%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12%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17%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Выработка на 1 сотрудника, </a:t>
                      </a:r>
                      <a:r>
                        <a:rPr lang="ru-RU" sz="2400" dirty="0" smtClean="0">
                          <a:effectLst/>
                        </a:rPr>
                        <a:t/>
                      </a:r>
                      <a:br>
                        <a:rPr lang="ru-RU" sz="2400" dirty="0" smtClean="0">
                          <a:effectLst/>
                        </a:rPr>
                      </a:br>
                      <a:r>
                        <a:rPr lang="ru-RU" sz="2400" dirty="0" smtClean="0">
                          <a:effectLst/>
                        </a:rPr>
                        <a:t>млн </a:t>
                      </a:r>
                      <a:r>
                        <a:rPr lang="ru-RU" sz="2400" dirty="0">
                          <a:effectLst/>
                        </a:rPr>
                        <a:t>руб.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10,4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8,9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</a:rPr>
                        <a:t>9,2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</a:rPr>
                        <a:t>10,8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3"/>
          <p:cNvSpPr txBox="1">
            <a:spLocks/>
          </p:cNvSpPr>
          <p:nvPr/>
        </p:nvSpPr>
        <p:spPr>
          <a:xfrm>
            <a:off x="1035424" y="318903"/>
            <a:ext cx="10161494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spc="-23" dirty="0" smtClean="0">
                <a:solidFill>
                  <a:srgbClr val="002060"/>
                </a:solidFill>
                <a:latin typeface="+mn-lt"/>
              </a:rPr>
              <a:t>Показатели БРК разных лет</a:t>
            </a:r>
            <a:endParaRPr lang="ru-RU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TextBox 5"/>
          <p:cNvSpPr txBox="1"/>
          <p:nvPr/>
        </p:nvSpPr>
        <p:spPr>
          <a:xfrm>
            <a:off x="1035424" y="1223682"/>
            <a:ext cx="10233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БРК 2023 года превзошли своих предшественников по всем показателям (кроме показателя среднегодового роста </a:t>
            </a:r>
            <a:r>
              <a:rPr lang="ru-RU" sz="2400" dirty="0" smtClean="0">
                <a:solidFill>
                  <a:srgbClr val="002060"/>
                </a:solidFill>
              </a:rPr>
              <a:t>численности сотрудников)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57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43"/>
            <a:ext cx="2378137" cy="998818"/>
          </a:xfrm>
          <a:prstGeom prst="rect">
            <a:avLst/>
          </a:prstGeom>
        </p:spPr>
      </p:pic>
      <p:sp>
        <p:nvSpPr>
          <p:cNvPr id="2" name="object 3"/>
          <p:cNvSpPr txBox="1">
            <a:spLocks/>
          </p:cNvSpPr>
          <p:nvPr/>
        </p:nvSpPr>
        <p:spPr>
          <a:xfrm>
            <a:off x="833717" y="349681"/>
            <a:ext cx="11040035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3600" b="1" spc="-23" dirty="0" smtClean="0">
                <a:solidFill>
                  <a:srgbClr val="002060"/>
                </a:solidFill>
                <a:latin typeface="+mn-lt"/>
              </a:rPr>
              <a:t>Дифференциация компаний по темпам роста выручки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0" y="269539"/>
            <a:ext cx="49530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887902"/>
              </p:ext>
            </p:extLst>
          </p:nvPr>
        </p:nvGraphicFramePr>
        <p:xfrm>
          <a:off x="247650" y="2532531"/>
          <a:ext cx="5065059" cy="406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85069"/>
              </p:ext>
            </p:extLst>
          </p:nvPr>
        </p:nvGraphicFramePr>
        <p:xfrm>
          <a:off x="5620871" y="3146614"/>
          <a:ext cx="6252881" cy="335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</a:rPr>
                        <a:t>Изме-нение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Компании без роста выручки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31,5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30,6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23,7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19,6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-11,9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Компании, имевшие рост выручки, но ниже 20% в год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26,3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31,1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31,5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33,5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7,2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БРК (компании с ростом выручки более 20% в год)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10,0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16,6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21,8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31,4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21,4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72149" y="2315617"/>
            <a:ext cx="5950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002060"/>
                </a:solidFill>
              </a:rPr>
              <a:t>Динамика совокупной выручки трех групп компаний (трлн руб.)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3717" y="1162821"/>
            <a:ext cx="1051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Б</a:t>
            </a:r>
            <a:r>
              <a:rPr lang="en-US" sz="2400" dirty="0">
                <a:solidFill>
                  <a:srgbClr val="002060"/>
                </a:solidFill>
              </a:rPr>
              <a:t>ó</a:t>
            </a:r>
            <a:r>
              <a:rPr lang="ru-RU" sz="2400" dirty="0" err="1">
                <a:solidFill>
                  <a:srgbClr val="002060"/>
                </a:solidFill>
              </a:rPr>
              <a:t>льшая</a:t>
            </a:r>
            <a:r>
              <a:rPr lang="ru-RU" sz="2400" dirty="0">
                <a:solidFill>
                  <a:srgbClr val="002060"/>
                </a:solidFill>
              </a:rPr>
              <a:t> часть (</a:t>
            </a:r>
            <a:r>
              <a:rPr lang="ru-RU" sz="2400" b="1" dirty="0">
                <a:solidFill>
                  <a:srgbClr val="002060"/>
                </a:solidFill>
              </a:rPr>
              <a:t>43%</a:t>
            </a:r>
            <a:r>
              <a:rPr lang="ru-RU" sz="2400" dirty="0">
                <a:solidFill>
                  <a:srgbClr val="002060"/>
                </a:solidFill>
              </a:rPr>
              <a:t>) </a:t>
            </a:r>
            <a:r>
              <a:rPr lang="ru-RU" sz="2400" dirty="0" smtClean="0">
                <a:solidFill>
                  <a:srgbClr val="002060"/>
                </a:solidFill>
              </a:rPr>
              <a:t>российских </a:t>
            </a:r>
            <a:r>
              <a:rPr lang="ru-RU" sz="2400" dirty="0">
                <a:solidFill>
                  <a:srgbClr val="002060"/>
                </a:solidFill>
              </a:rPr>
              <a:t>компаний с числом занятых более 10 </a:t>
            </a:r>
            <a:r>
              <a:rPr lang="ru-RU" sz="2400" dirty="0" smtClean="0">
                <a:solidFill>
                  <a:srgbClr val="002060"/>
                </a:solidFill>
              </a:rPr>
              <a:t>человек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период с 2020 по 2023 год </a:t>
            </a:r>
            <a:r>
              <a:rPr lang="ru-RU" sz="2400" dirty="0" smtClean="0">
                <a:solidFill>
                  <a:srgbClr val="002060"/>
                </a:solidFill>
              </a:rPr>
              <a:t>сократила </a:t>
            </a:r>
            <a:r>
              <a:rPr lang="ru-RU" sz="2400" dirty="0">
                <a:solidFill>
                  <a:srgbClr val="002060"/>
                </a:solidFill>
              </a:rPr>
              <a:t>размер своей выручки </a:t>
            </a:r>
            <a:r>
              <a:rPr lang="ru-RU" sz="2400" dirty="0" smtClean="0">
                <a:solidFill>
                  <a:srgbClr val="002060"/>
                </a:solidFill>
              </a:rPr>
              <a:t>– совокупно на 12 трлн рублей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284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70577E-361C-468C-AD79-FAEFEE2436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6" y="5887758"/>
            <a:ext cx="2231390" cy="937184"/>
          </a:xfrm>
          <a:prstGeom prst="rect">
            <a:avLst/>
          </a:prstGeom>
        </p:spPr>
      </p:pic>
      <p:sp>
        <p:nvSpPr>
          <p:cNvPr id="3" name="object 3"/>
          <p:cNvSpPr txBox="1">
            <a:spLocks/>
          </p:cNvSpPr>
          <p:nvPr/>
        </p:nvSpPr>
        <p:spPr>
          <a:xfrm>
            <a:off x="950771" y="318903"/>
            <a:ext cx="10161494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ru-RU" sz="4000" b="1" spc="-23" dirty="0">
                <a:solidFill>
                  <a:srgbClr val="002060"/>
                </a:solidFill>
                <a:latin typeface="+mn-lt"/>
              </a:rPr>
              <a:t>Вклад БРК в </a:t>
            </a:r>
            <a:r>
              <a:rPr lang="ru-RU" sz="4000" b="1" spc="-23" dirty="0" smtClean="0">
                <a:solidFill>
                  <a:srgbClr val="002060"/>
                </a:solidFill>
                <a:latin typeface="+mn-lt"/>
              </a:rPr>
              <a:t>прирост выручки</a:t>
            </a:r>
            <a:endParaRPr lang="ru-RU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62" y="2102106"/>
            <a:ext cx="4413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Из </a:t>
            </a:r>
            <a:r>
              <a:rPr lang="ru-RU" sz="2400" dirty="0" smtClean="0">
                <a:solidFill>
                  <a:srgbClr val="002060"/>
                </a:solidFill>
              </a:rPr>
              <a:t>185.314 </a:t>
            </a:r>
            <a:r>
              <a:rPr lang="ru-RU" sz="2400" dirty="0">
                <a:solidFill>
                  <a:srgbClr val="002060"/>
                </a:solidFill>
              </a:rPr>
              <a:t>компаний выборки выручка за </a:t>
            </a:r>
            <a:r>
              <a:rPr lang="ru-RU" sz="2400" dirty="0" smtClean="0">
                <a:solidFill>
                  <a:srgbClr val="002060"/>
                </a:solidFill>
              </a:rPr>
              <a:t>2020-2023 </a:t>
            </a:r>
            <a:r>
              <a:rPr lang="ru-RU" sz="2400" dirty="0">
                <a:solidFill>
                  <a:srgbClr val="002060"/>
                </a:solidFill>
              </a:rPr>
              <a:t>гг. выросла только у </a:t>
            </a:r>
            <a:r>
              <a:rPr lang="ru-RU" sz="2400" dirty="0" smtClean="0">
                <a:solidFill>
                  <a:srgbClr val="002060"/>
                </a:solidFill>
              </a:rPr>
              <a:t>105.605 (</a:t>
            </a:r>
            <a:r>
              <a:rPr lang="ru-RU" sz="2400" b="1" dirty="0" smtClean="0">
                <a:solidFill>
                  <a:srgbClr val="002060"/>
                </a:solidFill>
              </a:rPr>
              <a:t>57</a:t>
            </a:r>
            <a:r>
              <a:rPr lang="ru-RU" sz="2400" b="1" dirty="0">
                <a:solidFill>
                  <a:srgbClr val="002060"/>
                </a:solidFill>
              </a:rPr>
              <a:t>%</a:t>
            </a:r>
            <a:r>
              <a:rPr lang="ru-RU" sz="2400" dirty="0">
                <a:solidFill>
                  <a:srgbClr val="002060"/>
                </a:solidFill>
              </a:rPr>
              <a:t>)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Прирост выручки у компаний с растущей выручкой составил 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28,6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трлн руб.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При этом у БРК выручка выросла на </a:t>
            </a:r>
            <a:r>
              <a:rPr lang="ru-RU" sz="2400" b="1" dirty="0" smtClean="0">
                <a:solidFill>
                  <a:srgbClr val="002060"/>
                </a:solidFill>
              </a:rPr>
              <a:t>21,4 </a:t>
            </a:r>
            <a:r>
              <a:rPr lang="ru-RU" sz="2400" dirty="0">
                <a:solidFill>
                  <a:srgbClr val="002060"/>
                </a:solidFill>
              </a:rPr>
              <a:t>трлн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6562" y="1301421"/>
            <a:ext cx="11415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В России в период с </a:t>
            </a:r>
            <a:r>
              <a:rPr lang="ru-RU" sz="2400" b="1" dirty="0" smtClean="0">
                <a:solidFill>
                  <a:srgbClr val="002060"/>
                </a:solidFill>
              </a:rPr>
              <a:t>2020 </a:t>
            </a:r>
            <a:r>
              <a:rPr lang="ru-RU" sz="2400" b="1" dirty="0">
                <a:solidFill>
                  <a:srgbClr val="002060"/>
                </a:solidFill>
              </a:rPr>
              <a:t>по </a:t>
            </a:r>
            <a:r>
              <a:rPr lang="ru-RU" sz="2400" b="1" dirty="0" smtClean="0">
                <a:solidFill>
                  <a:srgbClr val="002060"/>
                </a:solidFill>
              </a:rPr>
              <a:t>2023 </a:t>
            </a:r>
            <a:r>
              <a:rPr lang="ru-RU" sz="2400" b="1" dirty="0">
                <a:solidFill>
                  <a:srgbClr val="002060"/>
                </a:solidFill>
              </a:rPr>
              <a:t>гг. БРК внесли основной вклад в </a:t>
            </a:r>
            <a:r>
              <a:rPr lang="ru-RU" sz="2400" b="1" dirty="0" smtClean="0">
                <a:solidFill>
                  <a:srgbClr val="002060"/>
                </a:solidFill>
              </a:rPr>
              <a:t>прирост </a:t>
            </a:r>
            <a:r>
              <a:rPr lang="ru-RU" sz="2400" b="1" dirty="0">
                <a:solidFill>
                  <a:srgbClr val="002060"/>
                </a:solidFill>
              </a:rPr>
              <a:t>выручки</a:t>
            </a:r>
          </a:p>
        </p:txBody>
      </p:sp>
      <p:sp>
        <p:nvSpPr>
          <p:cNvPr id="10" name="object 2"/>
          <p:cNvSpPr/>
          <p:nvPr/>
        </p:nvSpPr>
        <p:spPr>
          <a:xfrm>
            <a:off x="-24765" y="269539"/>
            <a:ext cx="544830" cy="723900"/>
          </a:xfrm>
          <a:custGeom>
            <a:avLst/>
            <a:gdLst/>
            <a:ahLst/>
            <a:cxnLst/>
            <a:rect l="l" t="t" r="r" b="b"/>
            <a:pathLst>
              <a:path w="660400" h="965200">
                <a:moveTo>
                  <a:pt x="660400" y="0"/>
                </a:moveTo>
                <a:lnTo>
                  <a:pt x="0" y="0"/>
                </a:lnTo>
                <a:lnTo>
                  <a:pt x="0" y="965200"/>
                </a:lnTo>
                <a:lnTo>
                  <a:pt x="660400" y="965200"/>
                </a:lnTo>
                <a:lnTo>
                  <a:pt x="660400" y="0"/>
                </a:lnTo>
                <a:close/>
              </a:path>
            </a:pathLst>
          </a:custGeom>
          <a:solidFill>
            <a:srgbClr val="CB2F0D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603334"/>
              </p:ext>
            </p:extLst>
          </p:nvPr>
        </p:nvGraphicFramePr>
        <p:xfrm>
          <a:off x="5889812" y="1586753"/>
          <a:ext cx="6302188" cy="5238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04943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2139</Words>
  <Application>Microsoft Office PowerPoint</Application>
  <PresentationFormat>Широкоэкранный</PresentationFormat>
  <Paragraphs>341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Calibri</vt:lpstr>
      <vt:lpstr>Calibri Light</vt:lpstr>
      <vt:lpstr>Myriad Pro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НИУ ВШЭ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Розмирович</dc:creator>
  <cp:lastModifiedBy>Розмирович Станислав Дмитриевич</cp:lastModifiedBy>
  <cp:revision>69</cp:revision>
  <dcterms:created xsi:type="dcterms:W3CDTF">2023-04-17T14:10:27Z</dcterms:created>
  <dcterms:modified xsi:type="dcterms:W3CDTF">2024-11-26T14:06:48Z</dcterms:modified>
</cp:coreProperties>
</file>