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crdownload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90" r:id="rId3"/>
    <p:sldId id="294" r:id="rId4"/>
    <p:sldId id="295" r:id="rId5"/>
    <p:sldId id="296" r:id="rId6"/>
    <p:sldId id="297" r:id="rId7"/>
    <p:sldId id="299" r:id="rId8"/>
    <p:sldId id="298" r:id="rId9"/>
    <p:sldId id="300" r:id="rId10"/>
    <p:sldId id="301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072612937034747"/>
          <c:y val="1.5605914639979885E-2"/>
          <c:w val="0.41654922827479329"/>
          <c:h val="0.976629785454132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Привлекали!$F$2:$F$7</c:f>
              <c:strCache>
                <c:ptCount val="6"/>
                <c:pt idx="0">
                  <c:v>Затрудняюсь с ответом</c:v>
                </c:pt>
                <c:pt idx="1">
                  <c:v>Потребность была, но привлечь такое финансирование не удалось</c:v>
                </c:pt>
                <c:pt idx="2">
                  <c:v>Мы привлекали инвестиции в капитал</c:v>
                </c:pt>
                <c:pt idx="3">
                  <c:v>Мы привлекали безвозвратное финансирование от государства (гранты, субсидии, госзадание и т.п.)</c:v>
                </c:pt>
                <c:pt idx="4">
                  <c:v>Нет, мы развивали в эти годы компанию только за счет собственных средств компании и ее учредителей/акционеров</c:v>
                </c:pt>
                <c:pt idx="5">
                  <c:v>Мы привлекали заёмные средства (кредиты)</c:v>
                </c:pt>
              </c:strCache>
            </c:strRef>
          </c:cat>
          <c:val>
            <c:numRef>
              <c:f>Привлекали!$G$2:$G$7</c:f>
              <c:numCache>
                <c:formatCode>0%</c:formatCode>
                <c:ptCount val="6"/>
                <c:pt idx="0">
                  <c:v>1.8604651162790697E-2</c:v>
                </c:pt>
                <c:pt idx="1">
                  <c:v>2.7906976744186046E-2</c:v>
                </c:pt>
                <c:pt idx="2">
                  <c:v>7.441860465116279E-2</c:v>
                </c:pt>
                <c:pt idx="3">
                  <c:v>0.11162790697674418</c:v>
                </c:pt>
                <c:pt idx="4">
                  <c:v>0.36279069767441863</c:v>
                </c:pt>
                <c:pt idx="5">
                  <c:v>0.50232558139534889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14-42F6-B38F-D6778DE8D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34310760"/>
        <c:axId val="634302528"/>
      </c:barChart>
      <c:catAx>
        <c:axId val="634310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4302528"/>
        <c:crosses val="autoZero"/>
        <c:auto val="1"/>
        <c:lblAlgn val="ctr"/>
        <c:lblOffset val="100"/>
        <c:noMultiLvlLbl val="0"/>
      </c:catAx>
      <c:valAx>
        <c:axId val="63430252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34310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337839225495873"/>
          <c:y val="1.4855969090820169E-2"/>
          <c:w val="0.47582629100322377"/>
          <c:h val="0.9702878365831012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Господдерж!$E$2:$E$8</c:f>
              <c:strCache>
                <c:ptCount val="7"/>
                <c:pt idx="0">
                  <c:v>Затрудняюсь с ответом</c:v>
                </c:pt>
                <c:pt idx="1">
                  <c:v>Другие виды господдержки</c:v>
                </c:pt>
                <c:pt idx="2">
                  <c:v>Кредиты были получены на льготных условиях от государственного банка (ВЭБ, МСП банк, Росэксимбанк, Россельхозбанк и др.)</c:v>
                </c:pt>
                <c:pt idx="3">
                  <c:v>Предоставление льготных гарантий (поручительств) по кредитам</c:v>
                </c:pt>
                <c:pt idx="4">
                  <c:v>Займы были получены от государственных федеральных или региональных фондов, институтов развития</c:v>
                </c:pt>
                <c:pt idx="5">
                  <c:v>Кредиты были получены по сниженной ставке (с субсидированием от государства)</c:v>
                </c:pt>
                <c:pt idx="6">
                  <c:v>Нет, полученные кредиты (займы) никак не были связаны с господдержкой</c:v>
                </c:pt>
              </c:strCache>
            </c:strRef>
          </c:cat>
          <c:val>
            <c:numRef>
              <c:f>Господдерж!$F$2:$F$8</c:f>
              <c:numCache>
                <c:formatCode>0%</c:formatCode>
                <c:ptCount val="7"/>
                <c:pt idx="0">
                  <c:v>3.8834951456310676E-2</c:v>
                </c:pt>
                <c:pt idx="1">
                  <c:v>4.8543689320388349E-2</c:v>
                </c:pt>
                <c:pt idx="2">
                  <c:v>9.7087378640776698E-2</c:v>
                </c:pt>
                <c:pt idx="3">
                  <c:v>0.12621359223300971</c:v>
                </c:pt>
                <c:pt idx="4">
                  <c:v>0.1553398058252427</c:v>
                </c:pt>
                <c:pt idx="5">
                  <c:v>0.28155339805825241</c:v>
                </c:pt>
                <c:pt idx="6">
                  <c:v>0.55339805825242716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62-46AE-B5F1-2A609A6FB8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85691983"/>
        <c:axId val="785686575"/>
      </c:barChart>
      <c:catAx>
        <c:axId val="7856919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5686575"/>
        <c:crosses val="autoZero"/>
        <c:auto val="1"/>
        <c:lblAlgn val="ctr"/>
        <c:lblOffset val="100"/>
        <c:noMultiLvlLbl val="0"/>
      </c:catAx>
      <c:valAx>
        <c:axId val="78568657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85691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789779412369695"/>
          <c:y val="1.8518518518518517E-2"/>
          <c:w val="0.46156979555187183"/>
          <c:h val="0.97743000874890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Господдерж!$G$19</c:f>
              <c:strCache>
                <c:ptCount val="1"/>
                <c:pt idx="0">
                  <c:v>Инновационно-активные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Господдерж!$F$20:$F$24</c:f>
              <c:strCache>
                <c:ptCount val="5"/>
                <c:pt idx="0">
                  <c:v>Предоставление льготных гарантий (поручительств) по кредитам</c:v>
                </c:pt>
                <c:pt idx="1">
                  <c:v>Кредиты были получены на льготных условиях от государственного банка (ВЭБ, МСП банк, Росэксимбанк, Россельхозбанк и др.)</c:v>
                </c:pt>
                <c:pt idx="2">
                  <c:v>Займы были получены от государственных федеральных или региональных фондов, институтов развития</c:v>
                </c:pt>
                <c:pt idx="3">
                  <c:v>Кредиты были получены по сниженной ставке (с субсидированием от государства)</c:v>
                </c:pt>
                <c:pt idx="4">
                  <c:v>Нет, полученные кредиты (займы) никак не были связаны с господдержкой</c:v>
                </c:pt>
              </c:strCache>
            </c:strRef>
          </c:cat>
          <c:val>
            <c:numRef>
              <c:f>Господдерж!$G$20:$G$24</c:f>
              <c:numCache>
                <c:formatCode>0%</c:formatCode>
                <c:ptCount val="5"/>
                <c:pt idx="0">
                  <c:v>0.11290322580645161</c:v>
                </c:pt>
                <c:pt idx="1">
                  <c:v>0.14516129032258066</c:v>
                </c:pt>
                <c:pt idx="2">
                  <c:v>0.22580645161290322</c:v>
                </c:pt>
                <c:pt idx="3">
                  <c:v>0.37096774193548387</c:v>
                </c:pt>
                <c:pt idx="4">
                  <c:v>0.41935483870967744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44-4DEB-9EED-308EA68E1531}"/>
            </c:ext>
          </c:extLst>
        </c:ser>
        <c:ser>
          <c:idx val="1"/>
          <c:order val="1"/>
          <c:tx>
            <c:strRef>
              <c:f>Господдерж!$H$19</c:f>
              <c:strCache>
                <c:ptCount val="1"/>
                <c:pt idx="0">
                  <c:v>Инновационно-пассивные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Господдерж!$F$20:$F$24</c:f>
              <c:strCache>
                <c:ptCount val="5"/>
                <c:pt idx="0">
                  <c:v>Предоставление льготных гарантий (поручительств) по кредитам</c:v>
                </c:pt>
                <c:pt idx="1">
                  <c:v>Кредиты были получены на льготных условиях от государственного банка (ВЭБ, МСП банк, Росэксимбанк, Россельхозбанк и др.)</c:v>
                </c:pt>
                <c:pt idx="2">
                  <c:v>Займы были получены от государственных федеральных или региональных фондов, институтов развития</c:v>
                </c:pt>
                <c:pt idx="3">
                  <c:v>Кредиты были получены по сниженной ставке (с субсидированием от государства)</c:v>
                </c:pt>
                <c:pt idx="4">
                  <c:v>Нет, полученные кредиты (займы) никак не были связаны с господдержкой</c:v>
                </c:pt>
              </c:strCache>
            </c:strRef>
          </c:cat>
          <c:val>
            <c:numRef>
              <c:f>Господдерж!$H$20:$H$24</c:f>
              <c:numCache>
                <c:formatCode>0%</c:formatCode>
                <c:ptCount val="5"/>
                <c:pt idx="0">
                  <c:v>0.14634146341463414</c:v>
                </c:pt>
                <c:pt idx="1">
                  <c:v>2.4390243902439025E-2</c:v>
                </c:pt>
                <c:pt idx="2">
                  <c:v>4.878048780487805E-2</c:v>
                </c:pt>
                <c:pt idx="3">
                  <c:v>0.14634146341463414</c:v>
                </c:pt>
                <c:pt idx="4">
                  <c:v>0.75609756097560976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44-4DEB-9EED-308EA68E15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55939311"/>
        <c:axId val="1055942639"/>
      </c:barChart>
      <c:catAx>
        <c:axId val="10559393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5942639"/>
        <c:crosses val="autoZero"/>
        <c:auto val="1"/>
        <c:lblAlgn val="ctr"/>
        <c:lblOffset val="100"/>
        <c:noMultiLvlLbl val="0"/>
      </c:catAx>
      <c:valAx>
        <c:axId val="105594263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055939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641818675486888"/>
          <c:y val="0.74594852726742478"/>
          <c:w val="0.29591999275952569"/>
          <c:h val="0.251446353458367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38692121212349"/>
          <c:y val="6.2522952440379866E-3"/>
          <c:w val="0.43607480240949453"/>
          <c:h val="0.9750560162150607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Планы!$B$2:$B$6</c:f>
              <c:strCache>
                <c:ptCount val="5"/>
                <c:pt idx="0">
                  <c:v>Затруднились с ответом</c:v>
                </c:pt>
                <c:pt idx="1">
                  <c:v>Да, планируем привлечь инвестиции в капитал</c:v>
                </c:pt>
                <c:pt idx="2">
                  <c:v>Да, планируем привлечь безвозвратное финансирование от государства</c:v>
                </c:pt>
                <c:pt idx="3">
                  <c:v>Да, планируем привлечь заемные средства (кредиты)</c:v>
                </c:pt>
                <c:pt idx="4">
                  <c:v>Нет, не планируем</c:v>
                </c:pt>
              </c:strCache>
            </c:strRef>
          </c:cat>
          <c:val>
            <c:numRef>
              <c:f>Планы!$D$2:$D$6</c:f>
              <c:numCache>
                <c:formatCode>0%</c:formatCode>
                <c:ptCount val="5"/>
                <c:pt idx="0">
                  <c:v>6.9767441860465115E-2</c:v>
                </c:pt>
                <c:pt idx="1">
                  <c:v>0.10697674418604651</c:v>
                </c:pt>
                <c:pt idx="2">
                  <c:v>0.12558139534883722</c:v>
                </c:pt>
                <c:pt idx="3">
                  <c:v>0.32093023255813952</c:v>
                </c:pt>
                <c:pt idx="4">
                  <c:v>0.46511627906976744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32-41EB-960C-0B5608B0C0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7205023"/>
        <c:axId val="157217503"/>
      </c:barChart>
      <c:catAx>
        <c:axId val="1572050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217503"/>
        <c:crosses val="autoZero"/>
        <c:auto val="1"/>
        <c:lblAlgn val="ctr"/>
        <c:lblOffset val="100"/>
        <c:noMultiLvlLbl val="0"/>
      </c:catAx>
      <c:valAx>
        <c:axId val="157217503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72050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149815815838685"/>
          <c:y val="5.0925925925925923E-2"/>
          <c:w val="0.44216419246578215"/>
          <c:h val="0.735771361913094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Планы!$L$25</c:f>
              <c:strCache>
                <c:ptCount val="1"/>
                <c:pt idx="0">
                  <c:v>Крупные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Планы!$K$26:$K$30</c:f>
              <c:strCache>
                <c:ptCount val="5"/>
                <c:pt idx="0">
                  <c:v>Затруднились с ответом</c:v>
                </c:pt>
                <c:pt idx="1">
                  <c:v>Да, планируем привлечь инвестиции в капитал</c:v>
                </c:pt>
                <c:pt idx="2">
                  <c:v>Да, планируем привлечь безвозвратное финансирование от государства</c:v>
                </c:pt>
                <c:pt idx="3">
                  <c:v>Да, планируем привлечь заемные средства (кредиты)</c:v>
                </c:pt>
                <c:pt idx="4">
                  <c:v>Нет, не планируем</c:v>
                </c:pt>
              </c:strCache>
            </c:strRef>
          </c:cat>
          <c:val>
            <c:numRef>
              <c:f>Планы!$L$26:$L$30</c:f>
              <c:numCache>
                <c:formatCode>0%</c:formatCode>
                <c:ptCount val="5"/>
                <c:pt idx="0">
                  <c:v>0.14285714285714285</c:v>
                </c:pt>
                <c:pt idx="1">
                  <c:v>0.14285714285714285</c:v>
                </c:pt>
                <c:pt idx="2">
                  <c:v>0.14285714285714285</c:v>
                </c:pt>
                <c:pt idx="3">
                  <c:v>0.35714285714285715</c:v>
                </c:pt>
                <c:pt idx="4">
                  <c:v>0.2857142857142857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1C-48BC-9150-20D3D3D6CE43}"/>
            </c:ext>
          </c:extLst>
        </c:ser>
        <c:ser>
          <c:idx val="1"/>
          <c:order val="1"/>
          <c:tx>
            <c:strRef>
              <c:f>Планы!$M$25</c:f>
              <c:strCache>
                <c:ptCount val="1"/>
                <c:pt idx="0">
                  <c:v>Средние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Планы!$K$26:$K$30</c:f>
              <c:strCache>
                <c:ptCount val="5"/>
                <c:pt idx="0">
                  <c:v>Затруднились с ответом</c:v>
                </c:pt>
                <c:pt idx="1">
                  <c:v>Да, планируем привлечь инвестиции в капитал</c:v>
                </c:pt>
                <c:pt idx="2">
                  <c:v>Да, планируем привлечь безвозвратное финансирование от государства</c:v>
                </c:pt>
                <c:pt idx="3">
                  <c:v>Да, планируем привлечь заемные средства (кредиты)</c:v>
                </c:pt>
                <c:pt idx="4">
                  <c:v>Нет, не планируем</c:v>
                </c:pt>
              </c:strCache>
            </c:strRef>
          </c:cat>
          <c:val>
            <c:numRef>
              <c:f>Планы!$M$26:$M$30</c:f>
              <c:numCache>
                <c:formatCode>0%</c:formatCode>
                <c:ptCount val="5"/>
                <c:pt idx="0">
                  <c:v>0.1</c:v>
                </c:pt>
                <c:pt idx="1">
                  <c:v>0.05</c:v>
                </c:pt>
                <c:pt idx="2">
                  <c:v>0.05</c:v>
                </c:pt>
                <c:pt idx="3">
                  <c:v>0.55000000000000004</c:v>
                </c:pt>
                <c:pt idx="4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1C-48BC-9150-20D3D3D6CE43}"/>
            </c:ext>
          </c:extLst>
        </c:ser>
        <c:ser>
          <c:idx val="2"/>
          <c:order val="2"/>
          <c:tx>
            <c:strRef>
              <c:f>Планы!$N$25</c:f>
              <c:strCache>
                <c:ptCount val="1"/>
                <c:pt idx="0">
                  <c:v>Малые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Планы!$K$26:$K$30</c:f>
              <c:strCache>
                <c:ptCount val="5"/>
                <c:pt idx="0">
                  <c:v>Затруднились с ответом</c:v>
                </c:pt>
                <c:pt idx="1">
                  <c:v>Да, планируем привлечь инвестиции в капитал</c:v>
                </c:pt>
                <c:pt idx="2">
                  <c:v>Да, планируем привлечь безвозвратное финансирование от государства</c:v>
                </c:pt>
                <c:pt idx="3">
                  <c:v>Да, планируем привлечь заемные средства (кредиты)</c:v>
                </c:pt>
                <c:pt idx="4">
                  <c:v>Нет, не планируем</c:v>
                </c:pt>
              </c:strCache>
            </c:strRef>
          </c:cat>
          <c:val>
            <c:numRef>
              <c:f>Планы!$N$26:$N$30</c:f>
              <c:numCache>
                <c:formatCode>0%</c:formatCode>
                <c:ptCount val="5"/>
                <c:pt idx="0">
                  <c:v>9.6774193548387094E-2</c:v>
                </c:pt>
                <c:pt idx="1">
                  <c:v>0.10752688172043011</c:v>
                </c:pt>
                <c:pt idx="2">
                  <c:v>7.5268817204301078E-2</c:v>
                </c:pt>
                <c:pt idx="3">
                  <c:v>0.34408602150537637</c:v>
                </c:pt>
                <c:pt idx="4">
                  <c:v>0.4838709677419355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1C-48BC-9150-20D3D3D6CE43}"/>
            </c:ext>
          </c:extLst>
        </c:ser>
        <c:ser>
          <c:idx val="3"/>
          <c:order val="3"/>
          <c:tx>
            <c:strRef>
              <c:f>Планы!$O$25</c:f>
              <c:strCache>
                <c:ptCount val="1"/>
                <c:pt idx="0">
                  <c:v>Микропредприятия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Планы!$K$26:$K$30</c:f>
              <c:strCache>
                <c:ptCount val="5"/>
                <c:pt idx="0">
                  <c:v>Затруднились с ответом</c:v>
                </c:pt>
                <c:pt idx="1">
                  <c:v>Да, планируем привлечь инвестиции в капитал</c:v>
                </c:pt>
                <c:pt idx="2">
                  <c:v>Да, планируем привлечь безвозвратное финансирование от государства</c:v>
                </c:pt>
                <c:pt idx="3">
                  <c:v>Да, планируем привлечь заемные средства (кредиты)</c:v>
                </c:pt>
                <c:pt idx="4">
                  <c:v>Нет, не планируем</c:v>
                </c:pt>
              </c:strCache>
            </c:strRef>
          </c:cat>
          <c:val>
            <c:numRef>
              <c:f>Планы!$O$26:$O$30</c:f>
              <c:numCache>
                <c:formatCode>0%</c:formatCode>
                <c:ptCount val="5"/>
                <c:pt idx="0">
                  <c:v>2.2727272727272728E-2</c:v>
                </c:pt>
                <c:pt idx="1">
                  <c:v>0.11363636363636363</c:v>
                </c:pt>
                <c:pt idx="2">
                  <c:v>0.19318181818181818</c:v>
                </c:pt>
                <c:pt idx="3">
                  <c:v>0.23863636363636365</c:v>
                </c:pt>
                <c:pt idx="4">
                  <c:v>0.52272727272727271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1C-48BC-9150-20D3D3D6CE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7228735"/>
        <c:axId val="157220831"/>
      </c:barChart>
      <c:catAx>
        <c:axId val="1572287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220831"/>
        <c:crosses val="autoZero"/>
        <c:auto val="1"/>
        <c:lblAlgn val="ctr"/>
        <c:lblOffset val="100"/>
        <c:noMultiLvlLbl val="0"/>
      </c:catAx>
      <c:valAx>
        <c:axId val="1572208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228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540633025710491"/>
          <c:y val="5.0925925925925923E-2"/>
          <c:w val="0.46323166257443626"/>
          <c:h val="0.9490740740740740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Биржа!$F$1:$F$6</c:f>
              <c:strCache>
                <c:ptCount val="6"/>
                <c:pt idx="0">
                  <c:v>Затрудняюсь с ответом</c:v>
                </c:pt>
                <c:pt idx="1">
                  <c:v>Да, мы собираемся выйти на биржу</c:v>
                </c:pt>
                <c:pt idx="2">
                  <c:v>Да, мы собираемся работать на инвестплатформах</c:v>
                </c:pt>
                <c:pt idx="3">
                  <c:v>Нет, у нас нет никакой информации о таких возможностях</c:v>
                </c:pt>
                <c:pt idx="4">
                  <c:v>Нет, работу с инвестплатформами мы не рассматриваем</c:v>
                </c:pt>
                <c:pt idx="5">
                  <c:v>Нет, выход на биржу мы не рассматриваем</c:v>
                </c:pt>
              </c:strCache>
            </c:strRef>
          </c:cat>
          <c:val>
            <c:numRef>
              <c:f>Биржа!$G$1:$G$6</c:f>
              <c:numCache>
                <c:formatCode>0%</c:formatCode>
                <c:ptCount val="6"/>
                <c:pt idx="0">
                  <c:v>3.7209302325581395E-2</c:v>
                </c:pt>
                <c:pt idx="1">
                  <c:v>3.255813953488372E-2</c:v>
                </c:pt>
                <c:pt idx="2">
                  <c:v>4.1860465116279069E-2</c:v>
                </c:pt>
                <c:pt idx="3">
                  <c:v>0.30232558139534882</c:v>
                </c:pt>
                <c:pt idx="4">
                  <c:v>0.42790697674418604</c:v>
                </c:pt>
                <c:pt idx="5">
                  <c:v>0.55813953488372092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39-48C9-B06B-AAB7DD1D54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71060559"/>
        <c:axId val="1871055983"/>
      </c:barChart>
      <c:catAx>
        <c:axId val="18710605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1055983"/>
        <c:crosses val="autoZero"/>
        <c:auto val="1"/>
        <c:lblAlgn val="ctr"/>
        <c:lblOffset val="100"/>
        <c:noMultiLvlLbl val="0"/>
      </c:catAx>
      <c:valAx>
        <c:axId val="1871055983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8710605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Биржа!$L$24</c:f>
              <c:strCache>
                <c:ptCount val="1"/>
                <c:pt idx="0">
                  <c:v>Крупные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Биржа!$K$25:$K$30</c:f>
              <c:strCache>
                <c:ptCount val="6"/>
                <c:pt idx="0">
                  <c:v>Затрудняюсь с ответом</c:v>
                </c:pt>
                <c:pt idx="1">
                  <c:v>Да, мы собираемся выйти на биржу</c:v>
                </c:pt>
                <c:pt idx="2">
                  <c:v>Да, мы собираемся работать на инвестплатформах</c:v>
                </c:pt>
                <c:pt idx="3">
                  <c:v>Нет, работу с инвестплатформами мы не рассматриваем</c:v>
                </c:pt>
                <c:pt idx="4">
                  <c:v>Нет, выход на биржу мы не рассматриваем</c:v>
                </c:pt>
                <c:pt idx="5">
                  <c:v>Нет, у нас нет никакой информации о таких возможностях</c:v>
                </c:pt>
              </c:strCache>
            </c:strRef>
          </c:cat>
          <c:val>
            <c:numRef>
              <c:f>Биржа!$L$25:$L$30</c:f>
              <c:numCache>
                <c:formatCode>0%</c:formatCode>
                <c:ptCount val="6"/>
                <c:pt idx="0">
                  <c:v>7.1428571428571425E-2</c:v>
                </c:pt>
                <c:pt idx="1">
                  <c:v>0.14285714285714285</c:v>
                </c:pt>
                <c:pt idx="2">
                  <c:v>0.14285714285714285</c:v>
                </c:pt>
                <c:pt idx="3">
                  <c:v>0.14285714285714285</c:v>
                </c:pt>
                <c:pt idx="4">
                  <c:v>0.35714285714285715</c:v>
                </c:pt>
                <c:pt idx="5">
                  <c:v>0.2857142857142857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60-49AC-982C-6D2A006DED89}"/>
            </c:ext>
          </c:extLst>
        </c:ser>
        <c:ser>
          <c:idx val="1"/>
          <c:order val="1"/>
          <c:tx>
            <c:strRef>
              <c:f>Биржа!$M$24</c:f>
              <c:strCache>
                <c:ptCount val="1"/>
                <c:pt idx="0">
                  <c:v>Средние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Биржа!$K$25:$K$30</c:f>
              <c:strCache>
                <c:ptCount val="6"/>
                <c:pt idx="0">
                  <c:v>Затрудняюсь с ответом</c:v>
                </c:pt>
                <c:pt idx="1">
                  <c:v>Да, мы собираемся выйти на биржу</c:v>
                </c:pt>
                <c:pt idx="2">
                  <c:v>Да, мы собираемся работать на инвестплатформах</c:v>
                </c:pt>
                <c:pt idx="3">
                  <c:v>Нет, работу с инвестплатформами мы не рассматриваем</c:v>
                </c:pt>
                <c:pt idx="4">
                  <c:v>Нет, выход на биржу мы не рассматриваем</c:v>
                </c:pt>
                <c:pt idx="5">
                  <c:v>Нет, у нас нет никакой информации о таких возможностях</c:v>
                </c:pt>
              </c:strCache>
            </c:strRef>
          </c:cat>
          <c:val>
            <c:numRef>
              <c:f>Биржа!$M$25:$M$30</c:f>
              <c:numCache>
                <c:formatCode>0%</c:formatCode>
                <c:ptCount val="6"/>
                <c:pt idx="0">
                  <c:v>0.05</c:v>
                </c:pt>
                <c:pt idx="1">
                  <c:v>0.05</c:v>
                </c:pt>
                <c:pt idx="2">
                  <c:v>0.1</c:v>
                </c:pt>
                <c:pt idx="3">
                  <c:v>0.05</c:v>
                </c:pt>
                <c:pt idx="4">
                  <c:v>0.55000000000000004</c:v>
                </c:pt>
                <c:pt idx="5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60-49AC-982C-6D2A006DED89}"/>
            </c:ext>
          </c:extLst>
        </c:ser>
        <c:ser>
          <c:idx val="2"/>
          <c:order val="2"/>
          <c:tx>
            <c:strRef>
              <c:f>Биржа!$N$24</c:f>
              <c:strCache>
                <c:ptCount val="1"/>
                <c:pt idx="0">
                  <c:v>Малые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Биржа!$K$25:$K$30</c:f>
              <c:strCache>
                <c:ptCount val="6"/>
                <c:pt idx="0">
                  <c:v>Затрудняюсь с ответом</c:v>
                </c:pt>
                <c:pt idx="1">
                  <c:v>Да, мы собираемся выйти на биржу</c:v>
                </c:pt>
                <c:pt idx="2">
                  <c:v>Да, мы собираемся работать на инвестплатформах</c:v>
                </c:pt>
                <c:pt idx="3">
                  <c:v>Нет, работу с инвестплатформами мы не рассматриваем</c:v>
                </c:pt>
                <c:pt idx="4">
                  <c:v>Нет, выход на биржу мы не рассматриваем</c:v>
                </c:pt>
                <c:pt idx="5">
                  <c:v>Нет, у нас нет никакой информации о таких возможностях</c:v>
                </c:pt>
              </c:strCache>
            </c:strRef>
          </c:cat>
          <c:val>
            <c:numRef>
              <c:f>Биржа!$N$25:$N$30</c:f>
              <c:numCache>
                <c:formatCode>0%</c:formatCode>
                <c:ptCount val="6"/>
                <c:pt idx="0">
                  <c:v>4.3010752688172046E-2</c:v>
                </c:pt>
                <c:pt idx="1">
                  <c:v>0.10752688172043011</c:v>
                </c:pt>
                <c:pt idx="2">
                  <c:v>9.6774193548387094E-2</c:v>
                </c:pt>
                <c:pt idx="3">
                  <c:v>7.5268817204301078E-2</c:v>
                </c:pt>
                <c:pt idx="4">
                  <c:v>0.34408602150537637</c:v>
                </c:pt>
                <c:pt idx="5">
                  <c:v>0.4838709677419355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60-49AC-982C-6D2A006DED89}"/>
            </c:ext>
          </c:extLst>
        </c:ser>
        <c:ser>
          <c:idx val="3"/>
          <c:order val="3"/>
          <c:tx>
            <c:strRef>
              <c:f>Биржа!$O$24</c:f>
              <c:strCache>
                <c:ptCount val="1"/>
                <c:pt idx="0">
                  <c:v>Микропредприятия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Биржа!$K$25:$K$30</c:f>
              <c:strCache>
                <c:ptCount val="6"/>
                <c:pt idx="0">
                  <c:v>Затрудняюсь с ответом</c:v>
                </c:pt>
                <c:pt idx="1">
                  <c:v>Да, мы собираемся выйти на биржу</c:v>
                </c:pt>
                <c:pt idx="2">
                  <c:v>Да, мы собираемся работать на инвестплатформах</c:v>
                </c:pt>
                <c:pt idx="3">
                  <c:v>Нет, работу с инвестплатформами мы не рассматриваем</c:v>
                </c:pt>
                <c:pt idx="4">
                  <c:v>Нет, выход на биржу мы не рассматриваем</c:v>
                </c:pt>
                <c:pt idx="5">
                  <c:v>Нет, у нас нет никакой информации о таких возможностях</c:v>
                </c:pt>
              </c:strCache>
            </c:strRef>
          </c:cat>
          <c:val>
            <c:numRef>
              <c:f>Биржа!$O$25:$O$30</c:f>
              <c:numCache>
                <c:formatCode>0%</c:formatCode>
                <c:ptCount val="6"/>
                <c:pt idx="0">
                  <c:v>2.2727272727272728E-2</c:v>
                </c:pt>
                <c:pt idx="1">
                  <c:v>0.11363636363636363</c:v>
                </c:pt>
                <c:pt idx="2">
                  <c:v>2.2727272727272728E-2</c:v>
                </c:pt>
                <c:pt idx="3">
                  <c:v>0.19318181818181818</c:v>
                </c:pt>
                <c:pt idx="4">
                  <c:v>0.23863636363636365</c:v>
                </c:pt>
                <c:pt idx="5">
                  <c:v>0.52272727272727271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60-49AC-982C-6D2A006DED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2207455"/>
        <c:axId val="152222847"/>
      </c:barChart>
      <c:catAx>
        <c:axId val="1522074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222847"/>
        <c:crosses val="autoZero"/>
        <c:auto val="1"/>
        <c:lblAlgn val="ctr"/>
        <c:lblOffset val="100"/>
        <c:noMultiLvlLbl val="0"/>
      </c:catAx>
      <c:valAx>
        <c:axId val="1522228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2074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2424120061915337E-2"/>
          <c:y val="0.89799278434677265"/>
          <c:w val="0.8465476217182254"/>
          <c:h val="7.52513628104179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264596925384331"/>
          <c:y val="1.8979680419600554E-2"/>
          <c:w val="0.45158740157480309"/>
          <c:h val="0.896769007560065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Привлекали!$L$19</c:f>
              <c:strCache>
                <c:ptCount val="1"/>
                <c:pt idx="0">
                  <c:v>Крупные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Привлекали!$K$20:$K$25</c:f>
              <c:strCache>
                <c:ptCount val="6"/>
                <c:pt idx="0">
                  <c:v>Затрудняюсь с ответом</c:v>
                </c:pt>
                <c:pt idx="1">
                  <c:v>Потребность была, но привлечь такое финансирование не удалось</c:v>
                </c:pt>
                <c:pt idx="2">
                  <c:v>Мы привлекали инвестиции в капитал</c:v>
                </c:pt>
                <c:pt idx="3">
                  <c:v>Мы привлекали безвозвратное финансирование от государства (гранты, субсидии, госзадание и т.п.)</c:v>
                </c:pt>
                <c:pt idx="4">
                  <c:v>Нет, мы развивали в эти годы компанию только за счет собственных средств компании и ее учредителей/акционеров</c:v>
                </c:pt>
                <c:pt idx="5">
                  <c:v>Мы привлекали заёмные средства (кредиты)</c:v>
                </c:pt>
              </c:strCache>
            </c:strRef>
          </c:cat>
          <c:val>
            <c:numRef>
              <c:f>Привлекали!$L$20:$L$25</c:f>
              <c:numCache>
                <c:formatCode>0%</c:formatCode>
                <c:ptCount val="6"/>
                <c:pt idx="0">
                  <c:v>0</c:v>
                </c:pt>
                <c:pt idx="1">
                  <c:v>7.1428571428571425E-2</c:v>
                </c:pt>
                <c:pt idx="2">
                  <c:v>7.1428571428571425E-2</c:v>
                </c:pt>
                <c:pt idx="3">
                  <c:v>0</c:v>
                </c:pt>
                <c:pt idx="4">
                  <c:v>0.14285714285714285</c:v>
                </c:pt>
                <c:pt idx="5">
                  <c:v>0.7142857142857143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03-4604-B2E1-95136CB5022E}"/>
            </c:ext>
          </c:extLst>
        </c:ser>
        <c:ser>
          <c:idx val="1"/>
          <c:order val="1"/>
          <c:tx>
            <c:strRef>
              <c:f>Привлекали!$M$19</c:f>
              <c:strCache>
                <c:ptCount val="1"/>
                <c:pt idx="0">
                  <c:v>Средние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Привлекали!$K$20:$K$25</c:f>
              <c:strCache>
                <c:ptCount val="6"/>
                <c:pt idx="0">
                  <c:v>Затрудняюсь с ответом</c:v>
                </c:pt>
                <c:pt idx="1">
                  <c:v>Потребность была, но привлечь такое финансирование не удалось</c:v>
                </c:pt>
                <c:pt idx="2">
                  <c:v>Мы привлекали инвестиции в капитал</c:v>
                </c:pt>
                <c:pt idx="3">
                  <c:v>Мы привлекали безвозвратное финансирование от государства (гранты, субсидии, госзадание и т.п.)</c:v>
                </c:pt>
                <c:pt idx="4">
                  <c:v>Нет, мы развивали в эти годы компанию только за счет собственных средств компании и ее учредителей/акционеров</c:v>
                </c:pt>
                <c:pt idx="5">
                  <c:v>Мы привлекали заёмные средства (кредиты)</c:v>
                </c:pt>
              </c:strCache>
            </c:strRef>
          </c:cat>
          <c:val>
            <c:numRef>
              <c:f>Привлекали!$M$20:$M$25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0.05</c:v>
                </c:pt>
                <c:pt idx="3">
                  <c:v>0.05</c:v>
                </c:pt>
                <c:pt idx="4">
                  <c:v>0.3</c:v>
                </c:pt>
                <c:pt idx="5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03-4604-B2E1-95136CB5022E}"/>
            </c:ext>
          </c:extLst>
        </c:ser>
        <c:ser>
          <c:idx val="2"/>
          <c:order val="2"/>
          <c:tx>
            <c:strRef>
              <c:f>Привлекали!$N$19</c:f>
              <c:strCache>
                <c:ptCount val="1"/>
                <c:pt idx="0">
                  <c:v>Малые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Привлекали!$K$20:$K$25</c:f>
              <c:strCache>
                <c:ptCount val="6"/>
                <c:pt idx="0">
                  <c:v>Затрудняюсь с ответом</c:v>
                </c:pt>
                <c:pt idx="1">
                  <c:v>Потребность была, но привлечь такое финансирование не удалось</c:v>
                </c:pt>
                <c:pt idx="2">
                  <c:v>Мы привлекали инвестиции в капитал</c:v>
                </c:pt>
                <c:pt idx="3">
                  <c:v>Мы привлекали безвозвратное финансирование от государства (гранты, субсидии, госзадание и т.п.)</c:v>
                </c:pt>
                <c:pt idx="4">
                  <c:v>Нет, мы развивали в эти годы компанию только за счет собственных средств компании и ее учредителей/акционеров</c:v>
                </c:pt>
                <c:pt idx="5">
                  <c:v>Мы привлекали заёмные средства (кредиты)</c:v>
                </c:pt>
              </c:strCache>
            </c:strRef>
          </c:cat>
          <c:val>
            <c:numRef>
              <c:f>Привлекали!$N$20:$N$25</c:f>
              <c:numCache>
                <c:formatCode>0%</c:formatCode>
                <c:ptCount val="6"/>
                <c:pt idx="0">
                  <c:v>3.2258064516129031E-2</c:v>
                </c:pt>
                <c:pt idx="1">
                  <c:v>3.2258064516129031E-2</c:v>
                </c:pt>
                <c:pt idx="2">
                  <c:v>8.6021505376344093E-2</c:v>
                </c:pt>
                <c:pt idx="3">
                  <c:v>8.6021505376344093E-2</c:v>
                </c:pt>
                <c:pt idx="4">
                  <c:v>0.32258064516129031</c:v>
                </c:pt>
                <c:pt idx="5">
                  <c:v>0.55913978494623651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03-4604-B2E1-95136CB5022E}"/>
            </c:ext>
          </c:extLst>
        </c:ser>
        <c:ser>
          <c:idx val="3"/>
          <c:order val="3"/>
          <c:tx>
            <c:strRef>
              <c:f>Привлекали!$O$19</c:f>
              <c:strCache>
                <c:ptCount val="1"/>
                <c:pt idx="0">
                  <c:v>Микропредприятия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Привлекали!$K$20:$K$25</c:f>
              <c:strCache>
                <c:ptCount val="6"/>
                <c:pt idx="0">
                  <c:v>Затрудняюсь с ответом</c:v>
                </c:pt>
                <c:pt idx="1">
                  <c:v>Потребность была, но привлечь такое финансирование не удалось</c:v>
                </c:pt>
                <c:pt idx="2">
                  <c:v>Мы привлекали инвестиции в капитал</c:v>
                </c:pt>
                <c:pt idx="3">
                  <c:v>Мы привлекали безвозвратное финансирование от государства (гранты, субсидии, госзадание и т.п.)</c:v>
                </c:pt>
                <c:pt idx="4">
                  <c:v>Нет, мы развивали в эти годы компанию только за счет собственных средств компании и ее учредителей/акционеров</c:v>
                </c:pt>
                <c:pt idx="5">
                  <c:v>Мы привлекали заёмные средства (кредиты)</c:v>
                </c:pt>
              </c:strCache>
            </c:strRef>
          </c:cat>
          <c:val>
            <c:numRef>
              <c:f>Привлекали!$O$20:$O$25</c:f>
              <c:numCache>
                <c:formatCode>0%</c:formatCode>
                <c:ptCount val="6"/>
                <c:pt idx="0">
                  <c:v>1.1363636363636364E-2</c:v>
                </c:pt>
                <c:pt idx="1">
                  <c:v>2.2727272727272728E-2</c:v>
                </c:pt>
                <c:pt idx="2">
                  <c:v>6.8181818181818177E-2</c:v>
                </c:pt>
                <c:pt idx="3">
                  <c:v>0.17045454545454544</c:v>
                </c:pt>
                <c:pt idx="4">
                  <c:v>0.45454545454545453</c:v>
                </c:pt>
                <c:pt idx="5">
                  <c:v>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03-4604-B2E1-95136CB50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2214111"/>
        <c:axId val="152215359"/>
      </c:barChart>
      <c:catAx>
        <c:axId val="1522141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215359"/>
        <c:crosses val="autoZero"/>
        <c:auto val="1"/>
        <c:lblAlgn val="ctr"/>
        <c:lblOffset val="100"/>
        <c:noMultiLvlLbl val="0"/>
      </c:catAx>
      <c:valAx>
        <c:axId val="1522153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214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69453318335208"/>
          <c:y val="0.4774300087489064"/>
          <c:w val="0.24896632920884892"/>
          <c:h val="0.30960702828813058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738196031947614"/>
          <c:y val="5.4563878095384823E-3"/>
          <c:w val="0.46928327158713307"/>
          <c:h val="0.9936039200095604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'Почему нет'!$F$1:$F$7</c:f>
              <c:strCache>
                <c:ptCount val="7"/>
                <c:pt idx="0">
                  <c:v>Другое</c:v>
                </c:pt>
                <c:pt idx="1">
                  <c:v>Нет специалистов, которые умеют оформить нужные документы</c:v>
                </c:pt>
                <c:pt idx="2">
                  <c:v>Высокий уровень рентабельности бизнеса компании, обеспечивающий достаточные средства для развития</c:v>
                </c:pt>
                <c:pt idx="3">
                  <c:v>Общая нестабильность экономической и правоприменительной ситуации в стране</c:v>
                </c:pt>
                <c:pt idx="4">
                  <c:v>Внешнее финансирование предлагается на условиях, которые нас не устраивают</c:v>
                </c:pt>
                <c:pt idx="5">
                  <c:v>Принципиальная установка руководства на то, чтобы не пользоваться внешним финансированием</c:v>
                </c:pt>
                <c:pt idx="6">
                  <c:v>В компании нет таких проектов, под которые нужно внешнее финансирование</c:v>
                </c:pt>
              </c:strCache>
            </c:strRef>
          </c:cat>
          <c:val>
            <c:numRef>
              <c:f>'Почему нет'!$G$1:$G$7</c:f>
              <c:numCache>
                <c:formatCode>0%</c:formatCode>
                <c:ptCount val="7"/>
                <c:pt idx="0">
                  <c:v>5.128205128205128E-2</c:v>
                </c:pt>
                <c:pt idx="1">
                  <c:v>1.282051282051282E-2</c:v>
                </c:pt>
                <c:pt idx="2">
                  <c:v>0.16666666666666666</c:v>
                </c:pt>
                <c:pt idx="3">
                  <c:v>0.23076923076923078</c:v>
                </c:pt>
                <c:pt idx="4">
                  <c:v>0.29487179487179488</c:v>
                </c:pt>
                <c:pt idx="5">
                  <c:v>0.30769230769230771</c:v>
                </c:pt>
                <c:pt idx="6">
                  <c:v>0.39743589743589741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5E-440A-BF28-FBE0723B08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04685592"/>
        <c:axId val="604685984"/>
      </c:barChart>
      <c:catAx>
        <c:axId val="604685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4685984"/>
        <c:crosses val="autoZero"/>
        <c:auto val="1"/>
        <c:lblAlgn val="ctr"/>
        <c:lblOffset val="100"/>
        <c:noMultiLvlLbl val="0"/>
      </c:catAx>
      <c:valAx>
        <c:axId val="60468598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04685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77859072072234"/>
          <c:y val="0"/>
          <c:w val="0.4741888048307687"/>
          <c:h val="0.986790933869858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'Почему нет'!$G$13</c:f>
              <c:strCache>
                <c:ptCount val="1"/>
                <c:pt idx="0">
                  <c:v>Инновационно-активные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'Почему нет'!$F$14:$F$20</c:f>
              <c:strCache>
                <c:ptCount val="7"/>
                <c:pt idx="0">
                  <c:v>Другое</c:v>
                </c:pt>
                <c:pt idx="1">
                  <c:v>Нет специалистов, которые умеют оформить нужные документы</c:v>
                </c:pt>
                <c:pt idx="2">
                  <c:v>Высокий уровень рентабельности бизнеса компании, обеспечивающий достаточные средства для развития</c:v>
                </c:pt>
                <c:pt idx="3">
                  <c:v>Принципиальная установка руководства на то, чтобы не пользоваться внешним финансированием</c:v>
                </c:pt>
                <c:pt idx="4">
                  <c:v>Внешнее финансирование предлагается на условиях, которые нас не устраивают</c:v>
                </c:pt>
                <c:pt idx="5">
                  <c:v>Общая нестабильность экономической и правоприменительной ситуации в стране</c:v>
                </c:pt>
                <c:pt idx="6">
                  <c:v>В компании нет таких проектов, под которые нужно внешнее финансирование</c:v>
                </c:pt>
              </c:strCache>
            </c:strRef>
          </c:cat>
          <c:val>
            <c:numRef>
              <c:f>'Почему нет'!$G$14:$G$20</c:f>
              <c:numCache>
                <c:formatCode>0%</c:formatCode>
                <c:ptCount val="7"/>
                <c:pt idx="0">
                  <c:v>6.9767441860465115E-2</c:v>
                </c:pt>
                <c:pt idx="1">
                  <c:v>2.3255813953488372E-2</c:v>
                </c:pt>
                <c:pt idx="2">
                  <c:v>0.2558139534883721</c:v>
                </c:pt>
                <c:pt idx="3">
                  <c:v>0.27906976744186046</c:v>
                </c:pt>
                <c:pt idx="4">
                  <c:v>0.27906976744186046</c:v>
                </c:pt>
                <c:pt idx="5">
                  <c:v>0.30232558139534882</c:v>
                </c:pt>
                <c:pt idx="6">
                  <c:v>0.34883720930232559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44-4428-87D8-F086A4DD903D}"/>
            </c:ext>
          </c:extLst>
        </c:ser>
        <c:ser>
          <c:idx val="1"/>
          <c:order val="1"/>
          <c:tx>
            <c:strRef>
              <c:f>'Почему нет'!$H$13</c:f>
              <c:strCache>
                <c:ptCount val="1"/>
                <c:pt idx="0">
                  <c:v>Инновационно-пассивные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'Почему нет'!$F$14:$F$20</c:f>
              <c:strCache>
                <c:ptCount val="7"/>
                <c:pt idx="0">
                  <c:v>Другое</c:v>
                </c:pt>
                <c:pt idx="1">
                  <c:v>Нет специалистов, которые умеют оформить нужные документы</c:v>
                </c:pt>
                <c:pt idx="2">
                  <c:v>Высокий уровень рентабельности бизнеса компании, обеспечивающий достаточные средства для развития</c:v>
                </c:pt>
                <c:pt idx="3">
                  <c:v>Принципиальная установка руководства на то, чтобы не пользоваться внешним финансированием</c:v>
                </c:pt>
                <c:pt idx="4">
                  <c:v>Внешнее финансирование предлагается на условиях, которые нас не устраивают</c:v>
                </c:pt>
                <c:pt idx="5">
                  <c:v>Общая нестабильность экономической и правоприменительной ситуации в стране</c:v>
                </c:pt>
                <c:pt idx="6">
                  <c:v>В компании нет таких проектов, под которые нужно внешнее финансирование</c:v>
                </c:pt>
              </c:strCache>
            </c:strRef>
          </c:cat>
          <c:val>
            <c:numRef>
              <c:f>'Почему нет'!$H$14:$H$20</c:f>
              <c:numCache>
                <c:formatCode>0%</c:formatCode>
                <c:ptCount val="7"/>
                <c:pt idx="0">
                  <c:v>2.8571428571428571E-2</c:v>
                </c:pt>
                <c:pt idx="1">
                  <c:v>0</c:v>
                </c:pt>
                <c:pt idx="2">
                  <c:v>5.7142857142857141E-2</c:v>
                </c:pt>
                <c:pt idx="3">
                  <c:v>0.34285714285714286</c:v>
                </c:pt>
                <c:pt idx="4">
                  <c:v>0.31428571428571428</c:v>
                </c:pt>
                <c:pt idx="5">
                  <c:v>0.14285714285714285</c:v>
                </c:pt>
                <c:pt idx="6">
                  <c:v>0.45714285714285713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44-4428-87D8-F086A4DD90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34297824"/>
        <c:axId val="634303704"/>
      </c:barChart>
      <c:catAx>
        <c:axId val="634297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4303704"/>
        <c:crosses val="autoZero"/>
        <c:auto val="1"/>
        <c:lblAlgn val="ctr"/>
        <c:lblOffset val="100"/>
        <c:noMultiLvlLbl val="0"/>
      </c:catAx>
      <c:valAx>
        <c:axId val="63430370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34297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92617398161476"/>
          <c:y val="0.78031941498765012"/>
          <c:w val="0.28710040656682617"/>
          <c:h val="0.21723580268399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365551505402841"/>
          <c:y val="1.2531640351238818E-2"/>
          <c:w val="0.46804688952595919"/>
          <c:h val="0.977364059859009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Цели!$F$2:$F$11</c:f>
              <c:strCache>
                <c:ptCount val="10"/>
                <c:pt idx="0">
                  <c:v>Затрудняюсь с ответом</c:v>
                </c:pt>
                <c:pt idx="1">
                  <c:v>Другое</c:v>
                </c:pt>
                <c:pt idx="2">
                  <c:v>В случае инвестиций: выкуп долей у действующих собственников</c:v>
                </c:pt>
                <c:pt idx="3">
                  <c:v>Поглощение конкурентов</c:v>
                </c:pt>
                <c:pt idx="4">
                  <c:v>Разработка или покупка новых технологий, разработка новых продуктов</c:v>
                </c:pt>
                <c:pt idx="5">
                  <c:v>Для возврата ранее полученных кредитов</c:v>
                </c:pt>
                <c:pt idx="6">
                  <c:v>Развитие продаж, рекламу, поддержание складских запасов</c:v>
                </c:pt>
                <c:pt idx="7">
                  <c:v>Приобретение недвижимости, строительство недвижимости</c:v>
                </c:pt>
                <c:pt idx="8">
                  <c:v>Приобретение сырья, материалов, комплектующих</c:v>
                </c:pt>
                <c:pt idx="9">
                  <c:v>Приобретение оборудования, ПО, транспорта</c:v>
                </c:pt>
              </c:strCache>
            </c:strRef>
          </c:cat>
          <c:val>
            <c:numRef>
              <c:f>Цели!$G$2:$G$11</c:f>
              <c:numCache>
                <c:formatCode>0%</c:formatCode>
                <c:ptCount val="10"/>
                <c:pt idx="0">
                  <c:v>7.5187969924812026E-3</c:v>
                </c:pt>
                <c:pt idx="1">
                  <c:v>5.2631578947368418E-2</c:v>
                </c:pt>
                <c:pt idx="2">
                  <c:v>2.2556390977443608E-2</c:v>
                </c:pt>
                <c:pt idx="3">
                  <c:v>3.007518796992481E-2</c:v>
                </c:pt>
                <c:pt idx="4">
                  <c:v>8.2706766917293228E-2</c:v>
                </c:pt>
                <c:pt idx="5">
                  <c:v>9.0225563909774431E-2</c:v>
                </c:pt>
                <c:pt idx="6">
                  <c:v>0.12030075187969924</c:v>
                </c:pt>
                <c:pt idx="7">
                  <c:v>0.20300751879699247</c:v>
                </c:pt>
                <c:pt idx="8">
                  <c:v>0.35338345864661652</c:v>
                </c:pt>
                <c:pt idx="9">
                  <c:v>0.60902255639097747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76-4953-B2E9-3E05D97436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30077727"/>
        <c:axId val="1930078559"/>
      </c:barChart>
      <c:catAx>
        <c:axId val="19300777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0078559"/>
        <c:crosses val="autoZero"/>
        <c:auto val="1"/>
        <c:lblAlgn val="ctr"/>
        <c:lblOffset val="100"/>
        <c:noMultiLvlLbl val="0"/>
      </c:catAx>
      <c:valAx>
        <c:axId val="193007855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9300777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732835361871899"/>
          <c:y val="5.0925925925925923E-2"/>
          <c:w val="0.43248442259324327"/>
          <c:h val="0.791701511993591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Цели!$M$34</c:f>
              <c:strCache>
                <c:ptCount val="1"/>
                <c:pt idx="0">
                  <c:v>Крупные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Цели!$L$35:$L$42</c:f>
              <c:strCache>
                <c:ptCount val="8"/>
                <c:pt idx="0">
                  <c:v>В случае инвестиций: выкуп долей у действующих собственников</c:v>
                </c:pt>
                <c:pt idx="1">
                  <c:v>Поглощение конкурентов</c:v>
                </c:pt>
                <c:pt idx="2">
                  <c:v>Разработка или покупка новых технологий, разработка новых продуктов</c:v>
                </c:pt>
                <c:pt idx="3">
                  <c:v>Для возврата ранее полученных кредитов</c:v>
                </c:pt>
                <c:pt idx="4">
                  <c:v>Развитие продаж, рекламу, поддержание складских запасов</c:v>
                </c:pt>
                <c:pt idx="5">
                  <c:v>Приобретение недвижимости, строительство недвижимости</c:v>
                </c:pt>
                <c:pt idx="6">
                  <c:v>Приобретение сырья, материалов, комплектующих</c:v>
                </c:pt>
                <c:pt idx="7">
                  <c:v>Приобретение оборудования, ПО, транспорта</c:v>
                </c:pt>
              </c:strCache>
            </c:strRef>
          </c:cat>
          <c:val>
            <c:numRef>
              <c:f>Цели!$M$35:$M$42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8.3333333333333329E-2</c:v>
                </c:pt>
                <c:pt idx="3">
                  <c:v>8.3333333333333329E-2</c:v>
                </c:pt>
                <c:pt idx="4">
                  <c:v>0.16666666666666666</c:v>
                </c:pt>
                <c:pt idx="5">
                  <c:v>0.5</c:v>
                </c:pt>
                <c:pt idx="6">
                  <c:v>0.33333333333333331</c:v>
                </c:pt>
                <c:pt idx="7">
                  <c:v>0.58333333333333337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11-4BDF-B33C-34BA5D1B13DE}"/>
            </c:ext>
          </c:extLst>
        </c:ser>
        <c:ser>
          <c:idx val="1"/>
          <c:order val="1"/>
          <c:tx>
            <c:strRef>
              <c:f>Цели!$N$34</c:f>
              <c:strCache>
                <c:ptCount val="1"/>
                <c:pt idx="0">
                  <c:v>Средние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Цели!$L$35:$L$42</c:f>
              <c:strCache>
                <c:ptCount val="8"/>
                <c:pt idx="0">
                  <c:v>В случае инвестиций: выкуп долей у действующих собственников</c:v>
                </c:pt>
                <c:pt idx="1">
                  <c:v>Поглощение конкурентов</c:v>
                </c:pt>
                <c:pt idx="2">
                  <c:v>Разработка или покупка новых технологий, разработка новых продуктов</c:v>
                </c:pt>
                <c:pt idx="3">
                  <c:v>Для возврата ранее полученных кредитов</c:v>
                </c:pt>
                <c:pt idx="4">
                  <c:v>Развитие продаж, рекламу, поддержание складских запасов</c:v>
                </c:pt>
                <c:pt idx="5">
                  <c:v>Приобретение недвижимости, строительство недвижимости</c:v>
                </c:pt>
                <c:pt idx="6">
                  <c:v>Приобретение сырья, материалов, комплектующих</c:v>
                </c:pt>
                <c:pt idx="7">
                  <c:v>Приобретение оборудования, ПО, транспорта</c:v>
                </c:pt>
              </c:strCache>
            </c:strRef>
          </c:cat>
          <c:val>
            <c:numRef>
              <c:f>Цели!$N$35:$N$42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0.21428571428571427</c:v>
                </c:pt>
                <c:pt idx="3">
                  <c:v>0</c:v>
                </c:pt>
                <c:pt idx="4">
                  <c:v>7.1428571428571425E-2</c:v>
                </c:pt>
                <c:pt idx="5">
                  <c:v>0.35714285714285715</c:v>
                </c:pt>
                <c:pt idx="6">
                  <c:v>0.42857142857142855</c:v>
                </c:pt>
                <c:pt idx="7">
                  <c:v>0.6428571428571429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11-4BDF-B33C-34BA5D1B13DE}"/>
            </c:ext>
          </c:extLst>
        </c:ser>
        <c:ser>
          <c:idx val="2"/>
          <c:order val="2"/>
          <c:tx>
            <c:strRef>
              <c:f>Цели!$O$34</c:f>
              <c:strCache>
                <c:ptCount val="1"/>
                <c:pt idx="0">
                  <c:v>Малые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Цели!$L$35:$L$42</c:f>
              <c:strCache>
                <c:ptCount val="8"/>
                <c:pt idx="0">
                  <c:v>В случае инвестиций: выкуп долей у действующих собственников</c:v>
                </c:pt>
                <c:pt idx="1">
                  <c:v>Поглощение конкурентов</c:v>
                </c:pt>
                <c:pt idx="2">
                  <c:v>Разработка или покупка новых технологий, разработка новых продуктов</c:v>
                </c:pt>
                <c:pt idx="3">
                  <c:v>Для возврата ранее полученных кредитов</c:v>
                </c:pt>
                <c:pt idx="4">
                  <c:v>Развитие продаж, рекламу, поддержание складских запасов</c:v>
                </c:pt>
                <c:pt idx="5">
                  <c:v>Приобретение недвижимости, строительство недвижимости</c:v>
                </c:pt>
                <c:pt idx="6">
                  <c:v>Приобретение сырья, материалов, комплектующих</c:v>
                </c:pt>
                <c:pt idx="7">
                  <c:v>Приобретение оборудования, ПО, транспорта</c:v>
                </c:pt>
              </c:strCache>
            </c:strRef>
          </c:cat>
          <c:val>
            <c:numRef>
              <c:f>Цели!$O$35:$O$42</c:f>
              <c:numCache>
                <c:formatCode>0%</c:formatCode>
                <c:ptCount val="8"/>
                <c:pt idx="0">
                  <c:v>3.3333333333333333E-2</c:v>
                </c:pt>
                <c:pt idx="1">
                  <c:v>0.05</c:v>
                </c:pt>
                <c:pt idx="2">
                  <c:v>3.3333333333333333E-2</c:v>
                </c:pt>
                <c:pt idx="3">
                  <c:v>8.3333333333333329E-2</c:v>
                </c:pt>
                <c:pt idx="4">
                  <c:v>0.11666666666666667</c:v>
                </c:pt>
                <c:pt idx="5">
                  <c:v>0.16666666666666666</c:v>
                </c:pt>
                <c:pt idx="6">
                  <c:v>0.36666666666666664</c:v>
                </c:pt>
                <c:pt idx="7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11-4BDF-B33C-34BA5D1B13DE}"/>
            </c:ext>
          </c:extLst>
        </c:ser>
        <c:ser>
          <c:idx val="3"/>
          <c:order val="3"/>
          <c:tx>
            <c:strRef>
              <c:f>Цели!$P$34</c:f>
              <c:strCache>
                <c:ptCount val="1"/>
                <c:pt idx="0">
                  <c:v>Микропредприятия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Цели!$L$35:$L$42</c:f>
              <c:strCache>
                <c:ptCount val="8"/>
                <c:pt idx="0">
                  <c:v>В случае инвестиций: выкуп долей у действующих собственников</c:v>
                </c:pt>
                <c:pt idx="1">
                  <c:v>Поглощение конкурентов</c:v>
                </c:pt>
                <c:pt idx="2">
                  <c:v>Разработка или покупка новых технологий, разработка новых продуктов</c:v>
                </c:pt>
                <c:pt idx="3">
                  <c:v>Для возврата ранее полученных кредитов</c:v>
                </c:pt>
                <c:pt idx="4">
                  <c:v>Развитие продаж, рекламу, поддержание складских запасов</c:v>
                </c:pt>
                <c:pt idx="5">
                  <c:v>Приобретение недвижимости, строительство недвижимости</c:v>
                </c:pt>
                <c:pt idx="6">
                  <c:v>Приобретение сырья, материалов, комплектующих</c:v>
                </c:pt>
                <c:pt idx="7">
                  <c:v>Приобретение оборудования, ПО, транспорта</c:v>
                </c:pt>
              </c:strCache>
            </c:strRef>
          </c:cat>
          <c:val>
            <c:numRef>
              <c:f>Цели!$P$35:$P$42</c:f>
              <c:numCache>
                <c:formatCode>0%</c:formatCode>
                <c:ptCount val="8"/>
                <c:pt idx="0">
                  <c:v>2.1276595744680851E-2</c:v>
                </c:pt>
                <c:pt idx="1">
                  <c:v>2.1276595744680851E-2</c:v>
                </c:pt>
                <c:pt idx="2">
                  <c:v>0.10638297872340426</c:v>
                </c:pt>
                <c:pt idx="3">
                  <c:v>0.1276595744680851</c:v>
                </c:pt>
                <c:pt idx="4">
                  <c:v>0.1276595744680851</c:v>
                </c:pt>
                <c:pt idx="5">
                  <c:v>0.1276595744680851</c:v>
                </c:pt>
                <c:pt idx="6">
                  <c:v>0.31914893617021278</c:v>
                </c:pt>
                <c:pt idx="7">
                  <c:v>0.68085106382978722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11-4BDF-B33C-34BA5D1B13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35785743"/>
        <c:axId val="1935775343"/>
      </c:barChart>
      <c:catAx>
        <c:axId val="19357857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5775343"/>
        <c:crosses val="autoZero"/>
        <c:auto val="1"/>
        <c:lblAlgn val="ctr"/>
        <c:lblOffset val="100"/>
        <c:noMultiLvlLbl val="0"/>
      </c:catAx>
      <c:valAx>
        <c:axId val="19357753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5785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503956266655337"/>
          <c:y val="2.1109642630468949E-2"/>
          <c:w val="0.47939965525714545"/>
          <c:h val="0.9577807147390621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Виды!$F$3:$F$10</c:f>
              <c:strCache>
                <c:ptCount val="8"/>
                <c:pt idx="0">
                  <c:v>Займы от микрофинансовых организаций</c:v>
                </c:pt>
                <c:pt idx="1">
                  <c:v>Займы от других компаний</c:v>
                </c:pt>
                <c:pt idx="2">
                  <c:v>Факторинг</c:v>
                </c:pt>
                <c:pt idx="3">
                  <c:v>Займы от частных лиц</c:v>
                </c:pt>
                <c:pt idx="4">
                  <c:v>Займы от государственных федеральных или региональных фондов, институтов развития</c:v>
                </c:pt>
                <c:pt idx="5">
                  <c:v>Банковские кредиты на инвестиционные цели</c:v>
                </c:pt>
                <c:pt idx="6">
                  <c:v>Лизинг</c:v>
                </c:pt>
                <c:pt idx="7">
                  <c:v>Банковские кредиты на пополнение оборотных средств</c:v>
                </c:pt>
              </c:strCache>
            </c:strRef>
          </c:cat>
          <c:val>
            <c:numRef>
              <c:f>Виды!$G$3:$G$10</c:f>
              <c:numCache>
                <c:formatCode>0%</c:formatCode>
                <c:ptCount val="8"/>
                <c:pt idx="0">
                  <c:v>2.2556390977443608E-2</c:v>
                </c:pt>
                <c:pt idx="1">
                  <c:v>3.007518796992481E-2</c:v>
                </c:pt>
                <c:pt idx="2">
                  <c:v>5.2631578947368418E-2</c:v>
                </c:pt>
                <c:pt idx="3">
                  <c:v>9.7744360902255634E-2</c:v>
                </c:pt>
                <c:pt idx="4">
                  <c:v>0.13533834586466165</c:v>
                </c:pt>
                <c:pt idx="5">
                  <c:v>0.24812030075187969</c:v>
                </c:pt>
                <c:pt idx="6">
                  <c:v>0.41353383458646614</c:v>
                </c:pt>
                <c:pt idx="7">
                  <c:v>0.51127819548872178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1D-4296-98CA-F9C35009CC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35784079"/>
        <c:axId val="1935781999"/>
      </c:barChart>
      <c:catAx>
        <c:axId val="19357840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5781999"/>
        <c:crosses val="autoZero"/>
        <c:auto val="1"/>
        <c:lblAlgn val="ctr"/>
        <c:lblOffset val="100"/>
        <c:noMultiLvlLbl val="0"/>
      </c:catAx>
      <c:valAx>
        <c:axId val="193578199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935784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Виды!$L$31</c:f>
              <c:strCache>
                <c:ptCount val="1"/>
                <c:pt idx="0">
                  <c:v>Крупные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Виды!$K$32:$K$39</c:f>
              <c:strCache>
                <c:ptCount val="8"/>
                <c:pt idx="0">
                  <c:v>Займы от микрофинансовых организаций</c:v>
                </c:pt>
                <c:pt idx="1">
                  <c:v>Займы от других компаний</c:v>
                </c:pt>
                <c:pt idx="2">
                  <c:v>Факторинг</c:v>
                </c:pt>
                <c:pt idx="3">
                  <c:v>Займы от частных лиц</c:v>
                </c:pt>
                <c:pt idx="4">
                  <c:v>Займы от государственных федеральных или региональных фондов, институтов развития</c:v>
                </c:pt>
                <c:pt idx="5">
                  <c:v>Банковские кредиты на инвестиционные цели</c:v>
                </c:pt>
                <c:pt idx="6">
                  <c:v>Лизинг</c:v>
                </c:pt>
                <c:pt idx="7">
                  <c:v>Банковские кредиты на пополнение оборотных средств</c:v>
                </c:pt>
              </c:strCache>
            </c:strRef>
          </c:cat>
          <c:val>
            <c:numRef>
              <c:f>Виды!$L$32:$L$39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8.3333333333333329E-2</c:v>
                </c:pt>
                <c:pt idx="3">
                  <c:v>8.3333333333333329E-2</c:v>
                </c:pt>
                <c:pt idx="4">
                  <c:v>0.25</c:v>
                </c:pt>
                <c:pt idx="5">
                  <c:v>0.41666666666666669</c:v>
                </c:pt>
                <c:pt idx="6">
                  <c:v>0.16666666666666666</c:v>
                </c:pt>
                <c:pt idx="7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C9-406B-8386-36C86FA0A631}"/>
            </c:ext>
          </c:extLst>
        </c:ser>
        <c:ser>
          <c:idx val="1"/>
          <c:order val="1"/>
          <c:tx>
            <c:strRef>
              <c:f>Виды!$M$31</c:f>
              <c:strCache>
                <c:ptCount val="1"/>
                <c:pt idx="0">
                  <c:v>Средние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Виды!$K$32:$K$39</c:f>
              <c:strCache>
                <c:ptCount val="8"/>
                <c:pt idx="0">
                  <c:v>Займы от микрофинансовых организаций</c:v>
                </c:pt>
                <c:pt idx="1">
                  <c:v>Займы от других компаний</c:v>
                </c:pt>
                <c:pt idx="2">
                  <c:v>Факторинг</c:v>
                </c:pt>
                <c:pt idx="3">
                  <c:v>Займы от частных лиц</c:v>
                </c:pt>
                <c:pt idx="4">
                  <c:v>Займы от государственных федеральных или региональных фондов, институтов развития</c:v>
                </c:pt>
                <c:pt idx="5">
                  <c:v>Банковские кредиты на инвестиционные цели</c:v>
                </c:pt>
                <c:pt idx="6">
                  <c:v>Лизинг</c:v>
                </c:pt>
                <c:pt idx="7">
                  <c:v>Банковские кредиты на пополнение оборотных средств</c:v>
                </c:pt>
              </c:strCache>
            </c:strRef>
          </c:cat>
          <c:val>
            <c:numRef>
              <c:f>Виды!$M$32:$M$39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0.14285714285714285</c:v>
                </c:pt>
                <c:pt idx="3">
                  <c:v>0.21428571428571427</c:v>
                </c:pt>
                <c:pt idx="4">
                  <c:v>0.21428571428571427</c:v>
                </c:pt>
                <c:pt idx="5">
                  <c:v>0.35714285714285715</c:v>
                </c:pt>
                <c:pt idx="6">
                  <c:v>0.5714285714285714</c:v>
                </c:pt>
                <c:pt idx="7">
                  <c:v>0.7142857142857143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C9-406B-8386-36C86FA0A631}"/>
            </c:ext>
          </c:extLst>
        </c:ser>
        <c:ser>
          <c:idx val="2"/>
          <c:order val="2"/>
          <c:tx>
            <c:strRef>
              <c:f>Виды!$N$31</c:f>
              <c:strCache>
                <c:ptCount val="1"/>
                <c:pt idx="0">
                  <c:v>Малые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Виды!$K$32:$K$39</c:f>
              <c:strCache>
                <c:ptCount val="8"/>
                <c:pt idx="0">
                  <c:v>Займы от микрофинансовых организаций</c:v>
                </c:pt>
                <c:pt idx="1">
                  <c:v>Займы от других компаний</c:v>
                </c:pt>
                <c:pt idx="2">
                  <c:v>Факторинг</c:v>
                </c:pt>
                <c:pt idx="3">
                  <c:v>Займы от частных лиц</c:v>
                </c:pt>
                <c:pt idx="4">
                  <c:v>Займы от государственных федеральных или региональных фондов, институтов развития</c:v>
                </c:pt>
                <c:pt idx="5">
                  <c:v>Банковские кредиты на инвестиционные цели</c:v>
                </c:pt>
                <c:pt idx="6">
                  <c:v>Лизинг</c:v>
                </c:pt>
                <c:pt idx="7">
                  <c:v>Банковские кредиты на пополнение оборотных средств</c:v>
                </c:pt>
              </c:strCache>
            </c:strRef>
          </c:cat>
          <c:val>
            <c:numRef>
              <c:f>Виды!$N$32:$N$39</c:f>
              <c:numCache>
                <c:formatCode>0%</c:formatCode>
                <c:ptCount val="8"/>
                <c:pt idx="0">
                  <c:v>0.05</c:v>
                </c:pt>
                <c:pt idx="1">
                  <c:v>3.3333333333333333E-2</c:v>
                </c:pt>
                <c:pt idx="2">
                  <c:v>0.05</c:v>
                </c:pt>
                <c:pt idx="3">
                  <c:v>0.11666666666666667</c:v>
                </c:pt>
                <c:pt idx="4">
                  <c:v>8.3333333333333329E-2</c:v>
                </c:pt>
                <c:pt idx="5">
                  <c:v>0.26666666666666666</c:v>
                </c:pt>
                <c:pt idx="6">
                  <c:v>0.5</c:v>
                </c:pt>
                <c:pt idx="7">
                  <c:v>0.58333333333333337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C9-406B-8386-36C86FA0A631}"/>
            </c:ext>
          </c:extLst>
        </c:ser>
        <c:ser>
          <c:idx val="3"/>
          <c:order val="3"/>
          <c:tx>
            <c:strRef>
              <c:f>Виды!$O$31</c:f>
              <c:strCache>
                <c:ptCount val="1"/>
                <c:pt idx="0">
                  <c:v>Микропредприятия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Виды!$K$32:$K$39</c:f>
              <c:strCache>
                <c:ptCount val="8"/>
                <c:pt idx="0">
                  <c:v>Займы от микрофинансовых организаций</c:v>
                </c:pt>
                <c:pt idx="1">
                  <c:v>Займы от других компаний</c:v>
                </c:pt>
                <c:pt idx="2">
                  <c:v>Факторинг</c:v>
                </c:pt>
                <c:pt idx="3">
                  <c:v>Займы от частных лиц</c:v>
                </c:pt>
                <c:pt idx="4">
                  <c:v>Займы от государственных федеральных или региональных фондов, институтов развития</c:v>
                </c:pt>
                <c:pt idx="5">
                  <c:v>Банковские кредиты на инвестиционные цели</c:v>
                </c:pt>
                <c:pt idx="6">
                  <c:v>Лизинг</c:v>
                </c:pt>
                <c:pt idx="7">
                  <c:v>Банковские кредиты на пополнение оборотных средств</c:v>
                </c:pt>
              </c:strCache>
            </c:strRef>
          </c:cat>
          <c:val>
            <c:numRef>
              <c:f>Виды!$O$32:$O$39</c:f>
              <c:numCache>
                <c:formatCode>0%</c:formatCode>
                <c:ptCount val="8"/>
                <c:pt idx="0">
                  <c:v>0</c:v>
                </c:pt>
                <c:pt idx="1">
                  <c:v>4.2553191489361701E-2</c:v>
                </c:pt>
                <c:pt idx="2">
                  <c:v>2.1276595744680851E-2</c:v>
                </c:pt>
                <c:pt idx="3">
                  <c:v>4.2553191489361701E-2</c:v>
                </c:pt>
                <c:pt idx="4">
                  <c:v>0.14893617021276595</c:v>
                </c:pt>
                <c:pt idx="5">
                  <c:v>0.14893617021276595</c:v>
                </c:pt>
                <c:pt idx="6">
                  <c:v>0.31914893617021278</c:v>
                </c:pt>
                <c:pt idx="7">
                  <c:v>0.36170212765957449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C9-406B-8386-36C86FA0A6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87432127"/>
        <c:axId val="1987437535"/>
      </c:barChart>
      <c:catAx>
        <c:axId val="19874321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7437535"/>
        <c:crosses val="autoZero"/>
        <c:auto val="1"/>
        <c:lblAlgn val="ctr"/>
        <c:lblOffset val="100"/>
        <c:noMultiLvlLbl val="0"/>
      </c:catAx>
      <c:valAx>
        <c:axId val="19874375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74321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79543723971294E-2"/>
          <c:y val="0.90586371148050937"/>
          <c:w val="0.90266304232230288"/>
          <c:h val="6.94449304947992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Эффект!$E$6:$E$10</c:f>
              <c:strCache>
                <c:ptCount val="5"/>
                <c:pt idx="0">
                  <c:v>Очень негативно</c:v>
                </c:pt>
                <c:pt idx="1">
                  <c:v>Негативно</c:v>
                </c:pt>
                <c:pt idx="2">
                  <c:v>Нейтрально</c:v>
                </c:pt>
                <c:pt idx="3">
                  <c:v>Позитивно</c:v>
                </c:pt>
                <c:pt idx="4">
                  <c:v>Очень позитивно</c:v>
                </c:pt>
              </c:strCache>
            </c:strRef>
          </c:cat>
          <c:val>
            <c:numRef>
              <c:f>Эффект!$G$6:$G$10</c:f>
              <c:numCache>
                <c:formatCode>0%</c:formatCode>
                <c:ptCount val="5"/>
                <c:pt idx="0">
                  <c:v>9.2592592592592587E-3</c:v>
                </c:pt>
                <c:pt idx="1">
                  <c:v>3.7037037037037035E-2</c:v>
                </c:pt>
                <c:pt idx="2">
                  <c:v>0.16666666666666666</c:v>
                </c:pt>
                <c:pt idx="3">
                  <c:v>0.12962962962962962</c:v>
                </c:pt>
                <c:pt idx="4">
                  <c:v>0.65740740740740744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18-4670-80AB-C0E3185327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5942223"/>
        <c:axId val="1055939727"/>
      </c:barChart>
      <c:catAx>
        <c:axId val="1055942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5939727"/>
        <c:crosses val="autoZero"/>
        <c:auto val="1"/>
        <c:lblAlgn val="ctr"/>
        <c:lblOffset val="100"/>
        <c:noMultiLvlLbl val="0"/>
      </c:catAx>
      <c:valAx>
        <c:axId val="105593972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559422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A7797-4504-4E24-A03D-5AAE76A6EA1E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A966C-DC28-4E7A-A809-49FAE9C89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76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93330-6B9A-4C0D-8499-7E41F07687E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619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5A01-656D-4B8C-81FA-17E9A758A33E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4376-A82F-4FF0-962F-C9A9958B7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14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5A01-656D-4B8C-81FA-17E9A758A33E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4376-A82F-4FF0-962F-C9A9958B7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864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5A01-656D-4B8C-81FA-17E9A758A33E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4376-A82F-4FF0-962F-C9A9958B7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48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4824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5A01-656D-4B8C-81FA-17E9A758A33E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4376-A82F-4FF0-962F-C9A9958B7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155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5A01-656D-4B8C-81FA-17E9A758A33E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4376-A82F-4FF0-962F-C9A9958B7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340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5A01-656D-4B8C-81FA-17E9A758A33E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4376-A82F-4FF0-962F-C9A9958B7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370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5A01-656D-4B8C-81FA-17E9A758A33E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4376-A82F-4FF0-962F-C9A9958B7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008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5A01-656D-4B8C-81FA-17E9A758A33E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4376-A82F-4FF0-962F-C9A9958B7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03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5A01-656D-4B8C-81FA-17E9A758A33E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4376-A82F-4FF0-962F-C9A9958B7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7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5A01-656D-4B8C-81FA-17E9A758A33E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4376-A82F-4FF0-962F-C9A9958B7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576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5A01-656D-4B8C-81FA-17E9A758A33E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4376-A82F-4FF0-962F-C9A9958B7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01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D5A01-656D-4B8C-81FA-17E9A758A33E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F4376-A82F-4FF0-962F-C9A9958B7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63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crdownload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crdownload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crdownload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crdownload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crdownload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crdownload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crdownload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crdownload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crdownload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crdownload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570577E-361C-468C-AD79-FAEFEE2436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9540"/>
            <a:ext cx="2231390" cy="937184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0" y="3889036"/>
            <a:ext cx="1115695" cy="723900"/>
          </a:xfrm>
          <a:custGeom>
            <a:avLst/>
            <a:gdLst/>
            <a:ahLst/>
            <a:cxnLst/>
            <a:rect l="l" t="t" r="r" b="b"/>
            <a:pathLst>
              <a:path w="660400" h="96520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49B772-B3F6-0746-A8CA-45B67EA3A8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1" t="25442" r="17314" b="17314"/>
          <a:stretch/>
        </p:blipFill>
        <p:spPr>
          <a:xfrm>
            <a:off x="9958917" y="228600"/>
            <a:ext cx="1509183" cy="13144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15695" y="1936377"/>
            <a:ext cx="8676698" cy="4347692"/>
          </a:xfrm>
          <a:prstGeom prst="rect">
            <a:avLst/>
          </a:prstGeom>
          <a:ln w="50800">
            <a:solidFill>
              <a:srgbClr val="CB2F0D"/>
            </a:solidFill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spcBef>
                <a:spcPts val="1200"/>
              </a:spcBef>
              <a:spcAft>
                <a:spcPts val="1350"/>
              </a:spcAft>
            </a:pPr>
            <a:endParaRPr lang="en-US" sz="800" b="1" dirty="0">
              <a:solidFill>
                <a:srgbClr val="26295E"/>
              </a:solidFill>
            </a:endParaRPr>
          </a:p>
          <a:p>
            <a:pPr algn="ctr">
              <a:spcBef>
                <a:spcPts val="1200"/>
              </a:spcBef>
              <a:spcAft>
                <a:spcPts val="1350"/>
              </a:spcAft>
            </a:pPr>
            <a:endParaRPr lang="ru-RU" sz="4000" b="1" dirty="0" smtClean="0">
              <a:solidFill>
                <a:srgbClr val="26295E"/>
              </a:solidFill>
            </a:endParaRPr>
          </a:p>
          <a:p>
            <a:pPr>
              <a:spcBef>
                <a:spcPts val="1200"/>
              </a:spcBef>
              <a:spcAft>
                <a:spcPts val="1350"/>
              </a:spcAft>
            </a:pPr>
            <a:r>
              <a:rPr lang="ru-RU" sz="4000" b="1" dirty="0" smtClean="0">
                <a:solidFill>
                  <a:srgbClr val="26295E"/>
                </a:solidFill>
              </a:rPr>
              <a:t> Привлечение БРК внешнего</a:t>
            </a:r>
            <a:br>
              <a:rPr lang="ru-RU" sz="4000" b="1" dirty="0" smtClean="0">
                <a:solidFill>
                  <a:srgbClr val="26295E"/>
                </a:solidFill>
              </a:rPr>
            </a:br>
            <a:r>
              <a:rPr lang="ru-RU" sz="4000" b="1" dirty="0" smtClean="0">
                <a:solidFill>
                  <a:srgbClr val="26295E"/>
                </a:solidFill>
              </a:rPr>
              <a:t> финансирования: результаты опроса</a:t>
            </a:r>
            <a:endParaRPr lang="ru-RU" sz="4000" b="1" dirty="0">
              <a:solidFill>
                <a:srgbClr val="26295E"/>
              </a:solidFill>
            </a:endParaRPr>
          </a:p>
          <a:p>
            <a:pPr algn="r">
              <a:spcAft>
                <a:spcPts val="1350"/>
              </a:spcAft>
            </a:pPr>
            <a:endParaRPr lang="ru-RU" sz="1000" b="1" dirty="0">
              <a:solidFill>
                <a:srgbClr val="26295E"/>
              </a:solidFill>
              <a:latin typeface="Myriad Pro" panose="020B0503030403020204" pitchFamily="34" charset="0"/>
              <a:ea typeface="Arial Narrow" charset="0"/>
              <a:cs typeface="Arial Narrow" charset="0"/>
              <a:sym typeface="Arial Narrow"/>
            </a:endParaRPr>
          </a:p>
          <a:p>
            <a:pPr algn="r">
              <a:spcAft>
                <a:spcPts val="1350"/>
              </a:spcAft>
            </a:pPr>
            <a:r>
              <a:rPr lang="ru-RU" sz="2000" dirty="0">
                <a:solidFill>
                  <a:srgbClr val="26295E"/>
                </a:solidFill>
                <a:ea typeface="Arial Narrow" charset="0"/>
                <a:cs typeface="Arial Narrow" charset="0"/>
              </a:rPr>
              <a:t>Институт менеджмента инноваций ВШБ НИУ ВШЭ </a:t>
            </a:r>
            <a:r>
              <a:rPr lang="en-US" sz="2000" dirty="0">
                <a:solidFill>
                  <a:srgbClr val="26295E"/>
                </a:solidFill>
                <a:ea typeface="Arial Narrow" charset="0"/>
                <a:cs typeface="Arial Narrow" charset="0"/>
              </a:rPr>
              <a:t> </a:t>
            </a:r>
            <a:r>
              <a:rPr lang="ru-RU" sz="2000" dirty="0">
                <a:solidFill>
                  <a:srgbClr val="26295E"/>
                </a:solidFill>
                <a:ea typeface="Arial Narrow" charset="0"/>
                <a:cs typeface="Arial Narrow" charset="0"/>
              </a:rPr>
              <a:t> </a:t>
            </a:r>
          </a:p>
          <a:p>
            <a:pPr algn="r">
              <a:spcAft>
                <a:spcPts val="1350"/>
              </a:spcAft>
            </a:pPr>
            <a:r>
              <a:rPr lang="ru-RU" sz="2000" dirty="0" smtClean="0">
                <a:solidFill>
                  <a:srgbClr val="26295E"/>
                </a:solidFill>
                <a:ea typeface="Arial Narrow" charset="0"/>
                <a:cs typeface="Arial Narrow" charset="0"/>
                <a:sym typeface="Arial Narrow"/>
              </a:rPr>
              <a:t>Станислав Розмирович</a:t>
            </a:r>
            <a:endParaRPr lang="ru-RU" sz="2000" dirty="0">
              <a:solidFill>
                <a:srgbClr val="26295E"/>
              </a:solidFill>
              <a:ea typeface="Arial Narrow" charset="0"/>
              <a:cs typeface="Arial Narrow" charset="0"/>
              <a:sym typeface="Arial Narro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8297" y="6398132"/>
            <a:ext cx="384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Москва </a:t>
            </a:r>
            <a:r>
              <a:rPr lang="ru-RU" dirty="0">
                <a:solidFill>
                  <a:srgbClr val="002060"/>
                </a:solidFill>
              </a:rPr>
              <a:t>– </a:t>
            </a:r>
            <a:r>
              <a:rPr lang="ru-RU" dirty="0" smtClean="0">
                <a:solidFill>
                  <a:srgbClr val="002060"/>
                </a:solidFill>
              </a:rPr>
              <a:t>ноябрь 2024 </a:t>
            </a:r>
            <a:r>
              <a:rPr lang="ru-RU" dirty="0">
                <a:solidFill>
                  <a:srgbClr val="002060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268368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570577E-361C-468C-AD79-FAEFEE2436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8304"/>
            <a:ext cx="1999275" cy="839696"/>
          </a:xfrm>
          <a:prstGeom prst="rect">
            <a:avLst/>
          </a:prstGeom>
        </p:spPr>
      </p:pic>
      <p:sp>
        <p:nvSpPr>
          <p:cNvPr id="4" name="object 2"/>
          <p:cNvSpPr/>
          <p:nvPr/>
        </p:nvSpPr>
        <p:spPr>
          <a:xfrm>
            <a:off x="0" y="256092"/>
            <a:ext cx="495300" cy="723900"/>
          </a:xfrm>
          <a:custGeom>
            <a:avLst/>
            <a:gdLst/>
            <a:ahLst/>
            <a:cxnLst/>
            <a:rect l="l" t="t" r="r" b="b"/>
            <a:pathLst>
              <a:path w="660400" h="96520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633610" y="380458"/>
            <a:ext cx="10592300" cy="502061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Привлечение финансирования на организованных рынках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3732899"/>
              </p:ext>
            </p:extLst>
          </p:nvPr>
        </p:nvGraphicFramePr>
        <p:xfrm>
          <a:off x="0" y="3239186"/>
          <a:ext cx="566928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33610" y="1234267"/>
            <a:ext cx="112815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 smtClean="0">
                <a:solidFill>
                  <a:srgbClr val="002060"/>
                </a:solidFill>
              </a:rPr>
              <a:t>Подавляющее большинство не планирует привлекать финансирование на бирже или </a:t>
            </a:r>
            <a:r>
              <a:rPr lang="ru-RU" sz="2000" dirty="0" err="1" smtClean="0">
                <a:solidFill>
                  <a:srgbClr val="002060"/>
                </a:solidFill>
              </a:rPr>
              <a:t>инвестплатформах</a:t>
            </a:r>
            <a:r>
              <a:rPr lang="ru-RU" sz="2000" dirty="0" smtClean="0">
                <a:solidFill>
                  <a:srgbClr val="002060"/>
                </a:solidFill>
              </a:rPr>
              <a:t>. </a:t>
            </a:r>
            <a:r>
              <a:rPr lang="en-US" sz="2000" dirty="0" smtClean="0">
                <a:solidFill>
                  <a:srgbClr val="002060"/>
                </a:solidFill>
              </a:rPr>
              <a:t>30% </a:t>
            </a:r>
            <a:r>
              <a:rPr lang="ru-RU" sz="2000" dirty="0" smtClean="0">
                <a:solidFill>
                  <a:srgbClr val="002060"/>
                </a:solidFill>
              </a:rPr>
              <a:t>БРК (преимущественно – из числа микро- и </a:t>
            </a:r>
            <a:r>
              <a:rPr lang="ru-RU" sz="2000" smtClean="0">
                <a:solidFill>
                  <a:srgbClr val="002060"/>
                </a:solidFill>
              </a:rPr>
              <a:t>малых предприятий) не </a:t>
            </a:r>
            <a:r>
              <a:rPr lang="ru-RU" sz="2000" dirty="0" smtClean="0">
                <a:solidFill>
                  <a:srgbClr val="002060"/>
                </a:solidFill>
              </a:rPr>
              <a:t>имеют никакой информации о возможностях по выходу на эти площадки. </a:t>
            </a: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158501"/>
              </p:ext>
            </p:extLst>
          </p:nvPr>
        </p:nvGraphicFramePr>
        <p:xfrm>
          <a:off x="5669280" y="3239186"/>
          <a:ext cx="6522720" cy="3253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02586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6256000" h="9144000">
                <a:moveTo>
                  <a:pt x="16256000" y="0"/>
                </a:moveTo>
                <a:lnTo>
                  <a:pt x="0" y="0"/>
                </a:lnTo>
                <a:lnTo>
                  <a:pt x="0" y="9144000"/>
                </a:lnTo>
                <a:lnTo>
                  <a:pt x="16256000" y="91440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/>
          <p:nvPr/>
        </p:nvSpPr>
        <p:spPr>
          <a:xfrm>
            <a:off x="744163" y="4478200"/>
            <a:ext cx="7402310" cy="176394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600"/>
              </a:spcBef>
              <a:spcAft>
                <a:spcPts val="1200"/>
              </a:spcAft>
            </a:pPr>
            <a:r>
              <a:rPr lang="ru-RU" sz="1950" b="1" spc="-8" dirty="0">
                <a:solidFill>
                  <a:srgbClr val="FFFFFF"/>
                </a:solidFill>
                <a:latin typeface="Myriad Pro"/>
                <a:cs typeface="Myriad Pro"/>
              </a:rPr>
              <a:t>Институт менеджмента инноваций ВШБ НИУ ВШЭ </a:t>
            </a:r>
          </a:p>
          <a:p>
            <a:pPr marL="9525">
              <a:spcBef>
                <a:spcPts val="600"/>
              </a:spcBef>
              <a:spcAft>
                <a:spcPts val="1200"/>
              </a:spcAft>
            </a:pPr>
            <a:r>
              <a:rPr lang="en-US" sz="1950" b="1" spc="-8" dirty="0">
                <a:solidFill>
                  <a:srgbClr val="FFFFFF"/>
                </a:solidFill>
                <a:latin typeface="Myriad Pro"/>
                <a:cs typeface="Myriad Pro"/>
              </a:rPr>
              <a:t>https://imi.hse.ru/</a:t>
            </a:r>
            <a:endParaRPr sz="2325" dirty="0">
              <a:latin typeface="Myriad Pro"/>
              <a:cs typeface="Myriad Pro"/>
            </a:endParaRPr>
          </a:p>
          <a:p>
            <a:pPr marL="9525">
              <a:spcBef>
                <a:spcPts val="600"/>
              </a:spcBef>
              <a:spcAft>
                <a:spcPts val="1200"/>
              </a:spcAft>
            </a:pPr>
            <a:r>
              <a:rPr sz="1500" spc="-19" dirty="0" err="1">
                <a:solidFill>
                  <a:srgbClr val="FFFFFF"/>
                </a:solidFill>
                <a:latin typeface="Myriad Pro"/>
                <a:cs typeface="Myriad Pro"/>
              </a:rPr>
              <a:t>Телефон</a:t>
            </a:r>
            <a:r>
              <a:rPr sz="1500" spc="-19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500" dirty="0">
                <a:solidFill>
                  <a:srgbClr val="FFFFFF"/>
                </a:solidFill>
                <a:latin typeface="Myriad Pro"/>
                <a:cs typeface="Myriad Pro"/>
              </a:rPr>
              <a:t>: +</a:t>
            </a:r>
            <a:r>
              <a:rPr lang="ru-RU" sz="1500" dirty="0">
                <a:solidFill>
                  <a:srgbClr val="FFFFFF"/>
                </a:solidFill>
                <a:latin typeface="Myriad Pro"/>
                <a:cs typeface="Myriad Pro"/>
              </a:rPr>
              <a:t>7</a:t>
            </a:r>
            <a:r>
              <a:rPr sz="1500" dirty="0">
                <a:solidFill>
                  <a:srgbClr val="FFFFFF"/>
                </a:solidFill>
                <a:latin typeface="Myriad Pro"/>
                <a:cs typeface="Myriad Pro"/>
              </a:rPr>
              <a:t> (</a:t>
            </a:r>
            <a:r>
              <a:rPr lang="ru-RU" sz="1500" dirty="0">
                <a:solidFill>
                  <a:srgbClr val="FFFFFF"/>
                </a:solidFill>
                <a:latin typeface="Myriad Pro"/>
                <a:cs typeface="Myriad Pro"/>
              </a:rPr>
              <a:t>495</a:t>
            </a:r>
            <a:r>
              <a:rPr sz="1500" dirty="0">
                <a:solidFill>
                  <a:srgbClr val="FFFFFF"/>
                </a:solidFill>
                <a:latin typeface="Myriad Pro"/>
                <a:cs typeface="Myriad Pro"/>
              </a:rPr>
              <a:t>) </a:t>
            </a:r>
            <a:r>
              <a:rPr lang="ru-RU" sz="1500" dirty="0">
                <a:solidFill>
                  <a:srgbClr val="FFFFFF"/>
                </a:solidFill>
                <a:latin typeface="Myriad Pro"/>
                <a:cs typeface="Myriad Pro"/>
              </a:rPr>
              <a:t>772-9590 (22381)</a:t>
            </a:r>
            <a:endParaRPr sz="1500" dirty="0">
              <a:latin typeface="Myriad Pro"/>
              <a:cs typeface="Myriad Pro"/>
            </a:endParaRPr>
          </a:p>
          <a:p>
            <a:pPr marL="9525">
              <a:spcBef>
                <a:spcPts val="600"/>
              </a:spcBef>
              <a:spcAft>
                <a:spcPts val="1200"/>
              </a:spcAft>
            </a:pPr>
            <a:r>
              <a:rPr lang="en-US" sz="1500" spc="-19" dirty="0">
                <a:solidFill>
                  <a:srgbClr val="FFFFFF"/>
                </a:solidFill>
                <a:latin typeface="Myriad Pro"/>
                <a:cs typeface="Myriad Pro"/>
              </a:rPr>
              <a:t>Email</a:t>
            </a:r>
            <a:r>
              <a:rPr lang="ru-RU" sz="1500" spc="-19" dirty="0">
                <a:solidFill>
                  <a:srgbClr val="FFFFFF"/>
                </a:solidFill>
                <a:latin typeface="Myriad Pro"/>
                <a:cs typeface="Myriad Pro"/>
              </a:rPr>
              <a:t>: </a:t>
            </a:r>
            <a:r>
              <a:rPr lang="en-US" sz="1500" spc="-19" dirty="0">
                <a:solidFill>
                  <a:srgbClr val="FFFFFF"/>
                </a:solidFill>
                <a:latin typeface="Myriad Pro"/>
                <a:cs typeface="Myriad Pro"/>
              </a:rPr>
              <a:t>imi@hse.ru</a:t>
            </a:r>
            <a:endParaRPr sz="1500" spc="-19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D879ED-AF9F-2C44-9722-E4C09735A6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1" t="24299" r="17577" b="17549"/>
          <a:stretch/>
        </p:blipFill>
        <p:spPr>
          <a:xfrm>
            <a:off x="10139379" y="272336"/>
            <a:ext cx="1770484" cy="156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64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570577E-361C-468C-AD79-FAEFEE2436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50" y="6034038"/>
            <a:ext cx="1999275" cy="839696"/>
          </a:xfrm>
          <a:prstGeom prst="rect">
            <a:avLst/>
          </a:prstGeom>
        </p:spPr>
      </p:pic>
      <p:sp>
        <p:nvSpPr>
          <p:cNvPr id="16" name="object 2"/>
          <p:cNvSpPr/>
          <p:nvPr/>
        </p:nvSpPr>
        <p:spPr>
          <a:xfrm>
            <a:off x="0" y="269539"/>
            <a:ext cx="495300" cy="723900"/>
          </a:xfrm>
          <a:custGeom>
            <a:avLst/>
            <a:gdLst/>
            <a:ahLst/>
            <a:cxnLst/>
            <a:rect l="l" t="t" r="r" b="b"/>
            <a:pathLst>
              <a:path w="660400" h="96520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3"/>
          <p:cNvSpPr txBox="1">
            <a:spLocks/>
          </p:cNvSpPr>
          <p:nvPr/>
        </p:nvSpPr>
        <p:spPr>
          <a:xfrm>
            <a:off x="633610" y="349681"/>
            <a:ext cx="11558390" cy="56361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Дополнительный опрос в рамках «Индекса </a:t>
            </a:r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газелей</a:t>
            </a:r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»</a:t>
            </a:r>
            <a:endParaRPr lang="ru-RU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4665" y="1283240"/>
            <a:ext cx="10023277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>
                <a:solidFill>
                  <a:srgbClr val="002060"/>
                </a:solidFill>
              </a:rPr>
              <a:t>Сбор данных проводился на основе телефонных интервью в первой половине октября </a:t>
            </a:r>
            <a:r>
              <a:rPr lang="ru-RU" sz="2400" dirty="0" smtClean="0">
                <a:solidFill>
                  <a:srgbClr val="002060"/>
                </a:solidFill>
              </a:rPr>
              <a:t>2024 </a:t>
            </a:r>
            <a:r>
              <a:rPr lang="ru-RU" sz="2400" dirty="0">
                <a:solidFill>
                  <a:srgbClr val="002060"/>
                </a:solidFill>
              </a:rPr>
              <a:t>года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rgbClr val="002060"/>
                </a:solidFill>
              </a:rPr>
              <a:t>Получены </a:t>
            </a:r>
            <a:r>
              <a:rPr lang="ru-RU" sz="2400" dirty="0">
                <a:solidFill>
                  <a:srgbClr val="002060"/>
                </a:solidFill>
              </a:rPr>
              <a:t>ответы от 215 быстрорастущих </a:t>
            </a:r>
            <a:r>
              <a:rPr lang="ru-RU" sz="2400" dirty="0" smtClean="0">
                <a:solidFill>
                  <a:srgbClr val="002060"/>
                </a:solidFill>
              </a:rPr>
              <a:t>компаний.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rgbClr val="002060"/>
                </a:solidFill>
              </a:rPr>
              <a:t>Тематика опроса: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использование  </a:t>
            </a:r>
            <a:r>
              <a:rPr lang="ru-RU" sz="2400" dirty="0">
                <a:solidFill>
                  <a:srgbClr val="002060"/>
                </a:solidFill>
              </a:rPr>
              <a:t>внешних</a:t>
            </a:r>
            <a:r>
              <a:rPr lang="ru-RU" sz="2400" dirty="0" smtClean="0">
                <a:solidFill>
                  <a:srgbClr val="002060"/>
                </a:solidFill>
              </a:rPr>
              <a:t> источников финансовых ресурсов для дальнейшего роста;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</a:rPr>
              <a:t>з</a:t>
            </a:r>
            <a:r>
              <a:rPr lang="ru-RU" sz="2400" dirty="0" smtClean="0">
                <a:solidFill>
                  <a:srgbClr val="002060"/>
                </a:solidFill>
              </a:rPr>
              <a:t>начение полученного (не полученного) финансирования для роста;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использование господдержки в случае получения финансирования;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планы по привлечению внешнего финансирования;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планы по выходу на биржевой рынок.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rgbClr val="002060"/>
                </a:solidFill>
              </a:rPr>
              <a:t>При анализе рассматривались различия в ответах по критерию </a:t>
            </a:r>
            <a:r>
              <a:rPr lang="ru-RU" sz="2400" dirty="0" err="1" smtClean="0">
                <a:solidFill>
                  <a:srgbClr val="002060"/>
                </a:solidFill>
              </a:rPr>
              <a:t>инновационности</a:t>
            </a:r>
            <a:r>
              <a:rPr lang="ru-RU" sz="2400" dirty="0" smtClean="0">
                <a:solidFill>
                  <a:srgbClr val="002060"/>
                </a:solidFill>
              </a:rPr>
              <a:t> и размеру выручки БРК.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01" y="1412509"/>
            <a:ext cx="531370" cy="46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4" y="2235099"/>
            <a:ext cx="647923" cy="64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10" y="3239783"/>
            <a:ext cx="812322" cy="94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38" y="5735782"/>
            <a:ext cx="771474" cy="77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50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6062" y="1407672"/>
            <a:ext cx="109044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000" dirty="0" smtClean="0">
                <a:solidFill>
                  <a:srgbClr val="002060"/>
                </a:solidFill>
              </a:rPr>
              <a:t>Б</a:t>
            </a:r>
            <a:r>
              <a:rPr lang="en-US" sz="2000" dirty="0">
                <a:solidFill>
                  <a:srgbClr val="002060"/>
                </a:solidFill>
              </a:rPr>
              <a:t>ó</a:t>
            </a:r>
            <a:r>
              <a:rPr lang="ru-RU" sz="2000" dirty="0" err="1">
                <a:solidFill>
                  <a:srgbClr val="002060"/>
                </a:solidFill>
              </a:rPr>
              <a:t>льшая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часть БРК (60%) привлекала внешнее финансирование. В основном это были кредиты. Наиболее активны в привлечении кредитов – крупные компании. 45% </a:t>
            </a:r>
            <a:r>
              <a:rPr lang="ru-RU" sz="2000" dirty="0" err="1" smtClean="0">
                <a:solidFill>
                  <a:srgbClr val="002060"/>
                </a:solidFill>
              </a:rPr>
              <a:t>микрокомпаний</a:t>
            </a:r>
            <a:r>
              <a:rPr lang="ru-RU" sz="2000" dirty="0" smtClean="0">
                <a:solidFill>
                  <a:srgbClr val="002060"/>
                </a:solidFill>
              </a:rPr>
              <a:t> вообще не обращаются за внешним финансированием.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570577E-361C-468C-AD79-FAEFEE2436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8304"/>
            <a:ext cx="1999275" cy="839696"/>
          </a:xfrm>
          <a:prstGeom prst="rect">
            <a:avLst/>
          </a:prstGeom>
        </p:spPr>
      </p:pic>
      <p:sp>
        <p:nvSpPr>
          <p:cNvPr id="4" name="object 2"/>
          <p:cNvSpPr/>
          <p:nvPr/>
        </p:nvSpPr>
        <p:spPr>
          <a:xfrm>
            <a:off x="0" y="256092"/>
            <a:ext cx="495300" cy="723900"/>
          </a:xfrm>
          <a:custGeom>
            <a:avLst/>
            <a:gdLst/>
            <a:ahLst/>
            <a:cxnLst/>
            <a:rect l="l" t="t" r="r" b="b"/>
            <a:pathLst>
              <a:path w="660400" h="96520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633610" y="349681"/>
            <a:ext cx="10592300" cy="56361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Привлечение финансирования в последние 3 года</a:t>
            </a:r>
            <a:endParaRPr lang="ru-RU" sz="36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1080366"/>
              </p:ext>
            </p:extLst>
          </p:nvPr>
        </p:nvGraphicFramePr>
        <p:xfrm>
          <a:off x="0" y="2989258"/>
          <a:ext cx="6238875" cy="3511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4308897"/>
              </p:ext>
            </p:extLst>
          </p:nvPr>
        </p:nvGraphicFramePr>
        <p:xfrm>
          <a:off x="6068290" y="3105442"/>
          <a:ext cx="5945170" cy="3752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84573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3610" y="1149492"/>
            <a:ext cx="114281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 smtClean="0">
                <a:solidFill>
                  <a:srgbClr val="002060"/>
                </a:solidFill>
              </a:rPr>
              <a:t>Главным основанием для отказа от финансирования оказалось отсутствие у компаний задач для этого. Об отсутствии таких проектов сообщали прежде всего </a:t>
            </a:r>
            <a:r>
              <a:rPr lang="ru-RU" sz="2000" dirty="0" err="1" smtClean="0">
                <a:solidFill>
                  <a:srgbClr val="002060"/>
                </a:solidFill>
              </a:rPr>
              <a:t>инновационно</a:t>
            </a:r>
            <a:r>
              <a:rPr lang="ru-RU" sz="2000" dirty="0" smtClean="0">
                <a:solidFill>
                  <a:srgbClr val="002060"/>
                </a:solidFill>
              </a:rPr>
              <a:t>-неактивные компании и крупные компании. Негативно отсутствие финансирования сказалось на деятельности только 10% компаний.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570577E-361C-468C-AD79-FAEFEE2436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8304"/>
            <a:ext cx="1999275" cy="839696"/>
          </a:xfrm>
          <a:prstGeom prst="rect">
            <a:avLst/>
          </a:prstGeom>
        </p:spPr>
      </p:pic>
      <p:sp>
        <p:nvSpPr>
          <p:cNvPr id="4" name="object 2"/>
          <p:cNvSpPr/>
          <p:nvPr/>
        </p:nvSpPr>
        <p:spPr>
          <a:xfrm>
            <a:off x="0" y="256092"/>
            <a:ext cx="495300" cy="723900"/>
          </a:xfrm>
          <a:custGeom>
            <a:avLst/>
            <a:gdLst/>
            <a:ahLst/>
            <a:cxnLst/>
            <a:rect l="l" t="t" r="r" b="b"/>
            <a:pathLst>
              <a:path w="660400" h="96520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633610" y="349680"/>
            <a:ext cx="11558390" cy="56361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ru-RU" sz="3600" b="1" dirty="0">
                <a:solidFill>
                  <a:srgbClr val="002060"/>
                </a:solidFill>
                <a:latin typeface="+mn-lt"/>
              </a:rPr>
              <a:t>Почему БРК не </a:t>
            </a:r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привлекали </a:t>
            </a:r>
            <a:r>
              <a:rPr lang="ru-RU" sz="3600" b="1" dirty="0">
                <a:solidFill>
                  <a:srgbClr val="002060"/>
                </a:solidFill>
                <a:latin typeface="+mn-lt"/>
              </a:rPr>
              <a:t>внешнее </a:t>
            </a:r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финансирование?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0251882"/>
              </p:ext>
            </p:extLst>
          </p:nvPr>
        </p:nvGraphicFramePr>
        <p:xfrm>
          <a:off x="-1" y="2482772"/>
          <a:ext cx="6666807" cy="393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84479" y="6483513"/>
            <a:ext cx="6656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400" i="1" dirty="0">
                <a:solidFill>
                  <a:srgbClr val="002060"/>
                </a:solidFill>
              </a:rPr>
              <a:t>Отвечали только компании, которые не использовали внешнее финансирование</a:t>
            </a:r>
            <a:endParaRPr lang="ru-RU" sz="1400" i="1" dirty="0">
              <a:solidFill>
                <a:srgbClr val="002060"/>
              </a:solidFill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308555"/>
              </p:ext>
            </p:extLst>
          </p:nvPr>
        </p:nvGraphicFramePr>
        <p:xfrm>
          <a:off x="6467302" y="2520074"/>
          <a:ext cx="5724698" cy="4010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2834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7109" y="1146874"/>
            <a:ext cx="114863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000" dirty="0" smtClean="0">
                <a:solidFill>
                  <a:srgbClr val="002060"/>
                </a:solidFill>
              </a:rPr>
              <a:t>Приоритетная цель привлечения финансирования – приобретение оборудования. Приобретение или строительство объектов недвижимости – прерогатива средних и крупных компаний. </a:t>
            </a:r>
            <a:r>
              <a:rPr lang="ru-RU" sz="2000" dirty="0" smtClean="0">
                <a:solidFill>
                  <a:srgbClr val="002060"/>
                </a:solidFill>
              </a:rPr>
              <a:t>У </a:t>
            </a:r>
            <a:r>
              <a:rPr lang="ru-RU" sz="2000" dirty="0" err="1" smtClean="0">
                <a:solidFill>
                  <a:srgbClr val="002060"/>
                </a:solidFill>
              </a:rPr>
              <a:t>и</a:t>
            </a:r>
            <a:r>
              <a:rPr lang="ru-RU" sz="2000" dirty="0" err="1" smtClean="0">
                <a:solidFill>
                  <a:srgbClr val="002060"/>
                </a:solidFill>
              </a:rPr>
              <a:t>нновационно</a:t>
            </a:r>
            <a:r>
              <a:rPr lang="ru-RU" sz="2000" dirty="0" smtClean="0">
                <a:solidFill>
                  <a:srgbClr val="002060"/>
                </a:solidFill>
              </a:rPr>
              <a:t>-активных компаний высока доля затрат на разработку новых продуктов и на развитие продаж.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570577E-361C-468C-AD79-FAEFEE2436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8304"/>
            <a:ext cx="1999275" cy="839696"/>
          </a:xfrm>
          <a:prstGeom prst="rect">
            <a:avLst/>
          </a:prstGeom>
        </p:spPr>
      </p:pic>
      <p:sp>
        <p:nvSpPr>
          <p:cNvPr id="4" name="object 2"/>
          <p:cNvSpPr/>
          <p:nvPr/>
        </p:nvSpPr>
        <p:spPr>
          <a:xfrm>
            <a:off x="0" y="256092"/>
            <a:ext cx="495300" cy="723900"/>
          </a:xfrm>
          <a:custGeom>
            <a:avLst/>
            <a:gdLst/>
            <a:ahLst/>
            <a:cxnLst/>
            <a:rect l="l" t="t" r="r" b="b"/>
            <a:pathLst>
              <a:path w="660400" h="96520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633610" y="318903"/>
            <a:ext cx="10592300" cy="625171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>Цели получения финансирования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3906989"/>
              </p:ext>
            </p:extLst>
          </p:nvPr>
        </p:nvGraphicFramePr>
        <p:xfrm>
          <a:off x="0" y="2444013"/>
          <a:ext cx="5767021" cy="3898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9358761"/>
              </p:ext>
            </p:extLst>
          </p:nvPr>
        </p:nvGraphicFramePr>
        <p:xfrm>
          <a:off x="6271114" y="2248754"/>
          <a:ext cx="5920886" cy="4314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78028" y="6550223"/>
            <a:ext cx="5438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400" i="1" dirty="0">
                <a:solidFill>
                  <a:srgbClr val="002060"/>
                </a:solidFill>
              </a:rPr>
              <a:t>Отвечали только компании, </a:t>
            </a:r>
            <a:r>
              <a:rPr lang="ru-RU" sz="1400" i="1" dirty="0" smtClean="0">
                <a:solidFill>
                  <a:srgbClr val="002060"/>
                </a:solidFill>
              </a:rPr>
              <a:t>получавшие внешнее </a:t>
            </a:r>
            <a:r>
              <a:rPr lang="ru-RU" sz="1400" i="1" dirty="0">
                <a:solidFill>
                  <a:srgbClr val="002060"/>
                </a:solidFill>
              </a:rPr>
              <a:t>финансирование</a:t>
            </a:r>
            <a:endParaRPr lang="ru-RU" sz="1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67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3609" y="1222142"/>
            <a:ext cx="109958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400" dirty="0" smtClean="0">
                <a:solidFill>
                  <a:srgbClr val="002060"/>
                </a:solidFill>
              </a:rPr>
              <a:t>Основными видами кредитов стали банковские кредиты на пополнение оборотных средств и лизинг. Склонность к использованию </a:t>
            </a:r>
            <a:r>
              <a:rPr lang="ru-RU" sz="2400" dirty="0" err="1" smtClean="0">
                <a:solidFill>
                  <a:srgbClr val="002060"/>
                </a:solidFill>
              </a:rPr>
              <a:t>инвесткредитов</a:t>
            </a:r>
            <a:r>
              <a:rPr lang="ru-RU" sz="2400" dirty="0" smtClean="0">
                <a:solidFill>
                  <a:srgbClr val="002060"/>
                </a:solidFill>
              </a:rPr>
              <a:t> увеличивается с ростом размера компаний.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570577E-361C-468C-AD79-FAEFEE2436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8304"/>
            <a:ext cx="1999275" cy="839696"/>
          </a:xfrm>
          <a:prstGeom prst="rect">
            <a:avLst/>
          </a:prstGeom>
        </p:spPr>
      </p:pic>
      <p:sp>
        <p:nvSpPr>
          <p:cNvPr id="4" name="object 2"/>
          <p:cNvSpPr/>
          <p:nvPr/>
        </p:nvSpPr>
        <p:spPr>
          <a:xfrm>
            <a:off x="0" y="256092"/>
            <a:ext cx="495300" cy="723900"/>
          </a:xfrm>
          <a:custGeom>
            <a:avLst/>
            <a:gdLst/>
            <a:ahLst/>
            <a:cxnLst/>
            <a:rect l="l" t="t" r="r" b="b"/>
            <a:pathLst>
              <a:path w="660400" h="96520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633610" y="318903"/>
            <a:ext cx="10592300" cy="625171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>Виды полученных кредитов (займов)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1497494"/>
              </p:ext>
            </p:extLst>
          </p:nvPr>
        </p:nvGraphicFramePr>
        <p:xfrm>
          <a:off x="133003" y="2709948"/>
          <a:ext cx="5752407" cy="359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048232"/>
              </p:ext>
            </p:extLst>
          </p:nvPr>
        </p:nvGraphicFramePr>
        <p:xfrm>
          <a:off x="6315075" y="2709949"/>
          <a:ext cx="5876925" cy="4139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54085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2747" y="1454898"/>
            <a:ext cx="9541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400" dirty="0" smtClean="0">
                <a:solidFill>
                  <a:srgbClr val="002060"/>
                </a:solidFill>
              </a:rPr>
              <a:t>Компании считают, что получение внешнего финансирования крайне позитивно сказалось на дальнейшем развитии их бизнеса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570577E-361C-468C-AD79-FAEFEE2436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8304"/>
            <a:ext cx="1999275" cy="839696"/>
          </a:xfrm>
          <a:prstGeom prst="rect">
            <a:avLst/>
          </a:prstGeom>
        </p:spPr>
      </p:pic>
      <p:sp>
        <p:nvSpPr>
          <p:cNvPr id="4" name="object 2"/>
          <p:cNvSpPr/>
          <p:nvPr/>
        </p:nvSpPr>
        <p:spPr>
          <a:xfrm>
            <a:off x="0" y="256092"/>
            <a:ext cx="495300" cy="723900"/>
          </a:xfrm>
          <a:custGeom>
            <a:avLst/>
            <a:gdLst/>
            <a:ahLst/>
            <a:cxnLst/>
            <a:rect l="l" t="t" r="r" b="b"/>
            <a:pathLst>
              <a:path w="660400" h="96520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633610" y="72682"/>
            <a:ext cx="9599357" cy="1117614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Влияние полученного финансирования на развитие компании</a:t>
            </a:r>
            <a:endParaRPr lang="ru-RU" sz="36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9370274"/>
              </p:ext>
            </p:extLst>
          </p:nvPr>
        </p:nvGraphicFramePr>
        <p:xfrm>
          <a:off x="2917767" y="2967643"/>
          <a:ext cx="6119312" cy="3117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472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3610" y="1114626"/>
            <a:ext cx="113200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 smtClean="0">
                <a:solidFill>
                  <a:srgbClr val="002060"/>
                </a:solidFill>
              </a:rPr>
              <a:t>Больше половины компаний получали кредиты без всякой поддержки со стороны государства. Наиболее часто использовалась мера, связанная с субсидированием государством пониженной ставки по кредиту. </a:t>
            </a:r>
            <a:r>
              <a:rPr lang="ru-RU" sz="2000" dirty="0" err="1" smtClean="0">
                <a:solidFill>
                  <a:srgbClr val="002060"/>
                </a:solidFill>
              </a:rPr>
              <a:t>Инновационно</a:t>
            </a:r>
            <a:r>
              <a:rPr lang="ru-RU" sz="2000" dirty="0" smtClean="0">
                <a:solidFill>
                  <a:srgbClr val="002060"/>
                </a:solidFill>
              </a:rPr>
              <a:t>-активные компании отличаются высокой интенсивностью использования всех инструментов господдержки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570577E-361C-468C-AD79-FAEFEE2436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8304"/>
            <a:ext cx="1999275" cy="839696"/>
          </a:xfrm>
          <a:prstGeom prst="rect">
            <a:avLst/>
          </a:prstGeom>
        </p:spPr>
      </p:pic>
      <p:sp>
        <p:nvSpPr>
          <p:cNvPr id="4" name="object 2"/>
          <p:cNvSpPr/>
          <p:nvPr/>
        </p:nvSpPr>
        <p:spPr>
          <a:xfrm>
            <a:off x="0" y="256092"/>
            <a:ext cx="495300" cy="723900"/>
          </a:xfrm>
          <a:custGeom>
            <a:avLst/>
            <a:gdLst/>
            <a:ahLst/>
            <a:cxnLst/>
            <a:rect l="l" t="t" r="r" b="b"/>
            <a:pathLst>
              <a:path w="660400" h="96520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633610" y="318903"/>
            <a:ext cx="10592300" cy="625171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>Использование господдержки 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743064"/>
              </p:ext>
            </p:extLst>
          </p:nvPr>
        </p:nvGraphicFramePr>
        <p:xfrm>
          <a:off x="0" y="2695760"/>
          <a:ext cx="6191251" cy="4112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8208787"/>
              </p:ext>
            </p:extLst>
          </p:nvPr>
        </p:nvGraphicFramePr>
        <p:xfrm>
          <a:off x="6400800" y="2695760"/>
          <a:ext cx="5791200" cy="4045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7770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5300" y="1234267"/>
            <a:ext cx="114198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 smtClean="0">
                <a:solidFill>
                  <a:srgbClr val="002060"/>
                </a:solidFill>
              </a:rPr>
              <a:t>Почти половина БРК (47%) не планируют использовать внешнее финансирование в следующие 5 лет ни в каких формах. При этом половина из них имеет опыт использования такого финансирования. Отказаться от финансирования готовы прежде всякого микро- и малые предприятия. Средний бизнес готов активно привлекать кредиты.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570577E-361C-468C-AD79-FAEFEE2436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8304"/>
            <a:ext cx="1999275" cy="839696"/>
          </a:xfrm>
          <a:prstGeom prst="rect">
            <a:avLst/>
          </a:prstGeom>
        </p:spPr>
      </p:pic>
      <p:sp>
        <p:nvSpPr>
          <p:cNvPr id="4" name="object 2"/>
          <p:cNvSpPr/>
          <p:nvPr/>
        </p:nvSpPr>
        <p:spPr>
          <a:xfrm>
            <a:off x="0" y="256092"/>
            <a:ext cx="495300" cy="723900"/>
          </a:xfrm>
          <a:custGeom>
            <a:avLst/>
            <a:gdLst/>
            <a:ahLst/>
            <a:cxnLst/>
            <a:rect l="l" t="t" r="r" b="b"/>
            <a:pathLst>
              <a:path w="660400" h="96520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633610" y="318903"/>
            <a:ext cx="10592300" cy="625171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>Планы по использованию финансирования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7419720"/>
              </p:ext>
            </p:extLst>
          </p:nvPr>
        </p:nvGraphicFramePr>
        <p:xfrm>
          <a:off x="108065" y="3278435"/>
          <a:ext cx="5611091" cy="300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7433044"/>
              </p:ext>
            </p:extLst>
          </p:nvPr>
        </p:nvGraphicFramePr>
        <p:xfrm>
          <a:off x="5929760" y="3278435"/>
          <a:ext cx="5886451" cy="3513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758386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2390</TotalTime>
  <Words>457</Words>
  <Application>Microsoft Office PowerPoint</Application>
  <PresentationFormat>Широкоэкранный</PresentationFormat>
  <Paragraphs>40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Myriad Pro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НИУ ВШЭ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Розмирович</dc:creator>
  <cp:lastModifiedBy>Розмирович Станислав Дмитриевич</cp:lastModifiedBy>
  <cp:revision>143</cp:revision>
  <dcterms:created xsi:type="dcterms:W3CDTF">2022-03-31T18:38:27Z</dcterms:created>
  <dcterms:modified xsi:type="dcterms:W3CDTF">2024-11-26T13:21:25Z</dcterms:modified>
</cp:coreProperties>
</file>