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notesSlides/notesSlide13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notesSlides/notesSlide14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1" r:id="rId2"/>
    <p:sldId id="267" r:id="rId3"/>
    <p:sldId id="257" r:id="rId4"/>
    <p:sldId id="272" r:id="rId5"/>
    <p:sldId id="268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1E3C"/>
    <a:srgbClr val="0F2D69"/>
    <a:srgbClr val="234B9B"/>
    <a:srgbClr val="F5C3C3"/>
    <a:srgbClr val="CD5A5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09" autoAdjust="0"/>
  </p:normalViewPr>
  <p:slideViewPr>
    <p:cSldViewPr snapToGrid="0">
      <p:cViewPr varScale="1">
        <p:scale>
          <a:sx n="110" d="100"/>
          <a:sy n="110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_____Microsoft_Excel16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Q6001_регион!$I$2:$I$11</c:f>
              <c:strCache>
                <c:ptCount val="10"/>
                <c:pt idx="0">
                  <c:v>СКФО</c:v>
                </c:pt>
                <c:pt idx="1">
                  <c:v>ДФО</c:v>
                </c:pt>
                <c:pt idx="2">
                  <c:v>СЗФО</c:v>
                </c:pt>
                <c:pt idx="3">
                  <c:v>С.-Петербург</c:v>
                </c:pt>
                <c:pt idx="4">
                  <c:v>СФО</c:v>
                </c:pt>
                <c:pt idx="5">
                  <c:v>УрФО</c:v>
                </c:pt>
                <c:pt idx="6">
                  <c:v>ЮФО</c:v>
                </c:pt>
                <c:pt idx="7">
                  <c:v>Москва</c:v>
                </c:pt>
                <c:pt idx="8">
                  <c:v>ЦФО</c:v>
                </c:pt>
                <c:pt idx="9">
                  <c:v>ПФО</c:v>
                </c:pt>
              </c:strCache>
            </c:strRef>
          </c:cat>
          <c:val>
            <c:numRef>
              <c:f>Q6001_регион!$J$2:$J$11</c:f>
              <c:numCache>
                <c:formatCode>0.0</c:formatCode>
                <c:ptCount val="10"/>
                <c:pt idx="0">
                  <c:v>1.3698630136986301</c:v>
                </c:pt>
                <c:pt idx="1">
                  <c:v>3.4246575342465753</c:v>
                </c:pt>
                <c:pt idx="2">
                  <c:v>4.7945205479452051</c:v>
                </c:pt>
                <c:pt idx="3">
                  <c:v>7.5342465753424657</c:v>
                </c:pt>
                <c:pt idx="4">
                  <c:v>9.5890410958904102</c:v>
                </c:pt>
                <c:pt idx="5">
                  <c:v>10.273972602739725</c:v>
                </c:pt>
                <c:pt idx="6">
                  <c:v>10.273972602739725</c:v>
                </c:pt>
                <c:pt idx="7">
                  <c:v>14.383561643835616</c:v>
                </c:pt>
                <c:pt idx="8">
                  <c:v>18.493150684931507</c:v>
                </c:pt>
                <c:pt idx="9">
                  <c:v>19.863013698630137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66-4952-8E24-28E850BE01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33297103"/>
        <c:axId val="533301263"/>
      </c:barChart>
      <c:catAx>
        <c:axId val="5332971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3301263"/>
        <c:crosses val="autoZero"/>
        <c:auto val="1"/>
        <c:lblAlgn val="ctr"/>
        <c:lblOffset val="100"/>
        <c:noMultiLvlLbl val="0"/>
      </c:catAx>
      <c:valAx>
        <c:axId val="53330126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5332971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1.3149243918474688E-2"/>
                  <c:y val="8.33333333333332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971-4175-9C35-AB27935F27F2}"/>
                </c:ext>
              </c:extLst>
            </c:dLbl>
            <c:dLbl>
              <c:idx val="3"/>
              <c:layout>
                <c:manualLayout>
                  <c:x val="-1.3149243918474688E-2"/>
                  <c:y val="6.01851851851851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971-4175-9C35-AB27935F27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Q33_планы_найм!$D$3:$D$8</c:f>
              <c:strCache>
                <c:ptCount val="6"/>
                <c:pt idx="0">
                  <c:v>Затрудняюсь с ответом/отказ</c:v>
                </c:pt>
                <c:pt idx="1">
                  <c:v>Число сотрудников сократится</c:v>
                </c:pt>
                <c:pt idx="2">
                  <c:v>Число сотрудников останется практически неизменным</c:v>
                </c:pt>
                <c:pt idx="3">
                  <c:v>Число сотрудников увеличится в пределах 10%</c:v>
                </c:pt>
                <c:pt idx="4">
                  <c:v>Число сотрудников увеличится в пределах 10-30%</c:v>
                </c:pt>
                <c:pt idx="5">
                  <c:v>Число сотрудников увеличится более, чем на 30%</c:v>
                </c:pt>
              </c:strCache>
            </c:strRef>
          </c:cat>
          <c:val>
            <c:numRef>
              <c:f>Q33_планы_найм!$F$3:$F$8</c:f>
              <c:numCache>
                <c:formatCode>0.0</c:formatCode>
                <c:ptCount val="6"/>
                <c:pt idx="0">
                  <c:v>5.4794520547945202</c:v>
                </c:pt>
                <c:pt idx="1">
                  <c:v>3.4246575342465753</c:v>
                </c:pt>
                <c:pt idx="2">
                  <c:v>28.767123287671232</c:v>
                </c:pt>
                <c:pt idx="3">
                  <c:v>29.452054794520549</c:v>
                </c:pt>
                <c:pt idx="4">
                  <c:v>26.712328767123289</c:v>
                </c:pt>
                <c:pt idx="5">
                  <c:v>6.1643835616438354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71-4175-9C35-AB27935F27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33295855"/>
        <c:axId val="533300847"/>
      </c:barChart>
      <c:catAx>
        <c:axId val="5332958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3300847"/>
        <c:crosses val="autoZero"/>
        <c:auto val="1"/>
        <c:lblAlgn val="r"/>
        <c:lblOffset val="100"/>
        <c:noMultiLvlLbl val="0"/>
      </c:catAx>
      <c:valAx>
        <c:axId val="533300847"/>
        <c:scaling>
          <c:orientation val="minMax"/>
          <c:max val="3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533295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Q35_сложность_найма!$D$15:$D$20</c:f>
              <c:strCache>
                <c:ptCount val="6"/>
                <c:pt idx="0">
                  <c:v>Затруднились ответить / отказ</c:v>
                </c:pt>
                <c:pt idx="1">
                  <c:v>Очень легко (9-10)</c:v>
                </c:pt>
                <c:pt idx="2">
                  <c:v>Легко (7-8)</c:v>
                </c:pt>
                <c:pt idx="3">
                  <c:v>Средне (5-6)</c:v>
                </c:pt>
                <c:pt idx="4">
                  <c:v>Сложно (3-4)</c:v>
                </c:pt>
                <c:pt idx="5">
                  <c:v>Очень сложно (1-2)</c:v>
                </c:pt>
              </c:strCache>
            </c:strRef>
          </c:cat>
          <c:val>
            <c:numRef>
              <c:f>Q35_сложность_найма!$E$15:$E$20</c:f>
              <c:numCache>
                <c:formatCode>0.0</c:formatCode>
                <c:ptCount val="6"/>
                <c:pt idx="0">
                  <c:v>6.1643835616438354</c:v>
                </c:pt>
                <c:pt idx="1">
                  <c:v>7.5342465753424657</c:v>
                </c:pt>
                <c:pt idx="2">
                  <c:v>21.232876712328768</c:v>
                </c:pt>
                <c:pt idx="3">
                  <c:v>24.657534246575342</c:v>
                </c:pt>
                <c:pt idx="4">
                  <c:v>22.602739726027394</c:v>
                </c:pt>
                <c:pt idx="5">
                  <c:v>17.80821917808219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BF-449D-BFF6-8ECE00D8BF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13957775"/>
        <c:axId val="613957359"/>
      </c:barChart>
      <c:catAx>
        <c:axId val="6139577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3957359"/>
        <c:crosses val="autoZero"/>
        <c:auto val="1"/>
        <c:lblAlgn val="ctr"/>
        <c:lblOffset val="100"/>
        <c:noMultiLvlLbl val="0"/>
      </c:catAx>
      <c:valAx>
        <c:axId val="61395735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6139577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Q44_колледж!$M$15:$M$19</c:f>
              <c:strCache>
                <c:ptCount val="5"/>
                <c:pt idx="0">
                  <c:v>Другое</c:v>
                </c:pt>
                <c:pt idx="1">
                  <c:v>Компания направляет в колледжи заявки на подготовку специалистов</c:v>
                </c:pt>
                <c:pt idx="2">
                  <c:v>Компания проводит в колледжах ярмарки вакансий, участвует в днях открытых дверей, привлекает учащихся на работу с частичной занятостью</c:v>
                </c:pt>
                <c:pt idx="3">
                  <c:v>Учащиеся колледжей проходят стажировки/практику в компании</c:v>
                </c:pt>
                <c:pt idx="4">
                  <c:v>Нет, в компании нет никаких специальных мероприятий по взаимодействию с колледжами</c:v>
                </c:pt>
              </c:strCache>
            </c:strRef>
          </c:cat>
          <c:val>
            <c:numRef>
              <c:f>Q44_колледж!$O$15:$O$19</c:f>
              <c:numCache>
                <c:formatCode>0.0</c:formatCode>
                <c:ptCount val="5"/>
                <c:pt idx="0">
                  <c:v>5.625</c:v>
                </c:pt>
                <c:pt idx="1">
                  <c:v>7.5</c:v>
                </c:pt>
                <c:pt idx="2">
                  <c:v>8.75</c:v>
                </c:pt>
                <c:pt idx="3">
                  <c:v>17.5</c:v>
                </c:pt>
                <c:pt idx="4">
                  <c:v>60.624999999999993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23-42BC-8998-C2D9CD98780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99854223"/>
        <c:axId val="699853391"/>
      </c:barChart>
      <c:catAx>
        <c:axId val="6998542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9853391"/>
        <c:crosses val="autoZero"/>
        <c:auto val="1"/>
        <c:lblAlgn val="ctr"/>
        <c:lblOffset val="100"/>
        <c:noMultiLvlLbl val="0"/>
      </c:catAx>
      <c:valAx>
        <c:axId val="69985339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6998542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Q45_универ!$P$16:$P$22</c:f>
              <c:strCache>
                <c:ptCount val="7"/>
                <c:pt idx="0">
                  <c:v>Другое (компания открыла кафедру, программу; использует оборудование вуза; сотрудники преподают; вуз производит для компании)</c:v>
                </c:pt>
                <c:pt idx="1">
                  <c:v>Компания проводит с университетами совместные научные мероприятия (конференции, семинары, конкурсы)</c:v>
                </c:pt>
                <c:pt idx="2">
                  <c:v>Университеты выполняют для компании НИОКР (ведутся совместные НИОКР)</c:v>
                </c:pt>
                <c:pt idx="3">
                  <c:v>Компания направляет студентов на целевое обучение</c:v>
                </c:pt>
                <c:pt idx="4">
                  <c:v>Компания проводит в университетах ярмарки вакансий, участвует в днях открытых дверей, привлекает студентов на работу с частичной занятостью</c:v>
                </c:pt>
                <c:pt idx="5">
                  <c:v>Студенты и аспиранты проходят стажировки/практику в компании</c:v>
                </c:pt>
                <c:pt idx="6">
                  <c:v>Нет, в компании нет никаких специальных мероприятий по взаимодействию с университетами</c:v>
                </c:pt>
              </c:strCache>
            </c:strRef>
          </c:cat>
          <c:val>
            <c:numRef>
              <c:f>Q45_универ!$R$16:$R$22</c:f>
              <c:numCache>
                <c:formatCode>0.0</c:formatCode>
                <c:ptCount val="7"/>
                <c:pt idx="0">
                  <c:v>9.2485549132947966</c:v>
                </c:pt>
                <c:pt idx="1">
                  <c:v>3.4682080924855487</c:v>
                </c:pt>
                <c:pt idx="2">
                  <c:v>3.4682080924855487</c:v>
                </c:pt>
                <c:pt idx="3">
                  <c:v>4.0462427745664744</c:v>
                </c:pt>
                <c:pt idx="4">
                  <c:v>10.982658959537572</c:v>
                </c:pt>
                <c:pt idx="5">
                  <c:v>17.919075144508671</c:v>
                </c:pt>
                <c:pt idx="6">
                  <c:v>50.867052023121381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D4-49FF-A1FC-D4992BDC66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60128767"/>
        <c:axId val="412763039"/>
      </c:barChart>
      <c:catAx>
        <c:axId val="6601287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2763039"/>
        <c:crosses val="autoZero"/>
        <c:auto val="1"/>
        <c:lblAlgn val="ctr"/>
        <c:lblOffset val="100"/>
        <c:noMultiLvlLbl val="0"/>
      </c:catAx>
      <c:valAx>
        <c:axId val="41276303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660128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1.8808777429467086E-2"/>
                  <c:y val="7.94941282746160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07B-4124-A6D8-416B4C29FD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Q47_кадр_обесп_отрасл!$H$3:$H$7</c:f>
              <c:strCache>
                <c:ptCount val="5"/>
                <c:pt idx="0">
                  <c:v>Затруднения есть прежде всего у компаний, которые можно отнести к категории «отстающих» (недостаточно эффективных»)</c:v>
                </c:pt>
                <c:pt idx="1">
                  <c:v>Особых затруднений нет</c:v>
                </c:pt>
                <c:pt idx="2">
                  <c:v>Затрудняюсь с ответом</c:v>
                </c:pt>
                <c:pt idx="3">
                  <c:v>Затруднения есть прежде всего у компаний, которые активно развиваются, расширяют свой бизнес</c:v>
                </c:pt>
                <c:pt idx="4">
                  <c:v>Большие затруднения у всех компаний отрасли</c:v>
                </c:pt>
              </c:strCache>
            </c:strRef>
          </c:cat>
          <c:val>
            <c:numRef>
              <c:f>Q47_кадр_обесп_отрасл!$J$3:$J$7</c:f>
              <c:numCache>
                <c:formatCode>0.0</c:formatCode>
                <c:ptCount val="5"/>
                <c:pt idx="0">
                  <c:v>3.4246575342465753</c:v>
                </c:pt>
                <c:pt idx="1">
                  <c:v>10.95890410958904</c:v>
                </c:pt>
                <c:pt idx="2">
                  <c:v>13.698630136986301</c:v>
                </c:pt>
                <c:pt idx="3">
                  <c:v>15.753424657534246</c:v>
                </c:pt>
                <c:pt idx="4">
                  <c:v>56.164383561643838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7B-4124-A6D8-416B4C29FD0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83052575"/>
        <c:axId val="683051327"/>
      </c:barChart>
      <c:catAx>
        <c:axId val="6830525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3051327"/>
        <c:crosses val="autoZero"/>
        <c:auto val="1"/>
        <c:lblAlgn val="ctr"/>
        <c:lblOffset val="100"/>
        <c:noMultiLvlLbl val="0"/>
      </c:catAx>
      <c:valAx>
        <c:axId val="683051327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683052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34670587062693"/>
          <c:y val="3.1473526528668284E-2"/>
          <c:w val="0.46332619023887839"/>
          <c:h val="0.85404687144810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Q47_кадр_обесп_отрасл!$M$2</c:f>
              <c:strCache>
                <c:ptCount val="1"/>
                <c:pt idx="0">
                  <c:v>Производство (N=46)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6.3291139240506328E-3"/>
                  <c:y val="5.72245936884877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100-444C-BDDC-3F839B4AC4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Q47_кадр_обесп_отрасл!$L$3:$L$7</c:f>
              <c:strCache>
                <c:ptCount val="5"/>
                <c:pt idx="0">
                  <c:v>Затруднения есть прежде всего у компаний, которые можно отнести к категории «отстающих» (недостаточно эффективных»)</c:v>
                </c:pt>
                <c:pt idx="1">
                  <c:v>Особых затруднений нет</c:v>
                </c:pt>
                <c:pt idx="2">
                  <c:v>Затрудняюсь с ответом</c:v>
                </c:pt>
                <c:pt idx="3">
                  <c:v>Затруднения есть прежде всего у компаний, которые активно развиваются, расширяют свой бизнес</c:v>
                </c:pt>
                <c:pt idx="4">
                  <c:v>Большие затруднения у всех компаний отрасли</c:v>
                </c:pt>
              </c:strCache>
            </c:strRef>
          </c:cat>
          <c:val>
            <c:numRef>
              <c:f>Q47_кадр_обесп_отрасл!$M$3:$M$7</c:f>
              <c:numCache>
                <c:formatCode>0.0</c:formatCode>
                <c:ptCount val="5"/>
                <c:pt idx="0">
                  <c:v>2.1739130434782608</c:v>
                </c:pt>
                <c:pt idx="1">
                  <c:v>10.869565217391305</c:v>
                </c:pt>
                <c:pt idx="2">
                  <c:v>13.043478260869565</c:v>
                </c:pt>
                <c:pt idx="3">
                  <c:v>8.695652173913043</c:v>
                </c:pt>
                <c:pt idx="4">
                  <c:v>65.217391304347828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00-444C-BDDC-3F839B4AC435}"/>
            </c:ext>
          </c:extLst>
        </c:ser>
        <c:ser>
          <c:idx val="1"/>
          <c:order val="1"/>
          <c:tx>
            <c:strRef>
              <c:f>Q47_кадр_обесп_отрасл!$N$2</c:f>
              <c:strCache>
                <c:ptCount val="1"/>
                <c:pt idx="0">
                  <c:v>Услуги (N=45)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1.2658227848101266E-2"/>
                  <c:y val="-1.1444918737697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100-444C-BDDC-3F839B4AC4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Q47_кадр_обесп_отрасл!$L$3:$L$7</c:f>
              <c:strCache>
                <c:ptCount val="5"/>
                <c:pt idx="0">
                  <c:v>Затруднения есть прежде всего у компаний, которые можно отнести к категории «отстающих» (недостаточно эффективных»)</c:v>
                </c:pt>
                <c:pt idx="1">
                  <c:v>Особых затруднений нет</c:v>
                </c:pt>
                <c:pt idx="2">
                  <c:v>Затрудняюсь с ответом</c:v>
                </c:pt>
                <c:pt idx="3">
                  <c:v>Затруднения есть прежде всего у компаний, которые активно развиваются, расширяют свой бизнес</c:v>
                </c:pt>
                <c:pt idx="4">
                  <c:v>Большие затруднения у всех компаний отрасли</c:v>
                </c:pt>
              </c:strCache>
            </c:strRef>
          </c:cat>
          <c:val>
            <c:numRef>
              <c:f>Q47_кадр_обесп_отрасл!$N$3:$N$7</c:f>
              <c:numCache>
                <c:formatCode>0.0</c:formatCode>
                <c:ptCount val="5"/>
                <c:pt idx="0">
                  <c:v>4.4444444444444446</c:v>
                </c:pt>
                <c:pt idx="1">
                  <c:v>8.8888888888888893</c:v>
                </c:pt>
                <c:pt idx="2">
                  <c:v>13.333333333333334</c:v>
                </c:pt>
                <c:pt idx="3">
                  <c:v>17.777777777777779</c:v>
                </c:pt>
                <c:pt idx="4">
                  <c:v>55.555555555555557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00-444C-BDDC-3F839B4AC435}"/>
            </c:ext>
          </c:extLst>
        </c:ser>
        <c:ser>
          <c:idx val="2"/>
          <c:order val="2"/>
          <c:tx>
            <c:strRef>
              <c:f>Q47_кадр_обесп_отрасл!$O$2</c:f>
              <c:strCache>
                <c:ptCount val="1"/>
                <c:pt idx="0">
                  <c:v>Торговля и общественное питание (N=29)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-3.14735265286682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100-444C-BDDC-3F839B4AC4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Q47_кадр_обесп_отрасл!$L$3:$L$7</c:f>
              <c:strCache>
                <c:ptCount val="5"/>
                <c:pt idx="0">
                  <c:v>Затруднения есть прежде всего у компаний, которые можно отнести к категории «отстающих» (недостаточно эффективных»)</c:v>
                </c:pt>
                <c:pt idx="1">
                  <c:v>Особых затруднений нет</c:v>
                </c:pt>
                <c:pt idx="2">
                  <c:v>Затрудняюсь с ответом</c:v>
                </c:pt>
                <c:pt idx="3">
                  <c:v>Затруднения есть прежде всего у компаний, которые активно развиваются, расширяют свой бизнес</c:v>
                </c:pt>
                <c:pt idx="4">
                  <c:v>Большие затруднения у всех компаний отрасли</c:v>
                </c:pt>
              </c:strCache>
            </c:strRef>
          </c:cat>
          <c:val>
            <c:numRef>
              <c:f>Q47_кадр_обесп_отрасл!$O$3:$O$7</c:f>
              <c:numCache>
                <c:formatCode>0.0</c:formatCode>
                <c:ptCount val="5"/>
                <c:pt idx="0">
                  <c:v>3.4482758620689653</c:v>
                </c:pt>
                <c:pt idx="1">
                  <c:v>13.793103448275861</c:v>
                </c:pt>
                <c:pt idx="2">
                  <c:v>13.793103448275861</c:v>
                </c:pt>
                <c:pt idx="3">
                  <c:v>27.586206896551722</c:v>
                </c:pt>
                <c:pt idx="4">
                  <c:v>51.724137931034484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100-444C-BDDC-3F839B4AC4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59453023"/>
        <c:axId val="659457599"/>
      </c:barChart>
      <c:catAx>
        <c:axId val="6594530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9457599"/>
        <c:crosses val="autoZero"/>
        <c:auto val="1"/>
        <c:lblAlgn val="ctr"/>
        <c:lblOffset val="100"/>
        <c:noMultiLvlLbl val="0"/>
      </c:catAx>
      <c:valAx>
        <c:axId val="65945759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6594530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681351539918273E-2"/>
          <c:y val="0.8998265463988947"/>
          <c:w val="0.96208877371341239"/>
          <c:h val="6.86999270724370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1.4402453764426515E-16"/>
                  <c:y val="8.91367978459308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C31-435A-9037-2884FB5143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Q48_кадр_обесп_рег!$L$3:$L$7</c:f>
              <c:strCache>
                <c:ptCount val="5"/>
                <c:pt idx="0">
                  <c:v>Затруднения есть прежде всего у компаний, которые можно отнести к категории «отстающих» (недостаточно эффективных»)</c:v>
                </c:pt>
                <c:pt idx="1">
                  <c:v>Особых затруднений нет</c:v>
                </c:pt>
                <c:pt idx="2">
                  <c:v>Затруднения есть прежде всего у компаний, которые активно развиваются, расширяют свой бизнес</c:v>
                </c:pt>
                <c:pt idx="3">
                  <c:v>Затрудняюсь с ответом</c:v>
                </c:pt>
                <c:pt idx="4">
                  <c:v>Большие затруднения у всех компаний города / района</c:v>
                </c:pt>
              </c:strCache>
            </c:strRef>
          </c:cat>
          <c:val>
            <c:numRef>
              <c:f>Q48_кадр_обесп_рег!$N$3:$N$7</c:f>
              <c:numCache>
                <c:formatCode>0.0</c:formatCode>
                <c:ptCount val="5"/>
                <c:pt idx="0">
                  <c:v>5.4794520547945202</c:v>
                </c:pt>
                <c:pt idx="1">
                  <c:v>7.5342465753424657</c:v>
                </c:pt>
                <c:pt idx="2">
                  <c:v>15.753424657534246</c:v>
                </c:pt>
                <c:pt idx="3">
                  <c:v>15.753424657534246</c:v>
                </c:pt>
                <c:pt idx="4">
                  <c:v>55.479452054794521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31-435A-9037-2884FB5143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83050079"/>
        <c:axId val="683051743"/>
      </c:barChart>
      <c:catAx>
        <c:axId val="6830500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3051743"/>
        <c:crosses val="autoZero"/>
        <c:auto val="1"/>
        <c:lblAlgn val="ctr"/>
        <c:lblOffset val="100"/>
        <c:noMultiLvlLbl val="0"/>
      </c:catAx>
      <c:valAx>
        <c:axId val="68305174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683050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Q48_кадр_обесп_рег!$Q$3</c:f>
              <c:strCache>
                <c:ptCount val="1"/>
                <c:pt idx="0">
                  <c:v>Затруднения есть прежде всего у компаний, которые можно отнести к категории «отстающих» (недостаточно эффективных»)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0999999173228322E-2"/>
                  <c:y val="1.03806205747496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458-47FA-AF99-D2BE5156E88D}"/>
                </c:ext>
              </c:extLst>
            </c:dLbl>
            <c:dLbl>
              <c:idx val="3"/>
              <c:layout>
                <c:manualLayout>
                  <c:x val="7.4999997047244214E-3"/>
                  <c:y val="1.03806205747496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458-47FA-AF99-D2BE5156E88D}"/>
                </c:ext>
              </c:extLst>
            </c:dLbl>
            <c:dLbl>
              <c:idx val="5"/>
              <c:layout>
                <c:manualLayout>
                  <c:x val="-1.3063723454346816E-2"/>
                  <c:y val="1.09742569423516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1458-47FA-AF99-D2BE5156E8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Q48_кадр_обесп_рег!$R$2:$X$2</c:f>
              <c:strCache>
                <c:ptCount val="7"/>
                <c:pt idx="0">
                  <c:v>Москва (N=21)</c:v>
                </c:pt>
                <c:pt idx="1">
                  <c:v>С.-Петербург и СЗФО (N=18)</c:v>
                </c:pt>
                <c:pt idx="2">
                  <c:v>ЦФО (N=27)</c:v>
                </c:pt>
                <c:pt idx="3">
                  <c:v>ПФО (N=29)</c:v>
                </c:pt>
                <c:pt idx="4">
                  <c:v>УрФО (N=15)</c:v>
                </c:pt>
                <c:pt idx="5">
                  <c:v>СФО и ДВФО (N=19)</c:v>
                </c:pt>
                <c:pt idx="6">
                  <c:v>ЮФО и СКФО (N=17)</c:v>
                </c:pt>
              </c:strCache>
            </c:strRef>
          </c:cat>
          <c:val>
            <c:numRef>
              <c:f>Q48_кадр_обесп_рег!$R$3:$X$3</c:f>
              <c:numCache>
                <c:formatCode>0.0</c:formatCode>
                <c:ptCount val="7"/>
                <c:pt idx="0">
                  <c:v>9.5238095238095237</c:v>
                </c:pt>
                <c:pt idx="1">
                  <c:v>11.111111111111111</c:v>
                </c:pt>
                <c:pt idx="2">
                  <c:v>0</c:v>
                </c:pt>
                <c:pt idx="3">
                  <c:v>10.344827586206897</c:v>
                </c:pt>
                <c:pt idx="4">
                  <c:v>0</c:v>
                </c:pt>
                <c:pt idx="5">
                  <c:v>0</c:v>
                </c:pt>
                <c:pt idx="6">
                  <c:v>88.235294117647058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58-47FA-AF99-D2BE5156E88D}"/>
            </c:ext>
          </c:extLst>
        </c:ser>
        <c:ser>
          <c:idx val="1"/>
          <c:order val="1"/>
          <c:tx>
            <c:strRef>
              <c:f>Q48_кадр_обесп_рег!$Q$4</c:f>
              <c:strCache>
                <c:ptCount val="1"/>
                <c:pt idx="0">
                  <c:v>Особых затруднений нет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4999998228346529E-2"/>
                  <c:y val="1.03806205747496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458-47FA-AF99-D2BE5156E88D}"/>
                </c:ext>
              </c:extLst>
            </c:dLbl>
            <c:dLbl>
              <c:idx val="2"/>
              <c:layout>
                <c:manualLayout>
                  <c:x val="2.6999998937007861E-2"/>
                  <c:y val="1.45328688046493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458-47FA-AF99-D2BE5156E88D}"/>
                </c:ext>
              </c:extLst>
            </c:dLbl>
            <c:dLbl>
              <c:idx val="5"/>
              <c:layout>
                <c:manualLayout>
                  <c:x val="2.2271462630421863E-2"/>
                  <c:y val="1.92788314576643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458-47FA-AF99-D2BE5156E8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Q48_кадр_обесп_рег!$R$2:$X$2</c:f>
              <c:strCache>
                <c:ptCount val="7"/>
                <c:pt idx="0">
                  <c:v>Москва (N=21)</c:v>
                </c:pt>
                <c:pt idx="1">
                  <c:v>С.-Петербург и СЗФО (N=18)</c:v>
                </c:pt>
                <c:pt idx="2">
                  <c:v>ЦФО (N=27)</c:v>
                </c:pt>
                <c:pt idx="3">
                  <c:v>ПФО (N=29)</c:v>
                </c:pt>
                <c:pt idx="4">
                  <c:v>УрФО (N=15)</c:v>
                </c:pt>
                <c:pt idx="5">
                  <c:v>СФО и ДВФО (N=19)</c:v>
                </c:pt>
                <c:pt idx="6">
                  <c:v>ЮФО и СКФО (N=17)</c:v>
                </c:pt>
              </c:strCache>
            </c:strRef>
          </c:cat>
          <c:val>
            <c:numRef>
              <c:f>Q48_кадр_обесп_рег!$R$4:$X$4</c:f>
              <c:numCache>
                <c:formatCode>0.0</c:formatCode>
                <c:ptCount val="7"/>
                <c:pt idx="0">
                  <c:v>14.285714285714285</c:v>
                </c:pt>
                <c:pt idx="1">
                  <c:v>11.111111111111111</c:v>
                </c:pt>
                <c:pt idx="2">
                  <c:v>7.4074074074074066</c:v>
                </c:pt>
                <c:pt idx="3">
                  <c:v>6.8965517241379306</c:v>
                </c:pt>
                <c:pt idx="4">
                  <c:v>0</c:v>
                </c:pt>
                <c:pt idx="5">
                  <c:v>5.2631578947368416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458-47FA-AF99-D2BE5156E88D}"/>
            </c:ext>
          </c:extLst>
        </c:ser>
        <c:ser>
          <c:idx val="2"/>
          <c:order val="2"/>
          <c:tx>
            <c:strRef>
              <c:f>Q48_кадр_обесп_рег!$Q$5</c:f>
              <c:strCache>
                <c:ptCount val="1"/>
                <c:pt idx="0">
                  <c:v>Затруднения есть прежде всего у компаний, которые активно развиваются, расширяют свой бизнес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196629096460939E-2"/>
                  <c:y val="-5.48712847117593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458-47FA-AF99-D2BE5156E88D}"/>
                </c:ext>
              </c:extLst>
            </c:dLbl>
            <c:dLbl>
              <c:idx val="1"/>
              <c:layout>
                <c:manualLayout>
                  <c:x val="2.8499998877952799E-2"/>
                  <c:y val="-1.5224734298869649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458-47FA-AF99-D2BE5156E88D}"/>
                </c:ext>
              </c:extLst>
            </c:dLbl>
            <c:dLbl>
              <c:idx val="3"/>
              <c:layout>
                <c:manualLayout>
                  <c:x val="2.2861516045106878E-2"/>
                  <c:y val="2.19485138847033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1458-47FA-AF99-D2BE5156E8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Q48_кадр_обесп_рег!$R$2:$X$2</c:f>
              <c:strCache>
                <c:ptCount val="7"/>
                <c:pt idx="0">
                  <c:v>Москва (N=21)</c:v>
                </c:pt>
                <c:pt idx="1">
                  <c:v>С.-Петербург и СЗФО (N=18)</c:v>
                </c:pt>
                <c:pt idx="2">
                  <c:v>ЦФО (N=27)</c:v>
                </c:pt>
                <c:pt idx="3">
                  <c:v>ПФО (N=29)</c:v>
                </c:pt>
                <c:pt idx="4">
                  <c:v>УрФО (N=15)</c:v>
                </c:pt>
                <c:pt idx="5">
                  <c:v>СФО и ДВФО (N=19)</c:v>
                </c:pt>
                <c:pt idx="6">
                  <c:v>ЮФО и СКФО (N=17)</c:v>
                </c:pt>
              </c:strCache>
            </c:strRef>
          </c:cat>
          <c:val>
            <c:numRef>
              <c:f>Q48_кадр_обесп_рег!$R$5:$X$5</c:f>
              <c:numCache>
                <c:formatCode>0.0</c:formatCode>
                <c:ptCount val="7"/>
                <c:pt idx="0">
                  <c:v>14.285714285714285</c:v>
                </c:pt>
                <c:pt idx="1">
                  <c:v>16.666666666666664</c:v>
                </c:pt>
                <c:pt idx="2">
                  <c:v>3.7037037037037033</c:v>
                </c:pt>
                <c:pt idx="3">
                  <c:v>17.241379310344829</c:v>
                </c:pt>
                <c:pt idx="4">
                  <c:v>33.333333333333329</c:v>
                </c:pt>
                <c:pt idx="5">
                  <c:v>5.2631578947368416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458-47FA-AF99-D2BE5156E88D}"/>
            </c:ext>
          </c:extLst>
        </c:ser>
        <c:ser>
          <c:idx val="3"/>
          <c:order val="3"/>
          <c:tx>
            <c:strRef>
              <c:f>Q48_кадр_обесп_рег!$Q$6</c:f>
              <c:strCache>
                <c:ptCount val="1"/>
                <c:pt idx="0">
                  <c:v>Затрудняюсь с ответом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3063723454346787E-2"/>
                  <c:y val="1.64613854135273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1458-47FA-AF99-D2BE5156E88D}"/>
                </c:ext>
              </c:extLst>
            </c:dLbl>
            <c:dLbl>
              <c:idx val="3"/>
              <c:layout>
                <c:manualLayout>
                  <c:x val="5.2254893817387085E-2"/>
                  <c:y val="2.19485138847033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1458-47FA-AF99-D2BE5156E88D}"/>
                </c:ext>
              </c:extLst>
            </c:dLbl>
            <c:dLbl>
              <c:idx val="5"/>
              <c:layout>
                <c:manualLayout>
                  <c:x val="2.2861516045106878E-2"/>
                  <c:y val="1.37178211779395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1458-47FA-AF99-D2BE5156E8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Q48_кадр_обесп_рег!$R$2:$X$2</c:f>
              <c:strCache>
                <c:ptCount val="7"/>
                <c:pt idx="0">
                  <c:v>Москва (N=21)</c:v>
                </c:pt>
                <c:pt idx="1">
                  <c:v>С.-Петербург и СЗФО (N=18)</c:v>
                </c:pt>
                <c:pt idx="2">
                  <c:v>ЦФО (N=27)</c:v>
                </c:pt>
                <c:pt idx="3">
                  <c:v>ПФО (N=29)</c:v>
                </c:pt>
                <c:pt idx="4">
                  <c:v>УрФО (N=15)</c:v>
                </c:pt>
                <c:pt idx="5">
                  <c:v>СФО и ДВФО (N=19)</c:v>
                </c:pt>
                <c:pt idx="6">
                  <c:v>ЮФО и СКФО (N=17)</c:v>
                </c:pt>
              </c:strCache>
            </c:strRef>
          </c:cat>
          <c:val>
            <c:numRef>
              <c:f>Q48_кадр_обесп_рег!$R$6:$X$6</c:f>
              <c:numCache>
                <c:formatCode>0.0</c:formatCode>
                <c:ptCount val="7"/>
                <c:pt idx="0">
                  <c:v>9.5238095238095237</c:v>
                </c:pt>
                <c:pt idx="1">
                  <c:v>11.111111111111111</c:v>
                </c:pt>
                <c:pt idx="2">
                  <c:v>22.222222222222221</c:v>
                </c:pt>
                <c:pt idx="3">
                  <c:v>24.137931034482758</c:v>
                </c:pt>
                <c:pt idx="4">
                  <c:v>13.333333333333334</c:v>
                </c:pt>
                <c:pt idx="5">
                  <c:v>15.789473684210526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458-47FA-AF99-D2BE5156E88D}"/>
            </c:ext>
          </c:extLst>
        </c:ser>
        <c:ser>
          <c:idx val="4"/>
          <c:order val="4"/>
          <c:tx>
            <c:strRef>
              <c:f>Q48_кадр_обесп_рег!$Q$7</c:f>
              <c:strCache>
                <c:ptCount val="1"/>
                <c:pt idx="0">
                  <c:v>Большие затруднения у всех компаний города / района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Q48_кадр_обесп_рег!$R$2:$X$2</c:f>
              <c:strCache>
                <c:ptCount val="7"/>
                <c:pt idx="0">
                  <c:v>Москва (N=21)</c:v>
                </c:pt>
                <c:pt idx="1">
                  <c:v>С.-Петербург и СЗФО (N=18)</c:v>
                </c:pt>
                <c:pt idx="2">
                  <c:v>ЦФО (N=27)</c:v>
                </c:pt>
                <c:pt idx="3">
                  <c:v>ПФО (N=29)</c:v>
                </c:pt>
                <c:pt idx="4">
                  <c:v>УрФО (N=15)</c:v>
                </c:pt>
                <c:pt idx="5">
                  <c:v>СФО и ДВФО (N=19)</c:v>
                </c:pt>
                <c:pt idx="6">
                  <c:v>ЮФО и СКФО (N=17)</c:v>
                </c:pt>
              </c:strCache>
            </c:strRef>
          </c:cat>
          <c:val>
            <c:numRef>
              <c:f>Q48_кадр_обесп_рег!$R$7:$X$7</c:f>
              <c:numCache>
                <c:formatCode>0.0</c:formatCode>
                <c:ptCount val="7"/>
                <c:pt idx="0">
                  <c:v>52.380952380952387</c:v>
                </c:pt>
                <c:pt idx="1">
                  <c:v>50</c:v>
                </c:pt>
                <c:pt idx="2">
                  <c:v>66.666666666666657</c:v>
                </c:pt>
                <c:pt idx="3">
                  <c:v>41.379310344827587</c:v>
                </c:pt>
                <c:pt idx="4">
                  <c:v>53.333333333333336</c:v>
                </c:pt>
                <c:pt idx="5">
                  <c:v>73.68421052631578</c:v>
                </c:pt>
                <c:pt idx="6">
                  <c:v>11.76470588235294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458-47FA-AF99-D2BE5156E8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85294959"/>
        <c:axId val="685296623"/>
      </c:barChart>
      <c:catAx>
        <c:axId val="6852949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5296623"/>
        <c:crosses val="autoZero"/>
        <c:auto val="1"/>
        <c:lblAlgn val="ctr"/>
        <c:lblOffset val="100"/>
        <c:noMultiLvlLbl val="0"/>
      </c:catAx>
      <c:valAx>
        <c:axId val="68529662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685294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166666666666672"/>
          <c:y val="5.4795552248948574E-2"/>
          <c:w val="0.34166666666666667"/>
          <c:h val="0.888214938358976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10-406D-A1D6-7A3D1312306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10-406D-A1D6-7A3D1312306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310-406D-A1D6-7A3D1312306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310-406D-A1D6-7A3D1312306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310-406D-A1D6-7A3D1312306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310-406D-A1D6-7A3D131230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Q39_отрасль!$I$2:$I$7</c:f>
              <c:strCache>
                <c:ptCount val="6"/>
                <c:pt idx="0">
                  <c:v>Сельское хозяйство</c:v>
                </c:pt>
                <c:pt idx="1">
                  <c:v>Инфраструктура</c:v>
                </c:pt>
                <c:pt idx="2">
                  <c:v>Строительство и девелопмент</c:v>
                </c:pt>
                <c:pt idx="3">
                  <c:v>Торговля и общественное питание</c:v>
                </c:pt>
                <c:pt idx="4">
                  <c:v>Услуги</c:v>
                </c:pt>
                <c:pt idx="5">
                  <c:v>Производство</c:v>
                </c:pt>
              </c:strCache>
            </c:strRef>
          </c:cat>
          <c:val>
            <c:numRef>
              <c:f>Q39_отрасль!$J$2:$J$7</c:f>
              <c:numCache>
                <c:formatCode>0.0</c:formatCode>
                <c:ptCount val="6"/>
                <c:pt idx="0">
                  <c:v>2.054794520547945</c:v>
                </c:pt>
                <c:pt idx="1">
                  <c:v>5.4794520547945202</c:v>
                </c:pt>
                <c:pt idx="2">
                  <c:v>8.2191780821917799</c:v>
                </c:pt>
                <c:pt idx="3">
                  <c:v>21.917808219178081</c:v>
                </c:pt>
                <c:pt idx="4">
                  <c:v>30.82191780821918</c:v>
                </c:pt>
                <c:pt idx="5">
                  <c:v>31.506849315068493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310-406D-A1D6-7A3D131230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03-482A-9C59-E81667E744A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03-482A-9C59-E81667E744A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03-482A-9C59-E81667E744A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203-482A-9C59-E81667E744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Q40_выручка!$D$2:$D$5</c:f>
              <c:strCache>
                <c:ptCount val="4"/>
                <c:pt idx="0">
                  <c:v>Более ₽2 млрд</c:v>
                </c:pt>
                <c:pt idx="1">
                  <c:v>от ₽800 млн до ₽2 млрд</c:v>
                </c:pt>
                <c:pt idx="2">
                  <c:v>от ₽120 млн до ₽800 млн</c:v>
                </c:pt>
                <c:pt idx="3">
                  <c:v>до ₽120 млн</c:v>
                </c:pt>
              </c:strCache>
            </c:strRef>
          </c:cat>
          <c:val>
            <c:numRef>
              <c:f>Q40_выручка!$F$2:$F$5</c:f>
              <c:numCache>
                <c:formatCode>0.0</c:formatCode>
                <c:ptCount val="4"/>
                <c:pt idx="0">
                  <c:v>4.10958904109589</c:v>
                </c:pt>
                <c:pt idx="1">
                  <c:v>10.95890410958904</c:v>
                </c:pt>
                <c:pt idx="2">
                  <c:v>45.205479452054789</c:v>
                </c:pt>
                <c:pt idx="3">
                  <c:v>39.726027397260275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03-482A-9C59-E81667E744A2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D203-482A-9C59-E81667E744A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D203-482A-9C59-E81667E744A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D203-482A-9C59-E81667E744A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D203-482A-9C59-E81667E744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Q40_выручка!$D$2:$D$5</c:f>
              <c:strCache>
                <c:ptCount val="4"/>
                <c:pt idx="0">
                  <c:v>Более ₽2 млрд</c:v>
                </c:pt>
                <c:pt idx="1">
                  <c:v>от ₽800 млн до ₽2 млрд</c:v>
                </c:pt>
                <c:pt idx="2">
                  <c:v>от ₽120 млн до ₽800 млн</c:v>
                </c:pt>
                <c:pt idx="3">
                  <c:v>до ₽120 млн</c:v>
                </c:pt>
              </c:strCache>
            </c:strRef>
          </c:cat>
          <c:val>
            <c:numRef>
              <c:f>Q40_выручка!$F$2:$F$5</c:f>
              <c:numCache>
                <c:formatCode>0.0</c:formatCode>
                <c:ptCount val="4"/>
                <c:pt idx="0">
                  <c:v>4.10958904109589</c:v>
                </c:pt>
                <c:pt idx="1">
                  <c:v>10.95890410958904</c:v>
                </c:pt>
                <c:pt idx="2">
                  <c:v>45.205479452054789</c:v>
                </c:pt>
                <c:pt idx="3">
                  <c:v>39.726027397260275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D203-482A-9C59-E81667E744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430533683289593"/>
          <c:y val="5.4324146981627297E-2"/>
          <c:w val="0.33902799650043747"/>
          <c:h val="0.914499489647127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'Q9_обесп кадрами'!$G$14:$G$18</c:f>
              <c:strCache>
                <c:ptCount val="5"/>
                <c:pt idx="0">
                  <c:v>От 1 до 2</c:v>
                </c:pt>
                <c:pt idx="1">
                  <c:v>От 3 до 4</c:v>
                </c:pt>
                <c:pt idx="2">
                  <c:v>От 5 до 6</c:v>
                </c:pt>
                <c:pt idx="3">
                  <c:v>От 7 до 8</c:v>
                </c:pt>
                <c:pt idx="4">
                  <c:v>От 9 до 10</c:v>
                </c:pt>
              </c:strCache>
            </c:strRef>
          </c:cat>
          <c:val>
            <c:numRef>
              <c:f>'Q9_обесп кадрами'!$H$14:$H$18</c:f>
              <c:numCache>
                <c:formatCode>0.0</c:formatCode>
                <c:ptCount val="5"/>
                <c:pt idx="0">
                  <c:v>7.5342465753424648</c:v>
                </c:pt>
                <c:pt idx="1">
                  <c:v>9.5890410958904102</c:v>
                </c:pt>
                <c:pt idx="2">
                  <c:v>28.767123287671232</c:v>
                </c:pt>
                <c:pt idx="3">
                  <c:v>35.61643835616438</c:v>
                </c:pt>
                <c:pt idx="4">
                  <c:v>17.123287671232877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AF-40EC-BA65-CF2F830808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3655295"/>
        <c:axId val="703652383"/>
      </c:barChart>
      <c:catAx>
        <c:axId val="703655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3652383"/>
        <c:crosses val="autoZero"/>
        <c:auto val="1"/>
        <c:lblAlgn val="ctr"/>
        <c:lblOffset val="100"/>
        <c:noMultiLvlLbl val="0"/>
      </c:catAx>
      <c:valAx>
        <c:axId val="703652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36552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57-4091-B7D8-E9694843C9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57-4091-B7D8-E9694843C9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57-4091-B7D8-E9694843C99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957-4091-B7D8-E9694843C9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'Q17_изм_кол-ва_сотр-в'!$H$3:$H$6</c:f>
              <c:strCache>
                <c:ptCount val="4"/>
                <c:pt idx="0">
                  <c:v>Увеличилось</c:v>
                </c:pt>
                <c:pt idx="1">
                  <c:v>Сократилось</c:v>
                </c:pt>
                <c:pt idx="2">
                  <c:v>Не изменилось</c:v>
                </c:pt>
                <c:pt idx="3">
                  <c:v>Затруднились ответить</c:v>
                </c:pt>
              </c:strCache>
            </c:strRef>
          </c:cat>
          <c:val>
            <c:numRef>
              <c:f>'Q17_изм_кол-ва_сотр-в'!$I$3:$I$6</c:f>
              <c:numCache>
                <c:formatCode>0.0</c:formatCode>
                <c:ptCount val="4"/>
                <c:pt idx="0">
                  <c:v>50</c:v>
                </c:pt>
                <c:pt idx="1">
                  <c:v>21.232876712328768</c:v>
                </c:pt>
                <c:pt idx="2">
                  <c:v>24.657534246575342</c:v>
                </c:pt>
                <c:pt idx="3">
                  <c:v>4.10958904109589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957-4091-B7D8-E9694843C9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'Q17_изм_кол-ва_сотр-в'!$I$9</c:f>
              <c:strCache>
                <c:ptCount val="1"/>
                <c:pt idx="0">
                  <c:v>Доля,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'Q17_изм_кол-ва_сотр-в'!$G$10:$G$12</c:f>
              <c:strCache>
                <c:ptCount val="3"/>
                <c:pt idx="0">
                  <c:v>От 1 до 25% (m=10)</c:v>
                </c:pt>
                <c:pt idx="1">
                  <c:v>От 26 до 50% (m=40)</c:v>
                </c:pt>
                <c:pt idx="2">
                  <c:v>От 51 до 100% (m=100)</c:v>
                </c:pt>
              </c:strCache>
            </c:strRef>
          </c:cat>
          <c:val>
            <c:numRef>
              <c:f>'Q17_изм_кол-ва_сотр-в'!$I$10:$I$12</c:f>
              <c:numCache>
                <c:formatCode>0.0</c:formatCode>
                <c:ptCount val="3"/>
                <c:pt idx="0">
                  <c:v>75.342465753424662</c:v>
                </c:pt>
                <c:pt idx="1">
                  <c:v>20.547945205479451</c:v>
                </c:pt>
                <c:pt idx="2">
                  <c:v>4.10958904109589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A8-4430-B6B6-BDC481F9F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56565023"/>
        <c:axId val="656565439"/>
      </c:barChart>
      <c:catAx>
        <c:axId val="656565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6565439"/>
        <c:crosses val="autoZero"/>
        <c:auto val="1"/>
        <c:lblAlgn val="ctr"/>
        <c:lblOffset val="100"/>
        <c:noMultiLvlLbl val="0"/>
      </c:catAx>
      <c:valAx>
        <c:axId val="6565654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65650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'Q17_изм_кол-ва_сотр-в'!$S$9</c:f>
              <c:strCache>
                <c:ptCount val="1"/>
                <c:pt idx="0">
                  <c:v>Доля, %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'Q17_изм_кол-ва_сотр-в'!$Q$10:$Q$12</c:f>
              <c:strCache>
                <c:ptCount val="3"/>
                <c:pt idx="0">
                  <c:v>От 1 до 25% (m=10)</c:v>
                </c:pt>
                <c:pt idx="1">
                  <c:v>От 26 до 50% (m=30)</c:v>
                </c:pt>
                <c:pt idx="2">
                  <c:v>От 51 до 100% (m=80)</c:v>
                </c:pt>
              </c:strCache>
            </c:strRef>
          </c:cat>
          <c:val>
            <c:numRef>
              <c:f>'Q17_изм_кол-ва_сотр-в'!$S$10:$S$12</c:f>
              <c:numCache>
                <c:formatCode>0.0</c:formatCode>
                <c:ptCount val="3"/>
                <c:pt idx="0">
                  <c:v>67.741935483870961</c:v>
                </c:pt>
                <c:pt idx="1">
                  <c:v>22.58064516129032</c:v>
                </c:pt>
                <c:pt idx="2">
                  <c:v>9.67741935483871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60-4664-A925-1000F02BE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7515903"/>
        <c:axId val="657514239"/>
      </c:barChart>
      <c:catAx>
        <c:axId val="657515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7514239"/>
        <c:crosses val="autoZero"/>
        <c:auto val="1"/>
        <c:lblAlgn val="ctr"/>
        <c:lblOffset val="100"/>
        <c:noMultiLvlLbl val="0"/>
      </c:catAx>
      <c:valAx>
        <c:axId val="657514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75159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097200349956255"/>
          <c:y val="9.7222222222222224E-2"/>
          <c:w val="0.50083377077865276"/>
          <c:h val="0.8347229512977546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068-43E6-950B-D789C12339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068-43E6-950B-D789C12339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068-43E6-950B-D789C123399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068-43E6-950B-D789C1233992}"/>
              </c:ext>
            </c:extLst>
          </c:dPt>
          <c:dLbls>
            <c:dLbl>
              <c:idx val="1"/>
              <c:layout>
                <c:manualLayout>
                  <c:x val="-5.7641950742503049E-2"/>
                  <c:y val="4.600743454664950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068-43E6-950B-D789C1233992}"/>
                </c:ext>
              </c:extLst>
            </c:dLbl>
            <c:dLbl>
              <c:idx val="3"/>
              <c:layout>
                <c:manualLayout>
                  <c:x val="8.0555555555555561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068-43E6-950B-D789C12339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Q25_рост_зп!$G$3:$G$6</c:f>
              <c:strCache>
                <c:ptCount val="4"/>
                <c:pt idx="0">
                  <c:v>Зарплата увеличилась</c:v>
                </c:pt>
                <c:pt idx="1">
                  <c:v>Зарплата не изменилась</c:v>
                </c:pt>
                <c:pt idx="2">
                  <c:v>Зарплата сократилась</c:v>
                </c:pt>
                <c:pt idx="3">
                  <c:v>Затруднились ответить/отказ</c:v>
                </c:pt>
              </c:strCache>
            </c:strRef>
          </c:cat>
          <c:val>
            <c:numRef>
              <c:f>Q25_рост_зп!$H$3:$H$6</c:f>
              <c:numCache>
                <c:formatCode>0.0</c:formatCode>
                <c:ptCount val="4"/>
                <c:pt idx="0">
                  <c:v>88.356164383561648</c:v>
                </c:pt>
                <c:pt idx="1">
                  <c:v>4.7945205479452051</c:v>
                </c:pt>
                <c:pt idx="2">
                  <c:v>0.68493150684931503</c:v>
                </c:pt>
                <c:pt idx="3">
                  <c:v>6.1643835616438354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068-43E6-950B-D789C12339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Q25_рост_зп!$F$9:$F$12</c:f>
              <c:strCache>
                <c:ptCount val="4"/>
                <c:pt idx="0">
                  <c:v>От 1 до 10% (m=10)</c:v>
                </c:pt>
                <c:pt idx="1">
                  <c:v>От 11 до 25% (m=20)</c:v>
                </c:pt>
                <c:pt idx="2">
                  <c:v>От 26 до 50% (m=30)</c:v>
                </c:pt>
                <c:pt idx="3">
                  <c:v>От 51 до 100% (m=80)</c:v>
                </c:pt>
              </c:strCache>
            </c:strRef>
          </c:cat>
          <c:val>
            <c:numRef>
              <c:f>Q25_рост_зп!$H$9:$H$12</c:f>
              <c:numCache>
                <c:formatCode>0.0</c:formatCode>
                <c:ptCount val="4"/>
                <c:pt idx="0">
                  <c:v>26.356589147286826</c:v>
                </c:pt>
                <c:pt idx="1">
                  <c:v>45.736434108527128</c:v>
                </c:pt>
                <c:pt idx="2">
                  <c:v>24.031007751937985</c:v>
                </c:pt>
                <c:pt idx="3">
                  <c:v>3.8759689922480618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CD-4D9E-A564-1FD1BA0C01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8829023"/>
        <c:axId val="528823199"/>
      </c:barChart>
      <c:catAx>
        <c:axId val="528829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8823199"/>
        <c:crosses val="autoZero"/>
        <c:auto val="1"/>
        <c:lblAlgn val="ctr"/>
        <c:lblOffset val="100"/>
        <c:noMultiLvlLbl val="0"/>
      </c:catAx>
      <c:valAx>
        <c:axId val="52882319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5288290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0.02433</cdr:x>
      <cdr:y>0.5</cdr:y>
    </cdr:from>
    <cdr:to>
      <cdr:x>0.17694</cdr:x>
      <cdr:y>0.77413</cdr:y>
    </cdr:to>
    <cdr:sp macro="" textlink="">
      <cdr:nvSpPr>
        <cdr:cNvPr id="2" name="TextBox 12">
          <a:extLst xmlns:a="http://schemas.openxmlformats.org/drawingml/2006/main">
            <a:ext uri="{FF2B5EF4-FFF2-40B4-BE49-F238E27FC236}">
              <a16:creationId xmlns:a16="http://schemas.microsoft.com/office/drawing/2014/main" id="{C02BBBE8-3144-3B42-9AA9-83EFFD7170AE}"/>
            </a:ext>
          </a:extLst>
        </cdr:cNvPr>
        <cdr:cNvSpPr txBox="1"/>
      </cdr:nvSpPr>
      <cdr:spPr>
        <a:xfrm xmlns:a="http://schemas.openxmlformats.org/drawingml/2006/main">
          <a:off x="182007" y="1066611"/>
          <a:ext cx="1141695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t" anchorCtr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>
              <a:solidFill>
                <a:srgbClr val="102D69"/>
              </a:solidFill>
              <a:latin typeface="HSE Sans" panose="02000000000000000000" pitchFamily="2" charset="0"/>
            </a:rPr>
            <a:t>Отрасли</a:t>
          </a:r>
          <a:endParaRPr lang="en-US" sz="1600" dirty="0" smtClean="0">
            <a:solidFill>
              <a:srgbClr val="102D69"/>
            </a:solidFill>
            <a:latin typeface="HSE Sans" panose="02000000000000000000" pitchFamily="2" charset="0"/>
          </a:endParaRPr>
        </a:p>
        <a:p xmlns:a="http://schemas.openxmlformats.org/drawingml/2006/main">
          <a:endParaRPr lang="ru-RU" sz="1600" dirty="0">
            <a:solidFill>
              <a:srgbClr val="102D69"/>
            </a:solidFill>
            <a:latin typeface="HSE Sans" panose="02000000000000000000" pitchFamily="2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0.3639</cdr:y>
    </cdr:from>
    <cdr:to>
      <cdr:x>0.13341</cdr:x>
      <cdr:y>0.6361</cdr:y>
    </cdr:to>
    <cdr:sp macro="" textlink="">
      <cdr:nvSpPr>
        <cdr:cNvPr id="2" name="TextBox 12">
          <a:extLst xmlns:a="http://schemas.openxmlformats.org/drawingml/2006/main">
            <a:ext uri="{FF2B5EF4-FFF2-40B4-BE49-F238E27FC236}">
              <a16:creationId xmlns:a16="http://schemas.microsoft.com/office/drawing/2014/main" id="{C02BBBE8-3144-3B42-9AA9-83EFFD7170AE}"/>
            </a:ext>
          </a:extLst>
        </cdr:cNvPr>
        <cdr:cNvSpPr txBox="1"/>
      </cdr:nvSpPr>
      <cdr:spPr>
        <a:xfrm xmlns:a="http://schemas.openxmlformats.org/drawingml/2006/main">
          <a:off x="-4458789" y="781760"/>
          <a:ext cx="950371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t" anchorCtr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>
              <a:solidFill>
                <a:srgbClr val="102D69"/>
              </a:solidFill>
              <a:latin typeface="HSE Sans" panose="02000000000000000000" pitchFamily="2" charset="0"/>
            </a:rPr>
            <a:t>Выручка</a:t>
          </a:r>
          <a:endParaRPr lang="en-US" sz="1600" dirty="0" smtClean="0">
            <a:solidFill>
              <a:srgbClr val="102D69"/>
            </a:solidFill>
            <a:latin typeface="HSE Sans" panose="02000000000000000000" pitchFamily="2" charset="0"/>
          </a:endParaRPr>
        </a:p>
        <a:p xmlns:a="http://schemas.openxmlformats.org/drawingml/2006/main">
          <a:endParaRPr lang="ru-RU" sz="1600" dirty="0">
            <a:solidFill>
              <a:srgbClr val="102D69"/>
            </a:solidFill>
            <a:latin typeface="HSE Sans" panose="02000000000000000000" pitchFamily="2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4D81D-654F-48DB-A33D-3E6F325A1010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93330-6B9A-4C0D-8499-7E41F0768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75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93330-6B9A-4C0D-8499-7E41F07687E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562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93330-6B9A-4C0D-8499-7E41F07687E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412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93330-6B9A-4C0D-8499-7E41F07687E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785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93330-6B9A-4C0D-8499-7E41F07687E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144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93330-6B9A-4C0D-8499-7E41F07687E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537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93330-6B9A-4C0D-8499-7E41F07687E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093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93330-6B9A-4C0D-8499-7E41F07687E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887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93330-6B9A-4C0D-8499-7E41F07687E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976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93330-6B9A-4C0D-8499-7E41F07687E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27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93330-6B9A-4C0D-8499-7E41F07687E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262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93330-6B9A-4C0D-8499-7E41F07687E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465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93330-6B9A-4C0D-8499-7E41F07687E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092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93330-6B9A-4C0D-8499-7E41F07687E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431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93330-6B9A-4C0D-8499-7E41F07687E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946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363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469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44" y="262355"/>
            <a:ext cx="2082439" cy="103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0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55B76545-6C8B-F946-9634-A413147AEE89}"/>
              </a:ext>
            </a:extLst>
          </p:cNvPr>
          <p:cNvSpPr txBox="1"/>
          <p:nvPr/>
        </p:nvSpPr>
        <p:spPr>
          <a:xfrm>
            <a:off x="5708404" y="614270"/>
            <a:ext cx="2493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HSE Sans" panose="02000000000000000000" pitchFamily="2" charset="0"/>
              </a:rPr>
              <a:t>Институт менеджмента инноваций </a:t>
            </a:r>
          </a:p>
          <a:p>
            <a:r>
              <a:rPr lang="ru-RU" sz="1200" dirty="0">
                <a:latin typeface="HSE Sans" panose="02000000000000000000" pitchFamily="2" charset="0"/>
              </a:rPr>
              <a:t>Высшей школы бизнеса НИУ ВШЭ</a:t>
            </a:r>
          </a:p>
        </p:txBody>
      </p:sp>
      <p:cxnSp>
        <p:nvCxnSpPr>
          <p:cNvPr id="18" name="Straight Connector 48">
            <a:extLst>
              <a:ext uri="{FF2B5EF4-FFF2-40B4-BE49-F238E27FC236}">
                <a16:creationId xmlns:a16="http://schemas.microsoft.com/office/drawing/2014/main" id="{46457941-DFD6-9241-8BB6-CA0A3EDA88BB}"/>
              </a:ext>
            </a:extLst>
          </p:cNvPr>
          <p:cNvCxnSpPr>
            <a:cxnSpLocks/>
          </p:cNvCxnSpPr>
          <p:nvPr/>
        </p:nvCxnSpPr>
        <p:spPr>
          <a:xfrm>
            <a:off x="5649835" y="463409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50">
            <a:extLst>
              <a:ext uri="{FF2B5EF4-FFF2-40B4-BE49-F238E27FC236}">
                <a16:creationId xmlns:a16="http://schemas.microsoft.com/office/drawing/2014/main" id="{AB235920-EBA7-1044-AF40-A268EBD25FF0}"/>
              </a:ext>
            </a:extLst>
          </p:cNvPr>
          <p:cNvCxnSpPr>
            <a:cxnSpLocks/>
          </p:cNvCxnSpPr>
          <p:nvPr/>
        </p:nvCxnSpPr>
        <p:spPr>
          <a:xfrm>
            <a:off x="8202204" y="463409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3541BE7-2DE2-6447-9069-9E74408E6EED}"/>
              </a:ext>
            </a:extLst>
          </p:cNvPr>
          <p:cNvSpPr txBox="1"/>
          <p:nvPr/>
        </p:nvSpPr>
        <p:spPr>
          <a:xfrm>
            <a:off x="8357009" y="614270"/>
            <a:ext cx="2079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HSE Sans" panose="02000000000000000000" pitchFamily="2" charset="0"/>
              </a:rPr>
              <a:t>Москва 26.11.2024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C8D9CC-A3BB-C448-9CE9-6C4EC5E63B4E}"/>
              </a:ext>
            </a:extLst>
          </p:cNvPr>
          <p:cNvSpPr txBox="1"/>
          <p:nvPr/>
        </p:nvSpPr>
        <p:spPr>
          <a:xfrm>
            <a:off x="1378072" y="5707242"/>
            <a:ext cx="8549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HSE Sans" panose="02000000000000000000" pitchFamily="2" charset="0"/>
              </a:rPr>
              <a:t>Степанов Александр Константинович, директор Центра исследований сферы инноваций Высшей школы бизнеса НИУ ВШЭ</a:t>
            </a:r>
            <a:endParaRPr lang="ru-RU" sz="1600" dirty="0">
              <a:latin typeface="HSE Sans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0795D0-177E-C14A-8687-B5C8733160E7}"/>
              </a:ext>
            </a:extLst>
          </p:cNvPr>
          <p:cNvSpPr txBox="1"/>
          <p:nvPr/>
        </p:nvSpPr>
        <p:spPr>
          <a:xfrm>
            <a:off x="842483" y="2747178"/>
            <a:ext cx="10564078" cy="244682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4300" dirty="0">
                <a:solidFill>
                  <a:srgbClr val="102D69"/>
                </a:solidFill>
                <a:latin typeface="HSE Sans" panose="02000000000000000000" pitchFamily="2" charset="0"/>
              </a:rPr>
              <a:t>Барьеры и факторы роста российских </a:t>
            </a:r>
            <a:r>
              <a:rPr lang="ru-RU" sz="43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быстрорастущих компаний: ситуация и тенденции в кадровой сфере. </a:t>
            </a:r>
          </a:p>
          <a:p>
            <a:r>
              <a:rPr lang="ru-RU" sz="24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Результаты опроса - 2024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676073"/>
            <a:ext cx="674255" cy="914400"/>
          </a:xfrm>
          <a:prstGeom prst="rect">
            <a:avLst/>
          </a:prstGeom>
          <a:solidFill>
            <a:srgbClr val="E61E3C"/>
          </a:solidFill>
          <a:ln>
            <a:solidFill>
              <a:srgbClr val="E61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243127" y="3676073"/>
            <a:ext cx="1948874" cy="914400"/>
          </a:xfrm>
          <a:prstGeom prst="rect">
            <a:avLst/>
          </a:prstGeom>
          <a:solidFill>
            <a:srgbClr val="E61E3C"/>
          </a:solidFill>
          <a:ln>
            <a:solidFill>
              <a:srgbClr val="E61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571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10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42BC31-0947-AC42-BAAD-C5721A7173CC}"/>
              </a:ext>
            </a:extLst>
          </p:cNvPr>
          <p:cNvSpPr txBox="1"/>
          <p:nvPr/>
        </p:nvSpPr>
        <p:spPr>
          <a:xfrm>
            <a:off x="574767" y="2204848"/>
            <a:ext cx="4241074" cy="246221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dirty="0" smtClean="0">
                <a:latin typeface="HSE Sans" panose="02000000000000000000" pitchFamily="2" charset="0"/>
              </a:rPr>
              <a:t>Ответы на </a:t>
            </a:r>
            <a:r>
              <a:rPr lang="ru-RU" sz="2400" dirty="0">
                <a:latin typeface="HSE Sans" panose="02000000000000000000" pitchFamily="2" charset="0"/>
              </a:rPr>
              <a:t>вопрос «Взаимодействует ли Ваша компания с колледжами? </a:t>
            </a:r>
            <a:r>
              <a:rPr lang="ru-RU" sz="2400" dirty="0" smtClean="0">
                <a:latin typeface="HSE Sans" panose="02000000000000000000" pitchFamily="2" charset="0"/>
              </a:rPr>
              <a:t>Если да, то каким образом? (более </a:t>
            </a:r>
            <a:r>
              <a:rPr lang="ru-RU" sz="2400" dirty="0">
                <a:latin typeface="HSE Sans" panose="02000000000000000000" pitchFamily="2" charset="0"/>
              </a:rPr>
              <a:t>1 ответа)»</a:t>
            </a:r>
            <a:endParaRPr lang="ru-RU" sz="2400" dirty="0" smtClean="0">
              <a:latin typeface="HSE Sans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en-US" sz="2400" i="1" dirty="0" smtClean="0">
                <a:latin typeface="HSE Sans" panose="02000000000000000000" pitchFamily="2" charset="0"/>
              </a:rPr>
              <a:t>N=1</a:t>
            </a:r>
            <a:r>
              <a:rPr lang="ru-RU" sz="2400" i="1" dirty="0" smtClean="0">
                <a:latin typeface="HSE Sans" panose="02000000000000000000" pitchFamily="2" charset="0"/>
              </a:rPr>
              <a:t>60</a:t>
            </a: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16E0315-8012-CE49-A4A6-D0B28DC176AE}"/>
              </a:ext>
            </a:extLst>
          </p:cNvPr>
          <p:cNvSpPr txBox="1"/>
          <p:nvPr/>
        </p:nvSpPr>
        <p:spPr>
          <a:xfrm>
            <a:off x="489975" y="1396903"/>
            <a:ext cx="10132991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24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Взаимодействие с колледжами, %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23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560660"/>
              </p:ext>
            </p:extLst>
          </p:nvPr>
        </p:nvGraphicFramePr>
        <p:xfrm>
          <a:off x="5207726" y="1858567"/>
          <a:ext cx="6436141" cy="4840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4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8781039-E3E5-D747-83D6-445FBCD6D93C}"/>
              </a:ext>
            </a:extLst>
          </p:cNvPr>
          <p:cNvSpPr txBox="1"/>
          <p:nvPr/>
        </p:nvSpPr>
        <p:spPr>
          <a:xfrm>
            <a:off x="3365627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HSE Sans" panose="02000000000000000000" pitchFamily="2" charset="0"/>
              </a:rPr>
              <a:t>Барьеры и факторы роста российских БРК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2AFCB3-E2EC-E04D-ACAC-511D1BCF8F2A}"/>
              </a:ext>
            </a:extLst>
          </p:cNvPr>
          <p:cNvSpPr txBox="1"/>
          <p:nvPr/>
        </p:nvSpPr>
        <p:spPr>
          <a:xfrm>
            <a:off x="6158118" y="497315"/>
            <a:ext cx="2346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HSE Sans" panose="02000000000000000000" pitchFamily="2" charset="0"/>
              </a:rPr>
              <a:t>Москва 26.11.2024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272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11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42BC31-0947-AC42-BAAD-C5721A7173CC}"/>
              </a:ext>
            </a:extLst>
          </p:cNvPr>
          <p:cNvSpPr txBox="1"/>
          <p:nvPr/>
        </p:nvSpPr>
        <p:spPr>
          <a:xfrm>
            <a:off x="574767" y="2204848"/>
            <a:ext cx="4241074" cy="246221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dirty="0" smtClean="0">
                <a:latin typeface="HSE Sans" panose="02000000000000000000" pitchFamily="2" charset="0"/>
              </a:rPr>
              <a:t>Ответы на </a:t>
            </a:r>
            <a:r>
              <a:rPr lang="ru-RU" sz="2400" dirty="0">
                <a:latin typeface="HSE Sans" panose="02000000000000000000" pitchFamily="2" charset="0"/>
              </a:rPr>
              <a:t>вопрос «Взаимодействует ли Ваша компания с </a:t>
            </a:r>
            <a:r>
              <a:rPr lang="ru-RU" sz="2400" dirty="0" smtClean="0">
                <a:latin typeface="HSE Sans" panose="02000000000000000000" pitchFamily="2" charset="0"/>
              </a:rPr>
              <a:t>университетами / вузами? Если да, то каким образом? (более </a:t>
            </a:r>
            <a:r>
              <a:rPr lang="ru-RU" sz="2400" dirty="0">
                <a:latin typeface="HSE Sans" panose="02000000000000000000" pitchFamily="2" charset="0"/>
              </a:rPr>
              <a:t>1 ответа)»</a:t>
            </a:r>
            <a:endParaRPr lang="ru-RU" sz="2400" dirty="0" smtClean="0">
              <a:latin typeface="HSE Sans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en-US" sz="2400" i="1" dirty="0" smtClean="0">
                <a:latin typeface="HSE Sans" panose="02000000000000000000" pitchFamily="2" charset="0"/>
              </a:rPr>
              <a:t>N=1</a:t>
            </a:r>
            <a:r>
              <a:rPr lang="ru-RU" sz="2400" i="1" dirty="0" smtClean="0">
                <a:latin typeface="HSE Sans" panose="02000000000000000000" pitchFamily="2" charset="0"/>
              </a:rPr>
              <a:t>73</a:t>
            </a: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16E0315-8012-CE49-A4A6-D0B28DC176AE}"/>
              </a:ext>
            </a:extLst>
          </p:cNvPr>
          <p:cNvSpPr txBox="1"/>
          <p:nvPr/>
        </p:nvSpPr>
        <p:spPr>
          <a:xfrm>
            <a:off x="489975" y="1396903"/>
            <a:ext cx="10132991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24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Взаимодействие с университетами / вузами, %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23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2412594"/>
              </p:ext>
            </p:extLst>
          </p:nvPr>
        </p:nvGraphicFramePr>
        <p:xfrm>
          <a:off x="4563290" y="2029096"/>
          <a:ext cx="7080577" cy="4632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8781039-E3E5-D747-83D6-445FBCD6D93C}"/>
              </a:ext>
            </a:extLst>
          </p:cNvPr>
          <p:cNvSpPr txBox="1"/>
          <p:nvPr/>
        </p:nvSpPr>
        <p:spPr>
          <a:xfrm>
            <a:off x="3365627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HSE Sans" panose="02000000000000000000" pitchFamily="2" charset="0"/>
              </a:rPr>
              <a:t>Барьеры и факторы роста российских БРК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2AFCB3-E2EC-E04D-ACAC-511D1BCF8F2A}"/>
              </a:ext>
            </a:extLst>
          </p:cNvPr>
          <p:cNvSpPr txBox="1"/>
          <p:nvPr/>
        </p:nvSpPr>
        <p:spPr>
          <a:xfrm>
            <a:off x="6158118" y="497315"/>
            <a:ext cx="2346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HSE Sans" panose="02000000000000000000" pitchFamily="2" charset="0"/>
              </a:rPr>
              <a:t>Москва 26.11.2024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597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12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42BC31-0947-AC42-BAAD-C5721A7173CC}"/>
              </a:ext>
            </a:extLst>
          </p:cNvPr>
          <p:cNvSpPr txBox="1"/>
          <p:nvPr/>
        </p:nvSpPr>
        <p:spPr>
          <a:xfrm>
            <a:off x="574767" y="2204848"/>
            <a:ext cx="4241074" cy="283154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dirty="0" smtClean="0">
                <a:latin typeface="HSE Sans" panose="02000000000000000000" pitchFamily="2" charset="0"/>
              </a:rPr>
              <a:t>Ответы на </a:t>
            </a:r>
            <a:r>
              <a:rPr lang="ru-RU" sz="2400" dirty="0">
                <a:latin typeface="HSE Sans" panose="02000000000000000000" pitchFamily="2" charset="0"/>
              </a:rPr>
              <a:t>вопрос «Как бы Вы оценили ситуацию в отрасли, к которой относится Ваша компания, с обеспеченностью предприятий кадрами?»</a:t>
            </a:r>
            <a:endParaRPr lang="ru-RU" sz="2400" dirty="0" smtClean="0">
              <a:latin typeface="HSE Sans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en-US" sz="2400" i="1" dirty="0" smtClean="0">
                <a:latin typeface="HSE Sans" panose="02000000000000000000" pitchFamily="2" charset="0"/>
              </a:rPr>
              <a:t>N=1</a:t>
            </a:r>
            <a:r>
              <a:rPr lang="ru-RU" sz="2400" i="1" dirty="0" smtClean="0">
                <a:latin typeface="HSE Sans" panose="02000000000000000000" pitchFamily="2" charset="0"/>
              </a:rPr>
              <a:t>46</a:t>
            </a: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16E0315-8012-CE49-A4A6-D0B28DC176AE}"/>
              </a:ext>
            </a:extLst>
          </p:cNvPr>
          <p:cNvSpPr txBox="1"/>
          <p:nvPr/>
        </p:nvSpPr>
        <p:spPr>
          <a:xfrm>
            <a:off x="489975" y="1396903"/>
            <a:ext cx="10132991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24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Обеспеченность кадрами в отрасли (общая картина), %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23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2325082"/>
              </p:ext>
            </p:extLst>
          </p:nvPr>
        </p:nvGraphicFramePr>
        <p:xfrm>
          <a:off x="5111931" y="2204848"/>
          <a:ext cx="6531937" cy="4108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8781039-E3E5-D747-83D6-445FBCD6D93C}"/>
              </a:ext>
            </a:extLst>
          </p:cNvPr>
          <p:cNvSpPr txBox="1"/>
          <p:nvPr/>
        </p:nvSpPr>
        <p:spPr>
          <a:xfrm>
            <a:off x="3365627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HSE Sans" panose="02000000000000000000" pitchFamily="2" charset="0"/>
              </a:rPr>
              <a:t>Барьеры и факторы роста российских БРК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2AFCB3-E2EC-E04D-ACAC-511D1BCF8F2A}"/>
              </a:ext>
            </a:extLst>
          </p:cNvPr>
          <p:cNvSpPr txBox="1"/>
          <p:nvPr/>
        </p:nvSpPr>
        <p:spPr>
          <a:xfrm>
            <a:off x="6158118" y="497315"/>
            <a:ext cx="2346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HSE Sans" panose="02000000000000000000" pitchFamily="2" charset="0"/>
              </a:rPr>
              <a:t>Москва 26.11.2024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405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13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42BC31-0947-AC42-BAAD-C5721A7173CC}"/>
              </a:ext>
            </a:extLst>
          </p:cNvPr>
          <p:cNvSpPr txBox="1"/>
          <p:nvPr/>
        </p:nvSpPr>
        <p:spPr>
          <a:xfrm>
            <a:off x="574767" y="2204848"/>
            <a:ext cx="4241074" cy="393954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dirty="0" smtClean="0">
                <a:latin typeface="HSE Sans" panose="02000000000000000000" pitchFamily="2" charset="0"/>
              </a:rPr>
              <a:t>Ответы на </a:t>
            </a:r>
            <a:r>
              <a:rPr lang="ru-RU" sz="2400" dirty="0">
                <a:latin typeface="HSE Sans" panose="02000000000000000000" pitchFamily="2" charset="0"/>
              </a:rPr>
              <a:t>вопрос «Как бы Вы оценили ситуацию в отрасли, к которой относится Ваша компания, с обеспеченностью предприятий кадрами</a:t>
            </a:r>
            <a:r>
              <a:rPr lang="ru-RU" sz="2400" dirty="0" smtClean="0">
                <a:latin typeface="HSE Sans" panose="02000000000000000000" pitchFamily="2" charset="0"/>
              </a:rPr>
              <a:t>?» </a:t>
            </a:r>
          </a:p>
          <a:p>
            <a:pPr>
              <a:spcBef>
                <a:spcPts val="1200"/>
              </a:spcBef>
            </a:pPr>
            <a:r>
              <a:rPr lang="ru-RU" sz="2400" dirty="0" smtClean="0">
                <a:latin typeface="HSE Sans" panose="02000000000000000000" pitchFamily="2" charset="0"/>
              </a:rPr>
              <a:t>(в разрезе отраслей: торговля и общественное питание; услуги; производство)</a:t>
            </a: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16E0315-8012-CE49-A4A6-D0B28DC176AE}"/>
              </a:ext>
            </a:extLst>
          </p:cNvPr>
          <p:cNvSpPr txBox="1"/>
          <p:nvPr/>
        </p:nvSpPr>
        <p:spPr>
          <a:xfrm>
            <a:off x="489975" y="1396903"/>
            <a:ext cx="10132991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Обеспеченность кадрами</a:t>
            </a:r>
            <a:r>
              <a:rPr lang="ru-RU" sz="24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 в отрасли (по отдельным отраслям), %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23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7828777"/>
              </p:ext>
            </p:extLst>
          </p:nvPr>
        </p:nvGraphicFramePr>
        <p:xfrm>
          <a:off x="4815841" y="2010863"/>
          <a:ext cx="6760429" cy="4438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8781039-E3E5-D747-83D6-445FBCD6D93C}"/>
              </a:ext>
            </a:extLst>
          </p:cNvPr>
          <p:cNvSpPr txBox="1"/>
          <p:nvPr/>
        </p:nvSpPr>
        <p:spPr>
          <a:xfrm>
            <a:off x="3365627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HSE Sans" panose="02000000000000000000" pitchFamily="2" charset="0"/>
              </a:rPr>
              <a:t>Барьеры и факторы роста российских БРК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2AFCB3-E2EC-E04D-ACAC-511D1BCF8F2A}"/>
              </a:ext>
            </a:extLst>
          </p:cNvPr>
          <p:cNvSpPr txBox="1"/>
          <p:nvPr/>
        </p:nvSpPr>
        <p:spPr>
          <a:xfrm>
            <a:off x="6158118" y="497315"/>
            <a:ext cx="2346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HSE Sans" panose="02000000000000000000" pitchFamily="2" charset="0"/>
              </a:rPr>
              <a:t>Москва 26.11.2024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660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14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42BC31-0947-AC42-BAAD-C5721A7173CC}"/>
              </a:ext>
            </a:extLst>
          </p:cNvPr>
          <p:cNvSpPr txBox="1"/>
          <p:nvPr/>
        </p:nvSpPr>
        <p:spPr>
          <a:xfrm>
            <a:off x="574767" y="2204848"/>
            <a:ext cx="4241074" cy="283154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dirty="0" smtClean="0">
                <a:latin typeface="HSE Sans" panose="02000000000000000000" pitchFamily="2" charset="0"/>
              </a:rPr>
              <a:t>Ответы на </a:t>
            </a:r>
            <a:r>
              <a:rPr lang="ru-RU" sz="2400" dirty="0">
                <a:latin typeface="HSE Sans" panose="02000000000000000000" pitchFamily="2" charset="0"/>
              </a:rPr>
              <a:t>вопрос «Как бы Вы оценили ситуацию в городе (районе), где находится Ваша компания, с обеспеченностью предприятий кадрами?» </a:t>
            </a:r>
            <a:endParaRPr lang="ru-RU" sz="2400" dirty="0" smtClean="0">
              <a:latin typeface="HSE Sans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HSE Sans" panose="02000000000000000000" pitchFamily="2" charset="0"/>
              </a:rPr>
              <a:t>N=146</a:t>
            </a:r>
            <a:endParaRPr lang="ru-RU" sz="2400" dirty="0" smtClean="0"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16E0315-8012-CE49-A4A6-D0B28DC176AE}"/>
              </a:ext>
            </a:extLst>
          </p:cNvPr>
          <p:cNvSpPr txBox="1"/>
          <p:nvPr/>
        </p:nvSpPr>
        <p:spPr>
          <a:xfrm>
            <a:off x="489975" y="1396903"/>
            <a:ext cx="10132991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Обеспеченность кадрами</a:t>
            </a:r>
            <a:r>
              <a:rPr lang="ru-RU" sz="24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 в городе / районе (общая картина), %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23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9295617"/>
              </p:ext>
            </p:extLst>
          </p:nvPr>
        </p:nvGraphicFramePr>
        <p:xfrm>
          <a:off x="5177452" y="2204847"/>
          <a:ext cx="6466416" cy="4274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8781039-E3E5-D747-83D6-445FBCD6D93C}"/>
              </a:ext>
            </a:extLst>
          </p:cNvPr>
          <p:cNvSpPr txBox="1"/>
          <p:nvPr/>
        </p:nvSpPr>
        <p:spPr>
          <a:xfrm>
            <a:off x="3365627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HSE Sans" panose="02000000000000000000" pitchFamily="2" charset="0"/>
              </a:rPr>
              <a:t>Барьеры и факторы роста российских БРК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2AFCB3-E2EC-E04D-ACAC-511D1BCF8F2A}"/>
              </a:ext>
            </a:extLst>
          </p:cNvPr>
          <p:cNvSpPr txBox="1"/>
          <p:nvPr/>
        </p:nvSpPr>
        <p:spPr>
          <a:xfrm>
            <a:off x="6158118" y="497315"/>
            <a:ext cx="2346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HSE Sans" panose="02000000000000000000" pitchFamily="2" charset="0"/>
              </a:rPr>
              <a:t>Москва 26.11.2024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263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15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42BC31-0947-AC42-BAAD-C5721A7173CC}"/>
              </a:ext>
            </a:extLst>
          </p:cNvPr>
          <p:cNvSpPr txBox="1"/>
          <p:nvPr/>
        </p:nvSpPr>
        <p:spPr>
          <a:xfrm>
            <a:off x="489975" y="2204848"/>
            <a:ext cx="3542094" cy="393954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dirty="0" smtClean="0">
                <a:latin typeface="HSE Sans" panose="02000000000000000000" pitchFamily="2" charset="0"/>
              </a:rPr>
              <a:t>Ответы на </a:t>
            </a:r>
            <a:r>
              <a:rPr lang="ru-RU" sz="2400" dirty="0">
                <a:latin typeface="HSE Sans" panose="02000000000000000000" pitchFamily="2" charset="0"/>
              </a:rPr>
              <a:t>вопрос «Как бы Вы оценили ситуацию в городе (районе), где находится Ваша компания, с обеспеченностью предприятий кадрами?» </a:t>
            </a:r>
            <a:r>
              <a:rPr lang="ru-RU" sz="2400" dirty="0" smtClean="0">
                <a:latin typeface="HSE Sans" panose="02000000000000000000" pitchFamily="2" charset="0"/>
              </a:rPr>
              <a:t>(в разрезе федеральных округов, Москвы и СПб)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HSE Sans" panose="02000000000000000000" pitchFamily="2" charset="0"/>
              </a:rPr>
              <a:t>N=146</a:t>
            </a:r>
            <a:endParaRPr lang="ru-RU" sz="2400" dirty="0" smtClean="0"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16E0315-8012-CE49-A4A6-D0B28DC176AE}"/>
              </a:ext>
            </a:extLst>
          </p:cNvPr>
          <p:cNvSpPr txBox="1"/>
          <p:nvPr/>
        </p:nvSpPr>
        <p:spPr>
          <a:xfrm>
            <a:off x="489975" y="1396903"/>
            <a:ext cx="10132991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Обеспеченность кадрами</a:t>
            </a:r>
            <a:r>
              <a:rPr lang="ru-RU" sz="24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 в городе / районе (по регионам), %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23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9983788"/>
              </p:ext>
            </p:extLst>
          </p:nvPr>
        </p:nvGraphicFramePr>
        <p:xfrm>
          <a:off x="3866606" y="1858568"/>
          <a:ext cx="7777262" cy="4629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8781039-E3E5-D747-83D6-445FBCD6D93C}"/>
              </a:ext>
            </a:extLst>
          </p:cNvPr>
          <p:cNvSpPr txBox="1"/>
          <p:nvPr/>
        </p:nvSpPr>
        <p:spPr>
          <a:xfrm>
            <a:off x="3365627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HSE Sans" panose="02000000000000000000" pitchFamily="2" charset="0"/>
              </a:rPr>
              <a:t>Барьеры и факторы роста российских БРК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2AFCB3-E2EC-E04D-ACAC-511D1BCF8F2A}"/>
              </a:ext>
            </a:extLst>
          </p:cNvPr>
          <p:cNvSpPr txBox="1"/>
          <p:nvPr/>
        </p:nvSpPr>
        <p:spPr>
          <a:xfrm>
            <a:off x="6158118" y="497315"/>
            <a:ext cx="2346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HSE Sans" panose="02000000000000000000" pitchFamily="2" charset="0"/>
              </a:rPr>
              <a:t>Москва 26.11.2024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933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2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36" name="Straight Connector 13">
            <a:extLst>
              <a:ext uri="{FF2B5EF4-FFF2-40B4-BE49-F238E27FC236}">
                <a16:creationId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0BCB294-B9B2-1D44-8ADB-EB69E32BE26E}"/>
              </a:ext>
            </a:extLst>
          </p:cNvPr>
          <p:cNvSpPr txBox="1"/>
          <p:nvPr/>
        </p:nvSpPr>
        <p:spPr>
          <a:xfrm>
            <a:off x="489975" y="1396903"/>
            <a:ext cx="10132991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24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Опрос 146 быстрорастущих компаний: параметры выборки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8781039-E3E5-D747-83D6-445FBCD6D93C}"/>
              </a:ext>
            </a:extLst>
          </p:cNvPr>
          <p:cNvSpPr txBox="1"/>
          <p:nvPr/>
        </p:nvSpPr>
        <p:spPr>
          <a:xfrm>
            <a:off x="3365627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HSE Sans" panose="02000000000000000000" pitchFamily="2" charset="0"/>
              </a:rPr>
              <a:t>Барьеры и факторы роста российских БРК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12AFCB3-E2EC-E04D-ACAC-511D1BCF8F2A}"/>
              </a:ext>
            </a:extLst>
          </p:cNvPr>
          <p:cNvSpPr txBox="1"/>
          <p:nvPr/>
        </p:nvSpPr>
        <p:spPr>
          <a:xfrm>
            <a:off x="6158118" y="497315"/>
            <a:ext cx="2346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HSE Sans" panose="02000000000000000000" pitchFamily="2" charset="0"/>
              </a:rPr>
              <a:t>Москва 26.11.2024</a:t>
            </a:r>
            <a:endParaRPr lang="ru-RU" sz="1000" dirty="0">
              <a:latin typeface="HSE Sans" panose="02000000000000000000" pitchFamily="2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7654342"/>
              </p:ext>
            </p:extLst>
          </p:nvPr>
        </p:nvGraphicFramePr>
        <p:xfrm>
          <a:off x="489975" y="1973579"/>
          <a:ext cx="3141499" cy="4296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9723228"/>
              </p:ext>
            </p:extLst>
          </p:nvPr>
        </p:nvGraphicFramePr>
        <p:xfrm>
          <a:off x="4162698" y="1846594"/>
          <a:ext cx="7481170" cy="2263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02BBBE8-3144-3B42-9AA9-83EFFD7170AE}"/>
              </a:ext>
            </a:extLst>
          </p:cNvPr>
          <p:cNvSpPr txBox="1"/>
          <p:nvPr/>
        </p:nvSpPr>
        <p:spPr>
          <a:xfrm>
            <a:off x="1585538" y="6273225"/>
            <a:ext cx="950371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16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Регионы</a:t>
            </a:r>
            <a:endParaRPr lang="en-US" sz="1600" dirty="0" smtClean="0">
              <a:solidFill>
                <a:srgbClr val="102D69"/>
              </a:solidFill>
              <a:latin typeface="HSE Sans" panose="02000000000000000000" pitchFamily="2" charset="0"/>
            </a:endParaRPr>
          </a:p>
          <a:p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4875361"/>
              </p:ext>
            </p:extLst>
          </p:nvPr>
        </p:nvGraphicFramePr>
        <p:xfrm>
          <a:off x="4345577" y="4261211"/>
          <a:ext cx="7236823" cy="2278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78785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3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42BC31-0947-AC42-BAAD-C5721A7173CC}"/>
              </a:ext>
            </a:extLst>
          </p:cNvPr>
          <p:cNvSpPr txBox="1"/>
          <p:nvPr/>
        </p:nvSpPr>
        <p:spPr>
          <a:xfrm>
            <a:off x="618310" y="2444753"/>
            <a:ext cx="4241074" cy="393954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dirty="0" smtClean="0">
                <a:latin typeface="HSE Sans" panose="02000000000000000000" pitchFamily="2" charset="0"/>
              </a:rPr>
              <a:t>Ответы на вопрос «Насколько </a:t>
            </a:r>
            <a:r>
              <a:rPr lang="ru-RU" sz="2400" dirty="0">
                <a:latin typeface="HSE Sans" panose="02000000000000000000" pitchFamily="2" charset="0"/>
              </a:rPr>
              <a:t>Ваша компания обеспечена кадрами на данный момент? Оцените по 10-балльной шкале, где 1 – острый дефицит, много вакансий, 10 – отсутствие дефицита, все вакансии </a:t>
            </a:r>
            <a:r>
              <a:rPr lang="ru-RU" sz="2400" dirty="0" smtClean="0">
                <a:latin typeface="HSE Sans" panose="02000000000000000000" pitchFamily="2" charset="0"/>
              </a:rPr>
              <a:t>заполнены»</a:t>
            </a:r>
          </a:p>
          <a:p>
            <a:pPr>
              <a:spcBef>
                <a:spcPts val="1200"/>
              </a:spcBef>
            </a:pPr>
            <a:r>
              <a:rPr lang="en-US" sz="2400" i="1" dirty="0" smtClean="0">
                <a:latin typeface="HSE Sans" panose="02000000000000000000" pitchFamily="2" charset="0"/>
              </a:rPr>
              <a:t>N=146</a:t>
            </a: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16E0315-8012-CE49-A4A6-D0B28DC176AE}"/>
              </a:ext>
            </a:extLst>
          </p:cNvPr>
          <p:cNvSpPr txBox="1"/>
          <p:nvPr/>
        </p:nvSpPr>
        <p:spPr>
          <a:xfrm>
            <a:off x="489975" y="1396903"/>
            <a:ext cx="10132991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24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Самооценка обеспеченности кадрами, %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23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6521825"/>
              </p:ext>
            </p:extLst>
          </p:nvPr>
        </p:nvGraphicFramePr>
        <p:xfrm>
          <a:off x="4859383" y="2291555"/>
          <a:ext cx="6131249" cy="3847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8781039-E3E5-D747-83D6-445FBCD6D93C}"/>
              </a:ext>
            </a:extLst>
          </p:cNvPr>
          <p:cNvSpPr txBox="1"/>
          <p:nvPr/>
        </p:nvSpPr>
        <p:spPr>
          <a:xfrm>
            <a:off x="3365627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HSE Sans" panose="02000000000000000000" pitchFamily="2" charset="0"/>
              </a:rPr>
              <a:t>Барьеры и факторы роста российских БРК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2AFCB3-E2EC-E04D-ACAC-511D1BCF8F2A}"/>
              </a:ext>
            </a:extLst>
          </p:cNvPr>
          <p:cNvSpPr txBox="1"/>
          <p:nvPr/>
        </p:nvSpPr>
        <p:spPr>
          <a:xfrm>
            <a:off x="6158118" y="497315"/>
            <a:ext cx="2346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HSE Sans" panose="02000000000000000000" pitchFamily="2" charset="0"/>
              </a:rPr>
              <a:t>Москва 26.11.2024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877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4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42BC31-0947-AC42-BAAD-C5721A7173CC}"/>
              </a:ext>
            </a:extLst>
          </p:cNvPr>
          <p:cNvSpPr txBox="1"/>
          <p:nvPr/>
        </p:nvSpPr>
        <p:spPr>
          <a:xfrm>
            <a:off x="618310" y="2444753"/>
            <a:ext cx="4241074" cy="283154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dirty="0" smtClean="0">
                <a:latin typeface="HSE Sans" panose="02000000000000000000" pitchFamily="2" charset="0"/>
              </a:rPr>
              <a:t>Ответы на </a:t>
            </a:r>
            <a:r>
              <a:rPr lang="ru-RU" sz="2400" dirty="0">
                <a:latin typeface="HSE Sans" panose="02000000000000000000" pitchFamily="2" charset="0"/>
              </a:rPr>
              <a:t>вопрос «Как изменилось количество сотрудников Вашей компании за 2023-2024 годы? Увеличилось или сократилось?»</a:t>
            </a:r>
            <a:endParaRPr lang="ru-RU" sz="2400" dirty="0" smtClean="0">
              <a:latin typeface="HSE Sans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en-US" sz="2400" i="1" dirty="0" smtClean="0">
                <a:latin typeface="HSE Sans" panose="02000000000000000000" pitchFamily="2" charset="0"/>
              </a:rPr>
              <a:t>N=146</a:t>
            </a: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16E0315-8012-CE49-A4A6-D0B28DC176AE}"/>
              </a:ext>
            </a:extLst>
          </p:cNvPr>
          <p:cNvSpPr txBox="1"/>
          <p:nvPr/>
        </p:nvSpPr>
        <p:spPr>
          <a:xfrm>
            <a:off x="489975" y="1396903"/>
            <a:ext cx="10132991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24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Самооценка тренда изменения численности кадров в 2023-2024, %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23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6756408"/>
              </p:ext>
            </p:extLst>
          </p:nvPr>
        </p:nvGraphicFramePr>
        <p:xfrm>
          <a:off x="4959531" y="2204848"/>
          <a:ext cx="6352903" cy="4116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8781039-E3E5-D747-83D6-445FBCD6D93C}"/>
              </a:ext>
            </a:extLst>
          </p:cNvPr>
          <p:cNvSpPr txBox="1"/>
          <p:nvPr/>
        </p:nvSpPr>
        <p:spPr>
          <a:xfrm>
            <a:off x="3365627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HSE Sans" panose="02000000000000000000" pitchFamily="2" charset="0"/>
              </a:rPr>
              <a:t>Барьеры и факторы роста российских БРК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2AFCB3-E2EC-E04D-ACAC-511D1BCF8F2A}"/>
              </a:ext>
            </a:extLst>
          </p:cNvPr>
          <p:cNvSpPr txBox="1"/>
          <p:nvPr/>
        </p:nvSpPr>
        <p:spPr>
          <a:xfrm>
            <a:off x="6158118" y="497315"/>
            <a:ext cx="2346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HSE Sans" panose="02000000000000000000" pitchFamily="2" charset="0"/>
              </a:rPr>
              <a:t>Москва 26.11.2024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930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5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02BBBE8-3144-3B42-9AA9-83EFFD7170AE}"/>
              </a:ext>
            </a:extLst>
          </p:cNvPr>
          <p:cNvSpPr txBox="1"/>
          <p:nvPr/>
        </p:nvSpPr>
        <p:spPr>
          <a:xfrm>
            <a:off x="1191938" y="5017557"/>
            <a:ext cx="3651718" cy="132343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16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Ответы </a:t>
            </a:r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 вопрос «На сколько примерно процентов </a:t>
            </a:r>
            <a:r>
              <a:rPr lang="ru-RU" sz="1600" b="1" dirty="0">
                <a:solidFill>
                  <a:srgbClr val="102D69"/>
                </a:solidFill>
                <a:latin typeface="HSE Sans" panose="02000000000000000000" pitchFamily="2" charset="0"/>
              </a:rPr>
              <a:t>увеличилось </a:t>
            </a:r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количество сотрудников вашей компании</a:t>
            </a:r>
            <a:r>
              <a:rPr lang="ru-RU" sz="16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?». </a:t>
            </a:r>
            <a:r>
              <a:rPr lang="en-US" sz="16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N=73</a:t>
            </a:r>
          </a:p>
          <a:p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2BBBE8-3144-3B42-9AA9-83EFFD7170AE}"/>
              </a:ext>
            </a:extLst>
          </p:cNvPr>
          <p:cNvSpPr txBox="1"/>
          <p:nvPr/>
        </p:nvSpPr>
        <p:spPr>
          <a:xfrm>
            <a:off x="7107829" y="5017557"/>
            <a:ext cx="3651718" cy="107721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Ответы на вопрос </a:t>
            </a:r>
            <a:r>
              <a:rPr lang="ru-RU" sz="16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«На </a:t>
            </a:r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сколько примерно процентов </a:t>
            </a:r>
            <a:r>
              <a:rPr lang="ru-RU" sz="1600" b="1" dirty="0">
                <a:solidFill>
                  <a:srgbClr val="102D69"/>
                </a:solidFill>
                <a:latin typeface="HSE Sans" panose="02000000000000000000" pitchFamily="2" charset="0"/>
              </a:rPr>
              <a:t>уменьшилось</a:t>
            </a:r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 количество сотрудников вашей компании</a:t>
            </a:r>
            <a:r>
              <a:rPr lang="ru-RU" sz="16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?»</a:t>
            </a:r>
            <a:r>
              <a:rPr lang="en-US" sz="16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 N=31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6E0315-8012-CE49-A4A6-D0B28DC176AE}"/>
              </a:ext>
            </a:extLst>
          </p:cNvPr>
          <p:cNvSpPr txBox="1"/>
          <p:nvPr/>
        </p:nvSpPr>
        <p:spPr>
          <a:xfrm>
            <a:off x="489975" y="1396903"/>
            <a:ext cx="10953088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24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Самооценка темпов роста / сокращения кадрового состава в 2023-2024, %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032381"/>
              </p:ext>
            </p:extLst>
          </p:nvPr>
        </p:nvGraphicFramePr>
        <p:xfrm>
          <a:off x="1012686" y="206646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7266939"/>
              </p:ext>
            </p:extLst>
          </p:nvPr>
        </p:nvGraphicFramePr>
        <p:xfrm>
          <a:off x="6647688" y="206646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2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8781039-E3E5-D747-83D6-445FBCD6D93C}"/>
              </a:ext>
            </a:extLst>
          </p:cNvPr>
          <p:cNvSpPr txBox="1"/>
          <p:nvPr/>
        </p:nvSpPr>
        <p:spPr>
          <a:xfrm>
            <a:off x="3365627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HSE Sans" panose="02000000000000000000" pitchFamily="2" charset="0"/>
              </a:rPr>
              <a:t>Барьеры и факторы роста российских БРК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2AFCB3-E2EC-E04D-ACAC-511D1BCF8F2A}"/>
              </a:ext>
            </a:extLst>
          </p:cNvPr>
          <p:cNvSpPr txBox="1"/>
          <p:nvPr/>
        </p:nvSpPr>
        <p:spPr>
          <a:xfrm>
            <a:off x="6158118" y="497315"/>
            <a:ext cx="2346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HSE Sans" panose="02000000000000000000" pitchFamily="2" charset="0"/>
              </a:rPr>
              <a:t>Москва 26.11.2024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883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6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42BC31-0947-AC42-BAAD-C5721A7173CC}"/>
              </a:ext>
            </a:extLst>
          </p:cNvPr>
          <p:cNvSpPr txBox="1"/>
          <p:nvPr/>
        </p:nvSpPr>
        <p:spPr>
          <a:xfrm>
            <a:off x="618310" y="2444753"/>
            <a:ext cx="4241074" cy="209288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dirty="0" smtClean="0">
                <a:latin typeface="HSE Sans" panose="02000000000000000000" pitchFamily="2" charset="0"/>
              </a:rPr>
              <a:t>Ответы на </a:t>
            </a:r>
            <a:r>
              <a:rPr lang="ru-RU" sz="2400" dirty="0">
                <a:latin typeface="HSE Sans" panose="02000000000000000000" pitchFamily="2" charset="0"/>
              </a:rPr>
              <a:t>вопрос «Как </a:t>
            </a:r>
            <a:r>
              <a:rPr lang="ru-RU" sz="2400" dirty="0" smtClean="0">
                <a:latin typeface="HSE Sans" panose="02000000000000000000" pitchFamily="2" charset="0"/>
              </a:rPr>
              <a:t>изменился размер заработной платы в вашей компании?»</a:t>
            </a:r>
          </a:p>
          <a:p>
            <a:pPr>
              <a:spcBef>
                <a:spcPts val="1200"/>
              </a:spcBef>
            </a:pPr>
            <a:r>
              <a:rPr lang="en-US" sz="2400" i="1" dirty="0" smtClean="0">
                <a:latin typeface="HSE Sans" panose="02000000000000000000" pitchFamily="2" charset="0"/>
              </a:rPr>
              <a:t>N=146</a:t>
            </a: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16E0315-8012-CE49-A4A6-D0B28DC176AE}"/>
              </a:ext>
            </a:extLst>
          </p:cNvPr>
          <p:cNvSpPr txBox="1"/>
          <p:nvPr/>
        </p:nvSpPr>
        <p:spPr>
          <a:xfrm>
            <a:off x="489975" y="1396903"/>
            <a:ext cx="10132991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24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Самооценка динамики заработной платы в 2023-2024, %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23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4429115"/>
              </p:ext>
            </p:extLst>
          </p:nvPr>
        </p:nvGraphicFramePr>
        <p:xfrm>
          <a:off x="5556069" y="2029097"/>
          <a:ext cx="5773781" cy="4188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8781039-E3E5-D747-83D6-445FBCD6D93C}"/>
              </a:ext>
            </a:extLst>
          </p:cNvPr>
          <p:cNvSpPr txBox="1"/>
          <p:nvPr/>
        </p:nvSpPr>
        <p:spPr>
          <a:xfrm>
            <a:off x="3365627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HSE Sans" panose="02000000000000000000" pitchFamily="2" charset="0"/>
              </a:rPr>
              <a:t>Барьеры и факторы роста российских БРК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2AFCB3-E2EC-E04D-ACAC-511D1BCF8F2A}"/>
              </a:ext>
            </a:extLst>
          </p:cNvPr>
          <p:cNvSpPr txBox="1"/>
          <p:nvPr/>
        </p:nvSpPr>
        <p:spPr>
          <a:xfrm>
            <a:off x="6158118" y="497315"/>
            <a:ext cx="2346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HSE Sans" panose="02000000000000000000" pitchFamily="2" charset="0"/>
              </a:rPr>
              <a:t>Москва 26.11.2024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610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7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42BC31-0947-AC42-BAAD-C5721A7173CC}"/>
              </a:ext>
            </a:extLst>
          </p:cNvPr>
          <p:cNvSpPr txBox="1"/>
          <p:nvPr/>
        </p:nvSpPr>
        <p:spPr>
          <a:xfrm>
            <a:off x="618310" y="2444753"/>
            <a:ext cx="4241074" cy="246221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dirty="0" smtClean="0">
                <a:latin typeface="HSE Sans" panose="02000000000000000000" pitchFamily="2" charset="0"/>
              </a:rPr>
              <a:t>Ответы на </a:t>
            </a:r>
            <a:r>
              <a:rPr lang="ru-RU" sz="2400" dirty="0">
                <a:latin typeface="HSE Sans" panose="02000000000000000000" pitchFamily="2" charset="0"/>
              </a:rPr>
              <a:t>вопрос «Если говорить о Вашей компании в целом, на сколько процентов примерно выросла зарплата её сотрудников?»</a:t>
            </a:r>
            <a:endParaRPr lang="ru-RU" sz="2400" dirty="0" smtClean="0">
              <a:latin typeface="HSE Sans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en-US" sz="2400" i="1" dirty="0" smtClean="0">
                <a:latin typeface="HSE Sans" panose="02000000000000000000" pitchFamily="2" charset="0"/>
              </a:rPr>
              <a:t>N=1</a:t>
            </a:r>
            <a:r>
              <a:rPr lang="ru-RU" sz="2400" i="1" dirty="0" smtClean="0">
                <a:latin typeface="HSE Sans" panose="02000000000000000000" pitchFamily="2" charset="0"/>
              </a:rPr>
              <a:t>29</a:t>
            </a: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16E0315-8012-CE49-A4A6-D0B28DC176AE}"/>
              </a:ext>
            </a:extLst>
          </p:cNvPr>
          <p:cNvSpPr txBox="1"/>
          <p:nvPr/>
        </p:nvSpPr>
        <p:spPr>
          <a:xfrm>
            <a:off x="489975" y="1396903"/>
            <a:ext cx="10132991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24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Самооценка темпов роста заработной платы в 2023-2024, %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23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6451451"/>
              </p:ext>
            </p:extLst>
          </p:nvPr>
        </p:nvGraphicFramePr>
        <p:xfrm>
          <a:off x="6305006" y="2204849"/>
          <a:ext cx="5129348" cy="4065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8781039-E3E5-D747-83D6-445FBCD6D93C}"/>
              </a:ext>
            </a:extLst>
          </p:cNvPr>
          <p:cNvSpPr txBox="1"/>
          <p:nvPr/>
        </p:nvSpPr>
        <p:spPr>
          <a:xfrm>
            <a:off x="3365627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HSE Sans" panose="02000000000000000000" pitchFamily="2" charset="0"/>
              </a:rPr>
              <a:t>Барьеры и факторы роста российских БРК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2AFCB3-E2EC-E04D-ACAC-511D1BCF8F2A}"/>
              </a:ext>
            </a:extLst>
          </p:cNvPr>
          <p:cNvSpPr txBox="1"/>
          <p:nvPr/>
        </p:nvSpPr>
        <p:spPr>
          <a:xfrm>
            <a:off x="6158118" y="497315"/>
            <a:ext cx="2346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HSE Sans" panose="02000000000000000000" pitchFamily="2" charset="0"/>
              </a:rPr>
              <a:t>Москва 26.11.2024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34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8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42BC31-0947-AC42-BAAD-C5721A7173CC}"/>
              </a:ext>
            </a:extLst>
          </p:cNvPr>
          <p:cNvSpPr txBox="1"/>
          <p:nvPr/>
        </p:nvSpPr>
        <p:spPr>
          <a:xfrm>
            <a:off x="618310" y="2444753"/>
            <a:ext cx="4241074" cy="246221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dirty="0" smtClean="0">
                <a:latin typeface="HSE Sans" panose="02000000000000000000" pitchFamily="2" charset="0"/>
              </a:rPr>
              <a:t>Ответы на </a:t>
            </a:r>
            <a:r>
              <a:rPr lang="ru-RU" sz="2400" dirty="0">
                <a:latin typeface="HSE Sans" panose="02000000000000000000" pitchFamily="2" charset="0"/>
              </a:rPr>
              <a:t>вопрос «Планирует ли Ваша компания в течение ближайшего года увеличивать число сотрудников?»</a:t>
            </a:r>
            <a:endParaRPr lang="ru-RU" sz="2400" dirty="0" smtClean="0">
              <a:latin typeface="HSE Sans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en-US" sz="2400" i="1" dirty="0" smtClean="0">
                <a:latin typeface="HSE Sans" panose="02000000000000000000" pitchFamily="2" charset="0"/>
              </a:rPr>
              <a:t>N=1</a:t>
            </a:r>
            <a:r>
              <a:rPr lang="ru-RU" sz="2400" i="1" dirty="0" smtClean="0">
                <a:latin typeface="HSE Sans" panose="02000000000000000000" pitchFamily="2" charset="0"/>
              </a:rPr>
              <a:t>46</a:t>
            </a: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16E0315-8012-CE49-A4A6-D0B28DC176AE}"/>
              </a:ext>
            </a:extLst>
          </p:cNvPr>
          <p:cNvSpPr txBox="1"/>
          <p:nvPr/>
        </p:nvSpPr>
        <p:spPr>
          <a:xfrm>
            <a:off x="489975" y="1396903"/>
            <a:ext cx="10132991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24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Планы по найму дополнительного персонала, %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23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2889245"/>
              </p:ext>
            </p:extLst>
          </p:nvPr>
        </p:nvGraphicFramePr>
        <p:xfrm>
          <a:off x="4990012" y="2142309"/>
          <a:ext cx="6481490" cy="403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8781039-E3E5-D747-83D6-445FBCD6D93C}"/>
              </a:ext>
            </a:extLst>
          </p:cNvPr>
          <p:cNvSpPr txBox="1"/>
          <p:nvPr/>
        </p:nvSpPr>
        <p:spPr>
          <a:xfrm>
            <a:off x="3365627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HSE Sans" panose="02000000000000000000" pitchFamily="2" charset="0"/>
              </a:rPr>
              <a:t>Барьеры и факторы роста российских БРК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2AFCB3-E2EC-E04D-ACAC-511D1BCF8F2A}"/>
              </a:ext>
            </a:extLst>
          </p:cNvPr>
          <p:cNvSpPr txBox="1"/>
          <p:nvPr/>
        </p:nvSpPr>
        <p:spPr>
          <a:xfrm>
            <a:off x="6158118" y="497315"/>
            <a:ext cx="2346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HSE Sans" panose="02000000000000000000" pitchFamily="2" charset="0"/>
              </a:rPr>
              <a:t>Москва 26.11.2024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296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9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42BC31-0947-AC42-BAAD-C5721A7173CC}"/>
              </a:ext>
            </a:extLst>
          </p:cNvPr>
          <p:cNvSpPr txBox="1"/>
          <p:nvPr/>
        </p:nvSpPr>
        <p:spPr>
          <a:xfrm>
            <a:off x="574767" y="2204848"/>
            <a:ext cx="4241074" cy="430887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dirty="0" smtClean="0">
                <a:latin typeface="HSE Sans" panose="02000000000000000000" pitchFamily="2" charset="0"/>
              </a:rPr>
              <a:t>Ответы на </a:t>
            </a:r>
            <a:r>
              <a:rPr lang="ru-RU" sz="2400" dirty="0">
                <a:latin typeface="HSE Sans" panose="02000000000000000000" pitchFamily="2" charset="0"/>
              </a:rPr>
              <a:t>вопрос «Насколько сложно Вашей компании </a:t>
            </a:r>
            <a:r>
              <a:rPr lang="ru-RU" sz="2400" dirty="0" smtClean="0">
                <a:latin typeface="HSE Sans" panose="02000000000000000000" pitchFamily="2" charset="0"/>
              </a:rPr>
              <a:t>было бы </a:t>
            </a:r>
            <a:r>
              <a:rPr lang="ru-RU" sz="2400" dirty="0">
                <a:latin typeface="HSE Sans" panose="02000000000000000000" pitchFamily="2" charset="0"/>
              </a:rPr>
              <a:t>привлечь новых сотрудников в ситуации роста масштабов бизнеса? Оцените по 10-ти балльной шкале, где 1 – крайне сложно, 10 – никаких проблем с привлечением кадров»</a:t>
            </a:r>
            <a:endParaRPr lang="ru-RU" sz="2400" dirty="0" smtClean="0">
              <a:latin typeface="HSE Sans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en-US" sz="2400" i="1" dirty="0" smtClean="0">
                <a:latin typeface="HSE Sans" panose="02000000000000000000" pitchFamily="2" charset="0"/>
              </a:rPr>
              <a:t>N=1</a:t>
            </a:r>
            <a:r>
              <a:rPr lang="ru-RU" sz="2400" i="1" dirty="0" smtClean="0">
                <a:latin typeface="HSE Sans" panose="02000000000000000000" pitchFamily="2" charset="0"/>
              </a:rPr>
              <a:t>46</a:t>
            </a: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16E0315-8012-CE49-A4A6-D0B28DC176AE}"/>
              </a:ext>
            </a:extLst>
          </p:cNvPr>
          <p:cNvSpPr txBox="1"/>
          <p:nvPr/>
        </p:nvSpPr>
        <p:spPr>
          <a:xfrm>
            <a:off x="489975" y="1396903"/>
            <a:ext cx="10132991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24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Оценка сложности найма дополнительного персонала, %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23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5895805"/>
              </p:ext>
            </p:extLst>
          </p:nvPr>
        </p:nvGraphicFramePr>
        <p:xfrm>
          <a:off x="4911634" y="2204848"/>
          <a:ext cx="6732234" cy="4308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6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8781039-E3E5-D747-83D6-445FBCD6D93C}"/>
              </a:ext>
            </a:extLst>
          </p:cNvPr>
          <p:cNvSpPr txBox="1"/>
          <p:nvPr/>
        </p:nvSpPr>
        <p:spPr>
          <a:xfrm>
            <a:off x="3365627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HSE Sans" panose="02000000000000000000" pitchFamily="2" charset="0"/>
              </a:rPr>
              <a:t>Барьеры и факторы роста российских БРК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2AFCB3-E2EC-E04D-ACAC-511D1BCF8F2A}"/>
              </a:ext>
            </a:extLst>
          </p:cNvPr>
          <p:cNvSpPr txBox="1"/>
          <p:nvPr/>
        </p:nvSpPr>
        <p:spPr>
          <a:xfrm>
            <a:off x="6158118" y="497315"/>
            <a:ext cx="2346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HSE Sans" panose="02000000000000000000" pitchFamily="2" charset="0"/>
              </a:rPr>
              <a:t>Москва 26.11.2024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8376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16096</TotalTime>
  <Words>679</Words>
  <Application>Microsoft Office PowerPoint</Application>
  <PresentationFormat>Широкоэкранный</PresentationFormat>
  <Paragraphs>126</Paragraphs>
  <Slides>15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HSE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Барабанова Мария Сергеевна</dc:creator>
  <cp:lastModifiedBy>Степанов Александр Константинович</cp:lastModifiedBy>
  <cp:revision>45</cp:revision>
  <dcterms:created xsi:type="dcterms:W3CDTF">2021-12-23T09:05:15Z</dcterms:created>
  <dcterms:modified xsi:type="dcterms:W3CDTF">2024-11-25T17:57:47Z</dcterms:modified>
</cp:coreProperties>
</file>