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46" r:id="rId2"/>
    <p:sldId id="297" r:id="rId3"/>
    <p:sldId id="274" r:id="rId4"/>
    <p:sldId id="380" r:id="rId5"/>
    <p:sldId id="300" r:id="rId6"/>
    <p:sldId id="275" r:id="rId7"/>
    <p:sldId id="301" r:id="rId8"/>
    <p:sldId id="308" r:id="rId9"/>
    <p:sldId id="310" r:id="rId10"/>
    <p:sldId id="318" r:id="rId11"/>
    <p:sldId id="322" r:id="rId12"/>
    <p:sldId id="325" r:id="rId13"/>
    <p:sldId id="350" r:id="rId14"/>
    <p:sldId id="352" r:id="rId15"/>
    <p:sldId id="355" r:id="rId16"/>
    <p:sldId id="356" r:id="rId17"/>
    <p:sldId id="445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78097" autoAdjust="0"/>
  </p:normalViewPr>
  <p:slideViewPr>
    <p:cSldViewPr>
      <p:cViewPr varScale="1">
        <p:scale>
          <a:sx n="87" d="100"/>
          <a:sy n="87" d="100"/>
        </p:scale>
        <p:origin x="-2466" y="-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Темпы прироста выручки с 2010 по 2014 годы (%) в заивисимости от значений процентилей</a:t>
            </a:r>
          </a:p>
        </c:rich>
      </c:tx>
      <c:layout>
        <c:manualLayout>
          <c:xMode val="edge"/>
          <c:yMode val="edge"/>
          <c:x val="0.18044444444444446"/>
          <c:y val="2.314814814814814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Лист1!$W$4</c:f>
              <c:strCache>
                <c:ptCount val="1"/>
                <c:pt idx="0">
                  <c:v>Темпы прироста выручки с 2010 по 2014 годы (%)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Лист1!$V$5:$V$15</c:f>
              <c:numCache>
                <c:formatCode>General</c:formatCode>
                <c:ptCount val="11"/>
                <c:pt idx="0">
                  <c:v>10</c:v>
                </c:pt>
                <c:pt idx="1">
                  <c:v>20</c:v>
                </c:pt>
                <c:pt idx="2">
                  <c:v>25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75</c:v>
                </c:pt>
                <c:pt idx="9">
                  <c:v>80</c:v>
                </c:pt>
                <c:pt idx="10">
                  <c:v>90</c:v>
                </c:pt>
              </c:numCache>
            </c:numRef>
          </c:xVal>
          <c:yVal>
            <c:numRef>
              <c:f>Лист1!$W$5:$W$15</c:f>
              <c:numCache>
                <c:formatCode>General</c:formatCode>
                <c:ptCount val="11"/>
                <c:pt idx="0">
                  <c:v>-39.1</c:v>
                </c:pt>
                <c:pt idx="1">
                  <c:v>-14.8</c:v>
                </c:pt>
                <c:pt idx="2">
                  <c:v>-6.8</c:v>
                </c:pt>
                <c:pt idx="3">
                  <c:v>0.2</c:v>
                </c:pt>
                <c:pt idx="4">
                  <c:v>13.3</c:v>
                </c:pt>
                <c:pt idx="5">
                  <c:v>26.1</c:v>
                </c:pt>
                <c:pt idx="6">
                  <c:v>39.5</c:v>
                </c:pt>
                <c:pt idx="7">
                  <c:v>55.8</c:v>
                </c:pt>
                <c:pt idx="8">
                  <c:v>67.099999999999994</c:v>
                </c:pt>
                <c:pt idx="9">
                  <c:v>80.7</c:v>
                </c:pt>
                <c:pt idx="10">
                  <c:v>131.9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052928"/>
        <c:axId val="36215808"/>
      </c:scatterChart>
      <c:valAx>
        <c:axId val="35052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215808"/>
        <c:crosses val="autoZero"/>
        <c:crossBetween val="midCat"/>
      </c:valAx>
      <c:valAx>
        <c:axId val="3621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0529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990B8-E01F-4988-8218-16091AFCF5C3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F000F-D487-420F-9A32-17D6ACE02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34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DAB02-5B3B-429E-A4B7-0817D09A351B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09DC7-9E78-457B-A01F-25B2DF2002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41.png"/><Relationship Id="rId7" Type="http://schemas.openxmlformats.org/officeDocument/2006/relationships/image" Target="../media/image26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250.png"/><Relationship Id="rId10" Type="http://schemas.openxmlformats.org/officeDocument/2006/relationships/image" Target="../media/image3.png"/><Relationship Id="rId4" Type="http://schemas.openxmlformats.org/officeDocument/2006/relationships/image" Target="../media/image9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5"/>
            <a:ext cx="7772400" cy="2547715"/>
          </a:xfrm>
        </p:spPr>
        <p:txBody>
          <a:bodyPr>
            <a:normAutofit/>
          </a:bodyPr>
          <a:lstStyle/>
          <a:p>
            <a:r>
              <a:rPr lang="ru-RU" b="1" dirty="0"/>
              <a:t>Анализ динамики выручки </a:t>
            </a:r>
            <a:r>
              <a:rPr lang="ru-RU" b="1" dirty="0" smtClean="0"/>
              <a:t>стабильных </a:t>
            </a:r>
            <a:r>
              <a:rPr lang="ru-RU" b="1" dirty="0"/>
              <a:t>российских компаний.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149080"/>
            <a:ext cx="3328392" cy="129614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Ю.А. Полунин</a:t>
            </a:r>
          </a:p>
          <a:p>
            <a:r>
              <a:rPr lang="ru-RU" b="1" dirty="0">
                <a:solidFill>
                  <a:schemeClr val="tx1"/>
                </a:solidFill>
              </a:rPr>
              <a:t>Институт проблем управления им. В.А. Трапезникова РАН</a:t>
            </a:r>
          </a:p>
        </p:txBody>
      </p:sp>
    </p:spTree>
    <p:extLst>
      <p:ext uri="{BB962C8B-B14F-4D97-AF65-F5344CB8AC3E}">
        <p14:creationId xmlns:p14="http://schemas.microsoft.com/office/powerpoint/2010/main" val="39619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Распределение ресурсов развития в моменты взаимосвязанной динамики. Везде доля ресурсов развития переходит к группам крупных компаний (с б</a:t>
            </a:r>
            <a:r>
              <a:rPr lang="ru-RU" sz="2800" b="1" i="1" dirty="0" smtClean="0"/>
              <a:t>о</a:t>
            </a:r>
            <a:r>
              <a:rPr lang="ru-RU" sz="2800" b="1" dirty="0" smtClean="0"/>
              <a:t>льшей медианной выручкой).</a:t>
            </a: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99760"/>
              </p:ext>
            </p:extLst>
          </p:nvPr>
        </p:nvGraphicFramePr>
        <p:xfrm>
          <a:off x="452399" y="1772816"/>
          <a:ext cx="8219256" cy="481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576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 взаимосвязанной динамики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 от общего ресурса группы «менее 25-го процентиля темпов»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 от общего ресурса группы «25-50 процентилей темпов»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 от общего ресурса группы «50-75 процентилей темпов» (млн.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 от общего ресурса группы «более 75 процентиля темпов» (млн. руб.)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8.79%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19.05%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30.35%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41.81%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185798"/>
              </p:ext>
            </p:extLst>
          </p:nvPr>
        </p:nvGraphicFramePr>
        <p:xfrm>
          <a:off x="494454" y="5445224"/>
          <a:ext cx="8177201" cy="437768"/>
        </p:xfrm>
        <a:graphic>
          <a:graphicData uri="http://schemas.openxmlformats.org/drawingml/2006/table">
            <a:tbl>
              <a:tblPr/>
              <a:tblGrid>
                <a:gridCol w="8177201"/>
              </a:tblGrid>
              <a:tr h="437768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mpd="sng">
                      <a:solidFill>
                        <a:schemeClr val="tx1"/>
                      </a:solidFill>
                      <a:prstDash val="solid"/>
                    </a:lnL>
                    <a:lnR w="38100" cmpd="sng">
                      <a:solidFill>
                        <a:schemeClr val="tx1"/>
                      </a:solidFill>
                      <a:prstDash val="solid"/>
                    </a:lnR>
                    <a:lnT w="38100" cmpd="sng">
                      <a:solidFill>
                        <a:schemeClr val="tx1"/>
                      </a:solidFill>
                      <a:prstDash val="solid"/>
                    </a:lnT>
                    <a:lnB w="381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15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6" y="2677656"/>
            <a:ext cx="7848872" cy="402903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41986" y="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Динамика двух экстремальных по темпам прироста выручки в 2010-2014 годах групп «более 90 процентилей темпов» и «менее 10 процентилей темпов» в сравнении с группой средних  «45-55 процентилей темпов». </a:t>
            </a:r>
          </a:p>
          <a:p>
            <a:pPr algn="ctr"/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Динамика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медианных оценок выручки групп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компаний,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6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4" cy="105273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Прирост </a:t>
            </a:r>
            <a:r>
              <a:rPr lang="ru-RU" sz="2800" b="1" dirty="0"/>
              <a:t>выручки подгрупп компаний разного размера с 2014 по 2022 годы </a:t>
            </a:r>
            <a:r>
              <a:rPr lang="ru-RU" sz="2800" b="1" dirty="0" smtClean="0"/>
              <a:t>(проценты от 2014 года).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041220"/>
              </p:ext>
            </p:extLst>
          </p:nvPr>
        </p:nvGraphicFramePr>
        <p:xfrm>
          <a:off x="130474" y="1133013"/>
          <a:ext cx="9036492" cy="564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082"/>
                <a:gridCol w="1506082"/>
                <a:gridCol w="1506082"/>
                <a:gridCol w="1506082"/>
                <a:gridCol w="1506082"/>
                <a:gridCol w="1506082"/>
              </a:tblGrid>
              <a:tr h="1080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5-й процентиль выручки»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25-й процентиль выручки»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«50-й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процентиль выручки»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«75-й процентиль выручки»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«95-й процентиль выручки»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542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«более 90-го процентиля темпов»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-58,3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-12,6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100,7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231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«45-55 процентилей темпов»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-39,8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-15,6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542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«менее 10-го процентиля темпов»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-21,9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-13,5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-2,0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7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sz="2400" b="1" dirty="0" smtClean="0">
                <a:latin typeface="Times New Roman" panose="02020603050405020304" pitchFamily="18" charset="0"/>
              </a:rPr>
              <a:t>Динамика медианной выручки подгрупп самых малых компаний в экстремальных по темпах группах (млн. руб.).</a:t>
            </a:r>
            <a:endParaRPr lang="ru-RU" sz="2400" dirty="0">
              <a:effectLst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700" y="1157368"/>
            <a:ext cx="5400600" cy="37228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7504" y="4941168"/>
            <a:ext cx="89289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Подгруппа динамичных компаний прошла фазу быстрого роста до 2014 года, не достигнув значений порядка 17 миллионов рублей (это значения 15-го процентиля выручки нейтральной группы), затем пошел устойчивый спад с приближением к траектории подгруппы «5-й процентиль выручки» нейтральной группы. Траектория выручки подгруппы самых малых нединамичных компаний, после значительного спада до 2014 года демонстрирует в дальнейшем устойчивое снижение с малой скоростью.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1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62303"/>
            <a:ext cx="4824536" cy="367240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4941168"/>
            <a:ext cx="89289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компаний подгруппы «темп 90/выручка 50» произошел выход в 2014 году на траекторию 65-го процентиля выручки подгруппы «темп 45-55/выручка 65», далее динамика с небольшим спадом до 2017 года и повторным приближением к этой траектории в 2020-2022 годах. В подгруппе компаний «темп 10/выручка 50» после окончания спада наступает достаточно стабильная динамика вблизи траектории подгруппы «темп 45-55/выручка 20».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568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sz="2400" b="1" dirty="0">
                <a:latin typeface="Times New Roman" panose="02020603050405020304" pitchFamily="18" charset="0"/>
              </a:rPr>
              <a:t>Динамика медианной выручки подгрупп </a:t>
            </a:r>
            <a:r>
              <a:rPr lang="ru-RU" sz="2400" b="1" dirty="0" smtClean="0">
                <a:latin typeface="Times New Roman" panose="02020603050405020304" pitchFamily="18" charset="0"/>
              </a:rPr>
              <a:t>средних по размеру компаний </a:t>
            </a:r>
            <a:r>
              <a:rPr lang="ru-RU" sz="2400" b="1" dirty="0">
                <a:latin typeface="Times New Roman" panose="02020603050405020304" pitchFamily="18" charset="0"/>
              </a:rPr>
              <a:t>в экстремальных по темпах группах (млн. руб.).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261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4102" y="-24045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sz="2400" b="1" dirty="0">
                <a:latin typeface="Times New Roman" panose="02020603050405020304" pitchFamily="18" charset="0"/>
              </a:rPr>
              <a:t>Динамика медианной выручки подгрупп самых </a:t>
            </a:r>
            <a:r>
              <a:rPr lang="ru-RU" sz="2400" b="1" dirty="0" smtClean="0">
                <a:latin typeface="Times New Roman" panose="02020603050405020304" pitchFamily="18" charset="0"/>
              </a:rPr>
              <a:t>больших </a:t>
            </a:r>
            <a:r>
              <a:rPr lang="ru-RU" sz="2400" b="1" dirty="0">
                <a:latin typeface="Times New Roman" panose="02020603050405020304" pitchFamily="18" charset="0"/>
              </a:rPr>
              <a:t>компаний в экстремальных по темпах группах (млн. руб.).</a:t>
            </a:r>
            <a:endParaRPr lang="ru-RU" sz="2400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60950"/>
            <a:ext cx="6480720" cy="397578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440" y="5087759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Видно что после кризиса аномально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большие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значения выручки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динамичных самых больших компаний.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Динамику подгруппы «темп 90/выручка 95» отличается от «темп 45-55/выручка 95» так, что расхождения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значений 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разы, хотя до 2008 года динамика двух подгрупп была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близка к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траектории подгруппы «темп 45-55/выручка 95», а траектория подгруппы «темп 10/выручка 95» после окончания спада достаточно стабильна вблизи траектории подгруппы «темп 45-55/выручка 80».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3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2719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sz="2400" b="1" dirty="0">
                <a:latin typeface="Times New Roman" panose="02020603050405020304" pitchFamily="18" charset="0"/>
              </a:rPr>
              <a:t>Динамика медианной выручки </a:t>
            </a:r>
            <a:r>
              <a:rPr lang="ru-RU" sz="2400" b="1" dirty="0" smtClean="0">
                <a:latin typeface="Times New Roman" panose="02020603050405020304" pitchFamily="18" charset="0"/>
              </a:rPr>
              <a:t>подгруппы </a:t>
            </a:r>
            <a:r>
              <a:rPr lang="ru-RU" sz="2400" b="1" dirty="0">
                <a:latin typeface="Times New Roman" panose="02020603050405020304" pitchFamily="18" charset="0"/>
              </a:rPr>
              <a:t>самых </a:t>
            </a:r>
            <a:r>
              <a:rPr lang="ru-RU" sz="2400" b="1" dirty="0" smtClean="0">
                <a:latin typeface="Times New Roman" panose="02020603050405020304" pitchFamily="18" charset="0"/>
              </a:rPr>
              <a:t>больших компаний в группе «темпы 10 / выручка 95» (</a:t>
            </a:r>
            <a:r>
              <a:rPr lang="ru-RU" sz="2400" b="1" dirty="0">
                <a:latin typeface="Times New Roman" panose="02020603050405020304" pitchFamily="18" charset="0"/>
              </a:rPr>
              <a:t>млн. руб.).</a:t>
            </a:r>
            <a:endParaRPr lang="ru-RU" sz="2400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5976664" cy="374441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5674" y="5301208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/>
            <a:r>
              <a:rPr lang="ru-RU" dirty="0">
                <a:latin typeface="Times New Roman" panose="02020603050405020304" pitchFamily="18" charset="0"/>
              </a:rPr>
              <a:t>Если рассматривать распределение ресурсов между процессами, то они оказались взаимосвязанными в 2017 и 2019 годах, но изменения распределений ресурсов мало, хотя оно </a:t>
            </a:r>
            <a:r>
              <a:rPr lang="ru-RU" dirty="0" smtClean="0">
                <a:latin typeface="Times New Roman" panose="02020603050405020304" pitchFamily="18" charset="0"/>
              </a:rPr>
              <a:t>есть. Здесь </a:t>
            </a:r>
            <a:r>
              <a:rPr lang="ru-RU" dirty="0">
                <a:latin typeface="Times New Roman" panose="02020603050405020304" pitchFamily="18" charset="0"/>
              </a:rPr>
              <a:t>подгруппа «темп 10/выручка 95» берет очень немного ресурсов у тех и других. Причем в парных сравнениях суммарные ресурсы с 2015 года растут.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631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03649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Выводы.</a:t>
            </a:r>
            <a:endParaRPr lang="ru-RU" sz="28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Примененные методы позволяют выявить глубину и закономерности взаимосвязей и структурных изменений среди стабильных российских компаний с докризисного времени и в посткризисных ситуаций до 2022 года.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Модели позволяют выявить области взаимосвязанности процессов. В таких ситуациях проявляются устойчивые тенденции перетекания ресурсов развития к группам самых больших компаний.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Особенности динамики медианных выручек подгрупп зависят сложным образом как от размера компаний в группе, так и от темпов прироста выручки в переходный посткризисный период.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Выявленные закономерности изменений распределений рыночных ресурсов </a:t>
            </a:r>
            <a:r>
              <a:rPr lang="ru-RU" sz="2400" smtClean="0"/>
              <a:t>развития требуют </a:t>
            </a:r>
            <a:r>
              <a:rPr lang="ru-RU" sz="2400" dirty="0" smtClean="0"/>
              <a:t>более глубокого экономического анализа и интерпретации с использованием дополнительных исходных данных. </a:t>
            </a:r>
          </a:p>
        </p:txBody>
      </p:sp>
    </p:spTree>
    <p:extLst>
      <p:ext uri="{BB962C8B-B14F-4D97-AF65-F5344CB8AC3E}">
        <p14:creationId xmlns:p14="http://schemas.microsoft.com/office/powerpoint/2010/main" val="32636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24744"/>
            <a:ext cx="7344816" cy="525658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260649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Что видишь, зависит от того как смотреть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2854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77480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sz="3200" b="1" dirty="0" smtClean="0">
                <a:latin typeface="Times New Roman" panose="02020603050405020304" pitchFamily="18" charset="0"/>
              </a:rPr>
              <a:t>Исходные данные.</a:t>
            </a:r>
          </a:p>
          <a:p>
            <a:pPr indent="449580" algn="just"/>
            <a:r>
              <a:rPr lang="ru-RU" sz="2800" b="1" dirty="0" smtClean="0">
                <a:latin typeface="Times New Roman" panose="02020603050405020304" pitchFamily="18" charset="0"/>
              </a:rPr>
              <a:t>Анализировались </a:t>
            </a:r>
            <a:r>
              <a:rPr lang="ru-RU" sz="2800" b="1" dirty="0">
                <a:latin typeface="Times New Roman" panose="02020603050405020304" pitchFamily="18" charset="0"/>
              </a:rPr>
              <a:t>данные о </a:t>
            </a:r>
            <a:r>
              <a:rPr lang="ru-RU" sz="2800" b="1" dirty="0" smtClean="0">
                <a:latin typeface="Times New Roman" panose="02020603050405020304" pitchFamily="18" charset="0"/>
              </a:rPr>
              <a:t>динамике </a:t>
            </a:r>
            <a:r>
              <a:rPr lang="ru-RU" sz="2800" b="1" dirty="0" err="1" smtClean="0">
                <a:latin typeface="Times New Roman" panose="02020603050405020304" pitchFamily="18" charset="0"/>
              </a:rPr>
              <a:t>выручкие</a:t>
            </a:r>
            <a:r>
              <a:rPr lang="ru-RU" sz="2800" b="1" dirty="0" smtClean="0">
                <a:latin typeface="Times New Roman" panose="02020603050405020304" pitchFamily="18" charset="0"/>
              </a:rPr>
              <a:t> компаний, которые в </a:t>
            </a:r>
            <a:r>
              <a:rPr lang="ru-RU" sz="2800" b="1" dirty="0">
                <a:latin typeface="Times New Roman" panose="02020603050405020304" pitchFamily="18" charset="0"/>
              </a:rPr>
              <a:t>отчетности Росстата с 2003 по 2022 годы отвечали следующим требованиям</a:t>
            </a:r>
            <a:r>
              <a:rPr lang="ru-RU" sz="2800" b="1" dirty="0" smtClean="0">
                <a:latin typeface="Times New Roman" panose="02020603050405020304" pitchFamily="18" charset="0"/>
              </a:rPr>
              <a:t>:</a:t>
            </a:r>
          </a:p>
          <a:p>
            <a:pPr indent="449580" algn="just"/>
            <a:r>
              <a:rPr lang="ru-RU" sz="2800" b="1" dirty="0" smtClean="0">
                <a:latin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</a:rPr>
              <a:t>выручка в любой год не менее 1 миллиона рублей; </a:t>
            </a:r>
            <a:endParaRPr lang="ru-RU" sz="2800" b="1" dirty="0" smtClean="0">
              <a:latin typeface="Times New Roman" panose="02020603050405020304" pitchFamily="18" charset="0"/>
            </a:endParaRPr>
          </a:p>
          <a:p>
            <a:pPr indent="449580" algn="just"/>
            <a:r>
              <a:rPr lang="ru-RU" sz="2800" b="1" dirty="0" smtClean="0">
                <a:latin typeface="Times New Roman" panose="02020603050405020304" pitchFamily="18" charset="0"/>
              </a:rPr>
              <a:t>данные </a:t>
            </a:r>
            <a:r>
              <a:rPr lang="ru-RU" sz="2800" b="1" dirty="0">
                <a:latin typeface="Times New Roman" panose="02020603050405020304" pitchFamily="18" charset="0"/>
              </a:rPr>
              <a:t>о выручке есть за каждый год (без пропусков). </a:t>
            </a:r>
            <a:endParaRPr lang="ru-RU" sz="2800" b="1" dirty="0" smtClean="0">
              <a:latin typeface="Times New Roman" panose="02020603050405020304" pitchFamily="18" charset="0"/>
            </a:endParaRPr>
          </a:p>
          <a:p>
            <a:pPr indent="449580" algn="just"/>
            <a:endParaRPr lang="ru-RU" sz="2800" b="1" dirty="0">
              <a:latin typeface="Times New Roman" panose="02020603050405020304" pitchFamily="18" charset="0"/>
            </a:endParaRPr>
          </a:p>
          <a:p>
            <a:pPr indent="449580" algn="just"/>
            <a:r>
              <a:rPr lang="ru-RU" sz="2800" b="1" dirty="0" smtClean="0">
                <a:latin typeface="Times New Roman" panose="02020603050405020304" pitchFamily="18" charset="0"/>
              </a:rPr>
              <a:t>Всего </a:t>
            </a:r>
            <a:r>
              <a:rPr lang="ru-RU" sz="2800" b="1" dirty="0">
                <a:latin typeface="Times New Roman" panose="02020603050405020304" pitchFamily="18" charset="0"/>
              </a:rPr>
              <a:t>российских компаний, отвечающих таким критериям отбора, оказалось 23943.</a:t>
            </a:r>
            <a:r>
              <a:rPr lang="ru-RU" sz="2800" dirty="0">
                <a:latin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</a:endParaRPr>
          </a:p>
          <a:p>
            <a:pPr indent="449580" algn="just"/>
            <a:endParaRPr lang="ru-RU" sz="2800" dirty="0">
              <a:latin typeface="Times New Roman" panose="02020603050405020304" pitchFamily="18" charset="0"/>
            </a:endParaRPr>
          </a:p>
          <a:p>
            <a:pPr indent="449580" algn="just"/>
            <a:r>
              <a:rPr lang="ru-RU" sz="2800" b="1" dirty="0">
                <a:latin typeface="Times New Roman" panose="02020603050405020304" pitchFamily="18" charset="0"/>
              </a:rPr>
              <a:t>Анализ динамики проводится, с учетом развития компаний в условиях ограниченных рыночных ресурсов. </a:t>
            </a:r>
            <a:endParaRPr lang="ru-RU" sz="2800" b="1" dirty="0" smtClean="0">
              <a:latin typeface="Times New Roman" panose="02020603050405020304" pitchFamily="18" charset="0"/>
            </a:endParaRPr>
          </a:p>
          <a:p>
            <a:pPr indent="449580" algn="just"/>
            <a:endParaRPr lang="ru-RU" sz="2800" b="1" dirty="0">
              <a:latin typeface="Times New Roman" panose="02020603050405020304" pitchFamily="18" charset="0"/>
            </a:endParaRPr>
          </a:p>
          <a:p>
            <a:pPr indent="449580" algn="just"/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894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13" y="262378"/>
            <a:ext cx="3779912" cy="2628286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Разбиение компаний на группы в зависимости от выручки в 2009 году</a:t>
            </a:r>
            <a:r>
              <a:rPr lang="ru-RU" sz="2200" dirty="0" smtClean="0"/>
              <a:t>. Медианная выручка компаний </a:t>
            </a:r>
            <a:r>
              <a:rPr lang="ru-RU" sz="2200" dirty="0"/>
              <a:t>каждой группы</a:t>
            </a:r>
            <a:r>
              <a:rPr lang="ru-RU" sz="2200" dirty="0" smtClean="0"/>
              <a:t>. </a:t>
            </a:r>
            <a:br>
              <a:rPr lang="ru-RU" sz="2200" dirty="0" smtClean="0"/>
            </a:br>
            <a:r>
              <a:rPr lang="ru-RU" sz="2200" dirty="0" smtClean="0"/>
              <a:t>У всех групп нелинейная динамика.</a:t>
            </a:r>
            <a:br>
              <a:rPr lang="ru-RU" sz="2200" dirty="0" smtClean="0"/>
            </a:br>
            <a:r>
              <a:rPr lang="ru-RU" sz="2200" dirty="0" smtClean="0"/>
              <a:t>Неоднородность динамики разных групп начинается </a:t>
            </a:r>
            <a:r>
              <a:rPr lang="ru-RU" sz="2200" dirty="0"/>
              <a:t>с 2009 </a:t>
            </a:r>
            <a:r>
              <a:rPr lang="ru-RU" sz="2200" dirty="0" smtClean="0"/>
              <a:t>года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880602"/>
              </p:ext>
            </p:extLst>
          </p:nvPr>
        </p:nvGraphicFramePr>
        <p:xfrm>
          <a:off x="3923928" y="116638"/>
          <a:ext cx="5111750" cy="6624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350"/>
                <a:gridCol w="1022350"/>
                <a:gridCol w="1022350"/>
                <a:gridCol w="1022350"/>
                <a:gridCol w="1022350"/>
              </a:tblGrid>
              <a:tr h="7787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Медианы выручки группы (млн.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"до 25 процентиля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 25 -50 процентиль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"50-75 процентиль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"более 75 процентиля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2008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487,5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2009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34,1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448,2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508,2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588,7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623,6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639,3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673,5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689,4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708,8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711,1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745,0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748,8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47,0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120,6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725,4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803,0</a:t>
                      </a:r>
                    </a:p>
                  </a:txBody>
                  <a:tcPr marL="9525" marR="9525" marT="9525" marB="0" anchor="ctr"/>
                </a:tc>
              </a:tr>
              <a:tr h="3897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53,8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140,3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843,9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2924944"/>
            <a:ext cx="3779912" cy="381642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Нормированные по значениям 2003 года медианы выручки групп</a:t>
            </a:r>
            <a:endParaRPr lang="ru-RU" sz="1800" b="1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8" y="3617640"/>
            <a:ext cx="3384376" cy="3240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92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3563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«Для всех нас было бы лучше, если бы не только в науке, но и в повседневной политической и экономической жизни как можно больше людей поняло, что простые нелинейные системы не обязательно обладают простыми динамическими свойствами.»</a:t>
            </a:r>
          </a:p>
          <a:p>
            <a:pPr algn="just"/>
            <a:r>
              <a:rPr lang="ru-RU" sz="2800" b="1" dirty="0" smtClean="0"/>
              <a:t>Р.М. </a:t>
            </a:r>
            <a:r>
              <a:rPr lang="ru-RU" sz="2800" b="1" dirty="0" err="1" smtClean="0"/>
              <a:t>Мэй</a:t>
            </a:r>
            <a:r>
              <a:rPr lang="ru-RU" sz="2800" b="1" dirty="0" smtClean="0"/>
              <a:t> «Простые математические модели с очень сложной динамикой»</a:t>
            </a:r>
          </a:p>
          <a:p>
            <a:pPr algn="just"/>
            <a:endParaRPr lang="ru-RU" sz="2800" dirty="0" smtClean="0"/>
          </a:p>
          <a:p>
            <a:pPr algn="ctr"/>
            <a:r>
              <a:rPr lang="ru-RU" sz="2800" b="1" dirty="0" smtClean="0"/>
              <a:t>В анализе используются модели только описывающие динамику, но не объясняющие почему она такая.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Категории «большие компании», «малые компании» относятся к размеру компаний в анализируемой совокупности или ее группах. </a:t>
            </a:r>
          </a:p>
        </p:txBody>
      </p:sp>
    </p:spTree>
    <p:extLst>
      <p:ext uri="{BB962C8B-B14F-4D97-AF65-F5344CB8AC3E}">
        <p14:creationId xmlns:p14="http://schemas.microsoft.com/office/powerpoint/2010/main" val="220070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807456" y="992458"/>
            <a:ext cx="3672640" cy="320340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5" name="Овал 4"/>
          <p:cNvSpPr/>
          <p:nvPr/>
        </p:nvSpPr>
        <p:spPr>
          <a:xfrm>
            <a:off x="4608571" y="2319906"/>
            <a:ext cx="1633287" cy="1446117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6" name="Стрелка вправо 5"/>
          <p:cNvSpPr/>
          <p:nvPr/>
        </p:nvSpPr>
        <p:spPr>
          <a:xfrm>
            <a:off x="3757964" y="2062707"/>
            <a:ext cx="850300" cy="658729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 flipH="1">
                <a:off x="2979489" y="2340246"/>
                <a:ext cx="60644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79489" y="2340246"/>
                <a:ext cx="606441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677443" y="2168602"/>
                <a:ext cx="6483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443" y="2168602"/>
                <a:ext cx="64838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314411" y="1180021"/>
            <a:ext cx="65872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50" dirty="0"/>
              <a:t>K</a:t>
            </a:r>
            <a:endParaRPr lang="ru-RU" sz="4050" dirty="0"/>
          </a:p>
        </p:txBody>
      </p:sp>
      <p:sp>
        <p:nvSpPr>
          <p:cNvPr id="9" name="Овал 8"/>
          <p:cNvSpPr/>
          <p:nvPr/>
        </p:nvSpPr>
        <p:spPr>
          <a:xfrm>
            <a:off x="2979489" y="2018126"/>
            <a:ext cx="1227221" cy="1064795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 flipH="1">
                <a:off x="5701115" y="2829551"/>
                <a:ext cx="60644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601486" y="2629734"/>
                <a:ext cx="808588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Стрелка вправо 13"/>
          <p:cNvSpPr/>
          <p:nvPr/>
        </p:nvSpPr>
        <p:spPr>
          <a:xfrm flipH="1">
            <a:off x="4367229" y="2733688"/>
            <a:ext cx="847136" cy="658729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790797" y="2818121"/>
                <a:ext cx="45052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97" y="2818121"/>
                <a:ext cx="450523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183114" y="5431444"/>
                <a:ext cx="4769767" cy="11363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100" b="1" i="1" dirty="0" smtClean="0">
                    <a:latin typeface="Cambria Math" panose="02040503050406030204" pitchFamily="18" charset="0"/>
                  </a:rPr>
                  <a:t>Модель взаимосвязанного развития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1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100" b="1" i="1"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ru-RU" sz="21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ru-RU" sz="21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en-US" sz="21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100" b="1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2100" b="1" i="1"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ru-RU" sz="21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ru-RU" sz="21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100" b="1" i="1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2100" b="1" i="1"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1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sz="21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ru-RU" sz="21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1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114" y="5431444"/>
                <a:ext cx="4769767" cy="1136337"/>
              </a:xfrm>
              <a:prstGeom prst="rect">
                <a:avLst/>
              </a:prstGeom>
              <a:blipFill rotWithShape="0">
                <a:blip r:embed="rId6"/>
                <a:stretch>
                  <a:fillRect l="-1533" t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Овал 15"/>
          <p:cNvSpPr/>
          <p:nvPr/>
        </p:nvSpPr>
        <p:spPr>
          <a:xfrm>
            <a:off x="988764" y="2025393"/>
            <a:ext cx="1641516" cy="1454372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Овал 16"/>
          <p:cNvSpPr/>
          <p:nvPr/>
        </p:nvSpPr>
        <p:spPr>
          <a:xfrm>
            <a:off x="991673" y="2417368"/>
            <a:ext cx="807982" cy="807383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42842" y="2550524"/>
                <a:ext cx="4104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𝒁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842" y="2550524"/>
                <a:ext cx="410471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4478" r="-194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Стрелка вправо 17"/>
          <p:cNvSpPr/>
          <p:nvPr/>
        </p:nvSpPr>
        <p:spPr>
          <a:xfrm>
            <a:off x="1535539" y="2429111"/>
            <a:ext cx="785167" cy="658729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657809" y="1968184"/>
                <a:ext cx="434119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7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700" b="1" i="1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700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</m:oMath>
                  </m:oMathPara>
                </a14:m>
                <a:endParaRPr lang="ru-RU" sz="27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412" y="1481244"/>
                <a:ext cx="578825" cy="646331"/>
              </a:xfrm>
              <a:prstGeom prst="rect">
                <a:avLst/>
              </a:prstGeom>
              <a:blipFill rotWithShape="0">
                <a:blip r:embed="rId8"/>
                <a:stretch>
                  <a:fillRect r="-6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459669" y="2550524"/>
                <a:ext cx="35550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669" y="2550524"/>
                <a:ext cx="355504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3390" r="-8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96766" y="4794637"/>
                <a:ext cx="4009944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100" b="1" i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Модель независимого развития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100" b="1" i="1"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1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𝒁</m:t>
                          </m:r>
                        </m:e>
                        <m:sub>
                          <m:r>
                            <a:rPr lang="en-US" sz="21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  <m:r>
                            <a:rPr lang="ru-RU" sz="2100" b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ru-RU" sz="21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ru-RU" sz="2100" b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ru-RU" sz="2100" b="1" i="1"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1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𝒁</m:t>
                          </m:r>
                        </m:e>
                        <m:sub>
                          <m:r>
                            <a:rPr lang="en-US" sz="21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sub>
                      </m:sSub>
                      <m:r>
                        <a:rPr lang="ru-RU" sz="2100" b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ru-RU" sz="2100" b="1" i="1"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1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𝒁</m:t>
                          </m:r>
                        </m:e>
                        <m:sub>
                          <m:r>
                            <a:rPr lang="en-US" sz="21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21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𝑪</m:t>
                      </m:r>
                      <m:d>
                        <m:dPr>
                          <m:ctrlPr>
                            <a:rPr lang="ru-RU" sz="2100" b="1" i="1"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1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100" b="1" i="1"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en-US" sz="2100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r>
                            <a:rPr lang="ru-RU" sz="21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2100" b="1" i="1"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1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𝒁</m:t>
                              </m:r>
                            </m:e>
                            <m:sub>
                              <m:r>
                                <a:rPr lang="en-US" sz="21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21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66" y="4794637"/>
                <a:ext cx="4009944" cy="738664"/>
              </a:xfrm>
              <a:prstGeom prst="rect">
                <a:avLst/>
              </a:prstGeom>
              <a:blipFill rotWithShape="0">
                <a:blip r:embed="rId10"/>
                <a:stretch>
                  <a:fillRect l="-1824" t="-5785" r="-12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Овал 23"/>
          <p:cNvSpPr/>
          <p:nvPr/>
        </p:nvSpPr>
        <p:spPr>
          <a:xfrm>
            <a:off x="872119" y="901182"/>
            <a:ext cx="6539105" cy="3385960"/>
          </a:xfrm>
          <a:prstGeom prst="ellipse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2612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Варианты взаимосвязанного </a:t>
            </a:r>
            <a:r>
              <a:rPr lang="ru-RU" sz="2400" b="1" dirty="0"/>
              <a:t>и </a:t>
            </a:r>
            <a:r>
              <a:rPr lang="ru-RU" sz="2400" b="1" dirty="0" smtClean="0"/>
              <a:t>независимого развития компаний </a:t>
            </a:r>
            <a:r>
              <a:rPr lang="ru-RU" sz="2400" b="1" dirty="0"/>
              <a:t>в </a:t>
            </a:r>
            <a:r>
              <a:rPr lang="ru-RU" sz="2400" b="1" dirty="0" smtClean="0"/>
              <a:t>рыночной </a:t>
            </a:r>
            <a:r>
              <a:rPr lang="ru-RU" sz="2400" b="1" dirty="0"/>
              <a:t>нише</a:t>
            </a:r>
            <a:r>
              <a:rPr lang="ru-RU" sz="2400" b="1" dirty="0" smtClean="0"/>
              <a:t>. Размер </a:t>
            </a:r>
            <a:r>
              <a:rPr lang="ru-RU" sz="2400" b="1" dirty="0"/>
              <a:t>компании на следующем шаге.</a:t>
            </a:r>
          </a:p>
        </p:txBody>
      </p:sp>
    </p:spTree>
    <p:extLst>
      <p:ext uri="{BB962C8B-B14F-4D97-AF65-F5344CB8AC3E}">
        <p14:creationId xmlns:p14="http://schemas.microsoft.com/office/powerpoint/2010/main" val="279246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9805" y="-29209"/>
                <a:ext cx="9114195" cy="6999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 fontAlgn="base"/>
                <a:r>
                  <a:rPr lang="ru-RU" sz="2400" b="1" cap="small" dirty="0" smtClean="0"/>
                  <a:t>Два взаимосвязанных процесса. </a:t>
                </a:r>
                <a:r>
                  <a:rPr lang="ru-RU" sz="2400" b="1" i="1" dirty="0"/>
                  <a:t>С</a:t>
                </a:r>
                <a:r>
                  <a:rPr lang="ru-RU" sz="2400" b="1" i="1" dirty="0" smtClean="0"/>
                  <a:t>истема </a:t>
                </a:r>
                <a:r>
                  <a:rPr lang="ru-RU" sz="2400" b="1" i="1" dirty="0"/>
                  <a:t>уравнений для расчета</a:t>
                </a:r>
                <a:endParaRPr lang="ru-RU" sz="2400" b="1" cap="small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ru-RU" sz="24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ru-RU" sz="24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ru-RU" sz="24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ru-RU" sz="24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ru-RU" sz="24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ru-RU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ru-RU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ru-RU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ru-RU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ru-RU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ru-RU" sz="24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ru-RU" sz="24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ru-RU" sz="24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ru-RU" sz="24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4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ru-RU" sz="24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  <m:r>
                        <a:rPr lang="ru-RU" sz="240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dirty="0">
                  <a:effectLst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ru-RU" sz="2400" dirty="0"/>
                  <a:t> и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ru-RU" sz="2400" dirty="0"/>
                  <a:t> – интенсивности процессов (интенсивность использования свободной части рыночного ресурса),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𝑲</m:t>
                    </m:r>
                  </m:oMath>
                </a14:m>
                <a:r>
                  <a:rPr lang="ru-RU" sz="2400" dirty="0"/>
                  <a:t> – общий рыночный ресурс развития двух </a:t>
                </a:r>
                <a:r>
                  <a:rPr lang="ru-RU" sz="2400" dirty="0" smtClean="0"/>
                  <a:t>процессов.</a:t>
                </a:r>
                <a:r>
                  <a:rPr lang="ru-RU" sz="2400" b="1" dirty="0" smtClean="0"/>
                  <a:t> Два варианта данных.</a:t>
                </a:r>
              </a:p>
              <a:p>
                <a:pPr algn="just"/>
                <a:r>
                  <a:rPr lang="ru-RU" sz="2400" dirty="0" smtClean="0"/>
                  <a:t>1. При </a:t>
                </a:r>
                <a:r>
                  <a:rPr lang="ru-RU" sz="2400" dirty="0"/>
                  <a:t>использовании трех значений процесса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ru-RU" sz="2400" b="1" i="1" smtClean="0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2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ru-RU" sz="24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ru-RU" sz="24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400" dirty="0" smtClean="0"/>
                  <a:t> </a:t>
                </a:r>
                <a:r>
                  <a:rPr lang="ru-RU" sz="2400" dirty="0"/>
                  <a:t>и двух процесса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ru-RU" sz="2400" b="1" i="1" smtClean="0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2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ru-RU" sz="24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 smtClean="0"/>
                  <a:t> оценки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ru-RU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/>
                  <a:t>,</a:t>
                </a:r>
                <a:r>
                  <a:rPr lang="ru-RU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ru-RU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ru-RU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 smtClean="0"/>
                  <a:t>.</a:t>
                </a:r>
              </a:p>
              <a:p>
                <a:r>
                  <a:rPr lang="ru-RU" sz="2400" dirty="0" smtClean="0"/>
                  <a:t>2. При </a:t>
                </a:r>
                <a:r>
                  <a:rPr lang="ru-RU" sz="2400" dirty="0"/>
                  <a:t>использовании трех значений процесса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ru-RU" sz="2400" b="1" i="1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ru-RU" sz="24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ru-RU" sz="2400" b="1" i="1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400" dirty="0"/>
                  <a:t> и двух процесса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ru-RU" sz="2400" b="1" i="1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ru-RU" sz="24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/>
                  <a:t> </a:t>
                </a:r>
                <a:r>
                  <a:rPr lang="ru-RU" sz="2400" dirty="0" smtClean="0"/>
                  <a:t>оценки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ru-RU" sz="24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400" dirty="0" smtClean="0"/>
                  <a:t>,</a:t>
                </a:r>
                <a:r>
                  <a:rPr lang="ru-RU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ru-RU" sz="24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ru-RU" sz="24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endParaRPr lang="ru-RU" sz="2400" dirty="0" smtClean="0"/>
              </a:p>
              <a:p>
                <a:pPr algn="ctr"/>
                <a:r>
                  <a:rPr lang="ru-RU" sz="2400" b="1" cap="small" dirty="0" smtClean="0"/>
                  <a:t>Критерии выявления взаимосвязанности. </a:t>
                </a:r>
              </a:p>
              <a:p>
                <a:pPr algn="just"/>
                <a:r>
                  <a:rPr lang="ru-RU" sz="2400" b="1" dirty="0" smtClean="0"/>
                  <a:t>Первы</a:t>
                </a:r>
                <a:r>
                  <a:rPr lang="ru-RU" sz="2400" dirty="0" smtClean="0"/>
                  <a:t>й - значения д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вух вариантов </m:t>
                    </m:r>
                  </m:oMath>
                </a14:m>
                <a:r>
                  <a:rPr lang="ru-RU" sz="2400" dirty="0" smtClean="0"/>
                  <a:t>оценок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ru-RU" sz="2400" b="1" i="1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400" dirty="0" smtClean="0"/>
                  <a:t>,</a:t>
                </a:r>
                <a:r>
                  <a:rPr lang="ru-RU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ru-RU" sz="2400" b="1" i="1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400" dirty="0" smtClean="0"/>
                  <a:t>,</a:t>
                </a:r>
                <a:r>
                  <a:rPr lang="ru-RU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ru-RU" sz="2400" b="1" i="1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400" dirty="0" smtClean="0"/>
                  <a:t> . </a:t>
                </a:r>
              </a:p>
              <a:p>
                <a:pPr algn="just"/>
                <a:r>
                  <a:rPr lang="ru-RU" sz="2400" b="1" dirty="0" smtClean="0"/>
                  <a:t>Второй</a:t>
                </a:r>
                <a:r>
                  <a:rPr lang="ru-RU" sz="2400" dirty="0" smtClean="0"/>
                  <a:t> -  </a:t>
                </a:r>
                <a:r>
                  <a:rPr lang="ru-RU" sz="2400" dirty="0"/>
                  <a:t>возможность прогнозировать значение процесса, не задействованного в данном варианте нахождения </a:t>
                </a:r>
                <a:r>
                  <a:rPr lang="ru-RU" sz="2400" dirty="0" smtClean="0"/>
                  <a:t>оценок </a:t>
                </a:r>
                <a:r>
                  <a:rPr lang="ru-RU" sz="2400" dirty="0"/>
                  <a:t>параметров </a:t>
                </a:r>
                <a:r>
                  <a:rPr lang="ru-RU" sz="2400" dirty="0" smtClean="0"/>
                  <a:t>модели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ru-RU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400" dirty="0" smtClean="0"/>
                  <a:t>= </a:t>
                </a:r>
                <a:r>
                  <a:rPr lang="el-GR" sz="2400" dirty="0" smtClean="0"/>
                  <a:t>ψ</a:t>
                </a:r>
                <a:r>
                  <a:rPr lang="ru-RU" sz="24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24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ru-RU" sz="24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ru-RU" sz="2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ru-RU" sz="24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 smtClean="0"/>
                  <a:t>,</a:t>
                </a:r>
                <a:r>
                  <a:rPr lang="ru-RU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/>
                  <a:t>,</a:t>
                </a:r>
                <a:r>
                  <a:rPr lang="ru-RU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400" dirty="0" smtClean="0"/>
                  <a:t>). </a:t>
                </a:r>
              </a:p>
              <a:p>
                <a:pPr algn="just"/>
                <a:r>
                  <a:rPr lang="ru-RU" sz="2400" b="1" dirty="0" smtClean="0"/>
                  <a:t>Третий</a:t>
                </a:r>
                <a:r>
                  <a:rPr lang="ru-RU" sz="2400" dirty="0" smtClean="0"/>
                  <a:t> – сумма оценок ресурсов для моделей независимого развития равна оценке общего ресурса</a:t>
                </a:r>
                <a:r>
                  <a:rPr lang="ru-RU" sz="2400" b="1" i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𝑿</m:t>
                        </m:r>
                      </m:sub>
                    </m:sSub>
                    <m:r>
                      <a:rPr lang="ru-RU" sz="2400" b="1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𝒀</m:t>
                        </m:r>
                      </m:sub>
                    </m:sSub>
                  </m:oMath>
                </a14:m>
                <a:r>
                  <a:rPr lang="ru-RU" sz="2400" dirty="0"/>
                  <a:t> </a:t>
                </a:r>
                <a:r>
                  <a:rPr lang="ru-RU" sz="2400" dirty="0" smtClean="0"/>
                  <a:t>=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400" b="1" i="1">
                        <a:latin typeface="Cambria Math" panose="02040503050406030204" pitchFamily="18" charset="0"/>
                      </a:rPr>
                      <m:t>𝑲</m:t>
                    </m:r>
                  </m:oMath>
                </a14:m>
                <a:r>
                  <a:rPr lang="ru-RU" sz="2400" b="1" dirty="0"/>
                  <a:t>.</a:t>
                </a:r>
                <a:r>
                  <a:rPr lang="ru-RU" sz="2400" dirty="0"/>
                  <a:t> 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5" y="-29209"/>
                <a:ext cx="9114195" cy="6999865"/>
              </a:xfrm>
              <a:prstGeom prst="rect">
                <a:avLst/>
              </a:prstGeom>
              <a:blipFill rotWithShape="0">
                <a:blip r:embed="rId2"/>
                <a:stretch>
                  <a:fillRect l="-1070" t="-697" r="-1003" b="-1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3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Autofit/>
          </a:bodyPr>
          <a:lstStyle/>
          <a:p>
            <a:pPr lvl="0" fontAlgn="base"/>
            <a:r>
              <a:rPr lang="ru-RU" sz="2800" b="1" cap="small" dirty="0" smtClean="0"/>
              <a:t>Распределение ресурсов в моменты взаимосвязанности динамики </a:t>
            </a:r>
            <a:r>
              <a:rPr lang="ru-RU" sz="2800" b="1" cap="small" dirty="0"/>
              <a:t>всех групп </a:t>
            </a:r>
            <a:r>
              <a:rPr lang="ru-RU" sz="2800" b="1" cap="small" dirty="0" smtClean="0"/>
              <a:t>компаний, сформированных по выручке. </a:t>
            </a:r>
            <a:endParaRPr lang="ru-RU" sz="2800" b="1" cap="small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856455"/>
              </p:ext>
            </p:extLst>
          </p:nvPr>
        </p:nvGraphicFramePr>
        <p:xfrm>
          <a:off x="251520" y="1628800"/>
          <a:ext cx="8229594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599"/>
                <a:gridCol w="1371599"/>
                <a:gridCol w="1371599"/>
                <a:gridCol w="1371599"/>
                <a:gridCol w="1371599"/>
                <a:gridCol w="1371599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Год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10410" marR="11041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Величина общего ресурса развития </a:t>
                      </a:r>
                      <a:r>
                        <a:rPr lang="ru-RU" sz="2400" b="1" i="1" dirty="0" smtClean="0">
                          <a:effectLst/>
                          <a:latin typeface="Times New Roman"/>
                          <a:ea typeface="SimSun"/>
                        </a:rPr>
                        <a:t>(млн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. </a:t>
                      </a:r>
                      <a:r>
                        <a:rPr lang="ru-RU" sz="2400" b="1" i="1" dirty="0" err="1" smtClean="0">
                          <a:effectLst/>
                          <a:latin typeface="Times New Roman"/>
                          <a:ea typeface="SimSun"/>
                        </a:rPr>
                        <a:t>руб</a:t>
                      </a:r>
                      <a:r>
                        <a:rPr lang="ru-RU" sz="2400" b="1" i="1" dirty="0" smtClean="0">
                          <a:effectLst/>
                          <a:latin typeface="Times New Roman"/>
                          <a:ea typeface="SimSun"/>
                        </a:rPr>
                        <a:t>).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10410" marR="11041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Проценты группы компаний от </a:t>
                      </a:r>
                      <a:r>
                        <a:rPr lang="ru-RU" sz="2400" b="1" i="1" dirty="0" smtClean="0">
                          <a:effectLst/>
                          <a:latin typeface="Times New Roman"/>
                          <a:ea typeface="SimSun"/>
                        </a:rPr>
                        <a:t>общего </a:t>
                      </a: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ресурса развития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10410" marR="1104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Группы компаний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10410" marR="11041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"до </a:t>
                      </a:r>
                      <a:r>
                        <a:rPr lang="ru-RU" sz="2400" b="1" i="1" dirty="0" smtClean="0">
                          <a:effectLst/>
                          <a:latin typeface="Times New Roman"/>
                          <a:ea typeface="SimSun"/>
                        </a:rPr>
                        <a:t>25-го процентиля выручки"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"</a:t>
                      </a:r>
                      <a:r>
                        <a:rPr lang="ru-RU" sz="2400" b="1" i="1" dirty="0" smtClean="0">
                          <a:effectLst/>
                          <a:latin typeface="Times New Roman"/>
                          <a:ea typeface="SimSun"/>
                        </a:rPr>
                        <a:t>25-50 процентилей выручки"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"</a:t>
                      </a:r>
                      <a:r>
                        <a:rPr lang="ru-RU" sz="2400" b="1" i="1" dirty="0" smtClean="0">
                          <a:effectLst/>
                          <a:latin typeface="Times New Roman"/>
                          <a:ea typeface="SimSun"/>
                        </a:rPr>
                        <a:t>50-75 процентилей выручки"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SimSun"/>
                        </a:rPr>
                        <a:t>"более </a:t>
                      </a:r>
                      <a:r>
                        <a:rPr lang="ru-RU" sz="2400" b="1" i="1" dirty="0" smtClean="0">
                          <a:effectLst/>
                          <a:latin typeface="Times New Roman"/>
                          <a:ea typeface="SimSun"/>
                        </a:rPr>
                        <a:t>75-го процентиля выручки"</a:t>
                      </a:r>
                      <a:endParaRPr lang="ru-RU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10410" marR="11041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2010 г.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</a:rPr>
                        <a:t>618,56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SimSun"/>
                        </a:rPr>
                        <a:t>1,6%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SimSun"/>
                        </a:rPr>
                        <a:t>5,8%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SimSun"/>
                        </a:rPr>
                        <a:t>16,2%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76,4%</a:t>
                      </a:r>
                    </a:p>
                  </a:txBody>
                  <a:tcPr marL="110410" marR="11041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2013 г.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</a:rPr>
                        <a:t>831,50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1,5%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SimSun"/>
                        </a:rPr>
                        <a:t>5,3%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SimSun"/>
                        </a:rPr>
                        <a:t>15,1%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78,1%</a:t>
                      </a:r>
                    </a:p>
                  </a:txBody>
                  <a:tcPr marL="110410" marR="11041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2020 г.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</a:rPr>
                        <a:t>940,97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1,4%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5,2%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14,2%</a:t>
                      </a:r>
                    </a:p>
                  </a:txBody>
                  <a:tcPr marL="110410" marR="1104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SimSun"/>
                        </a:rPr>
                        <a:t>79,2%</a:t>
                      </a:r>
                    </a:p>
                  </a:txBody>
                  <a:tcPr marL="110410" marR="11041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41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3144" y="0"/>
            <a:ext cx="9036496" cy="1385392"/>
          </a:xfrm>
        </p:spPr>
        <p:txBody>
          <a:bodyPr>
            <a:noAutofit/>
          </a:bodyPr>
          <a:lstStyle/>
          <a:p>
            <a:r>
              <a:rPr lang="ru-RU" sz="2200" b="1" dirty="0"/>
              <a:t>Анализ динамики выручки групп, сформированных по темпам прироста выручки в 2010-2014 годах. Процентили темпов прироста выручки компаний за 2010-2014 годы.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333424"/>
              </p:ext>
            </p:extLst>
          </p:nvPr>
        </p:nvGraphicFramePr>
        <p:xfrm>
          <a:off x="33144" y="1052736"/>
          <a:ext cx="4464244" cy="5691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560"/>
                <a:gridCol w="2589684"/>
              </a:tblGrid>
              <a:tr h="838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Процентили темпов прироста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Темпы прироста выручки с 2010 по 2014 годы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-39,1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-14,8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-6,8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131,9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34685814"/>
              </p:ext>
            </p:extLst>
          </p:nvPr>
        </p:nvGraphicFramePr>
        <p:xfrm>
          <a:off x="4497388" y="1988840"/>
          <a:ext cx="4572251" cy="424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18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4469"/>
            <a:ext cx="4497388" cy="27363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Медианы выручки групп компаний, сформированных в зависимости от темпов прироста выручки с 2010 по 2014 годы (млн. руб</a:t>
            </a:r>
            <a:r>
              <a:rPr lang="ru-RU" dirty="0" smtClean="0"/>
              <a:t>.). </a:t>
            </a:r>
          </a:p>
          <a:p>
            <a:pPr algn="just"/>
            <a:r>
              <a:rPr lang="ru-RU" dirty="0" smtClean="0"/>
              <a:t>После 2014 года чем выше темпы прироста группы, тем больше медиана выручки.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0"/>
            <a:ext cx="4498975" cy="270892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/>
              <a:t>Доля выручки каждой </a:t>
            </a:r>
            <a:r>
              <a:rPr lang="ru-RU" sz="2200" dirty="0" smtClean="0"/>
              <a:t>группы, сформированной по процентилям темпов, </a:t>
            </a:r>
            <a:r>
              <a:rPr lang="ru-RU" sz="2200" dirty="0"/>
              <a:t>в процентах от суммарной выручки компаний</a:t>
            </a:r>
            <a:r>
              <a:rPr lang="ru-RU" sz="2200" dirty="0" smtClean="0"/>
              <a:t>.</a:t>
            </a:r>
          </a:p>
          <a:p>
            <a:pPr algn="just"/>
            <a:r>
              <a:rPr lang="ru-RU" sz="2200" dirty="0" smtClean="0"/>
              <a:t>После 2014 года группа «более 75-го процентиля темпов» стала доминировать по объему выручки.</a:t>
            </a:r>
            <a:endParaRPr lang="ru-RU" sz="2200" dirty="0"/>
          </a:p>
        </p:txBody>
      </p:sp>
      <p:pic>
        <p:nvPicPr>
          <p:cNvPr id="7" name="Объект 6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84984"/>
            <a:ext cx="4245868" cy="3270032"/>
          </a:xfrm>
          <a:prstGeom prst="rect">
            <a:avLst/>
          </a:prstGeom>
          <a:noFill/>
        </p:spPr>
      </p:pic>
      <p:pic>
        <p:nvPicPr>
          <p:cNvPr id="8" name="Объект 7"/>
          <p:cNvPicPr>
            <a:picLocks noGrp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389" y="3105122"/>
            <a:ext cx="4646611" cy="3270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59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28081</TotalTime>
  <Words>1721</Words>
  <Application>Microsoft Office PowerPoint</Application>
  <PresentationFormat>Экран (4:3)</PresentationFormat>
  <Paragraphs>250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Анализ динамики выручки стабильных российских компаний.</vt:lpstr>
      <vt:lpstr>Презентация PowerPoint</vt:lpstr>
      <vt:lpstr>Разбиение компаний на группы в зависимости от выручки в 2009 году. Медианная выручка компаний каждой группы.  У всех групп нелинейная динамика. Неоднородность динамики разных групп начинается с 2009 года</vt:lpstr>
      <vt:lpstr>Презентация PowerPoint</vt:lpstr>
      <vt:lpstr>Презентация PowerPoint</vt:lpstr>
      <vt:lpstr>Презентация PowerPoint</vt:lpstr>
      <vt:lpstr>Распределение ресурсов в моменты взаимосвязанности динамики всех групп компаний, сформированных по выручке. </vt:lpstr>
      <vt:lpstr>Анализ динамики выручки групп, сформированных по темпам прироста выручки в 2010-2014 годах. Процентили темпов прироста выручки компаний за 2010-2014 годы. </vt:lpstr>
      <vt:lpstr>Презентация PowerPoint</vt:lpstr>
      <vt:lpstr>Распределение ресурсов развития в моменты взаимосвязанной динамики. Везде доля ресурсов развития переходит к группам крупных компаний (с большей медианной выручкой).</vt:lpstr>
      <vt:lpstr>Презентация PowerPoint</vt:lpstr>
      <vt:lpstr>Прирост выручки подгрупп компаний разного размера с 2014 по 2022 годы (проценты от 2014 года).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ДВУМЕРНЫЕ ОТОБРАЖЕНИЯ С ВЛИЯНИЕМ ПРЕДЫСТОРИИ. ОЦЕНКА ЗНАЧЕНИЙ И УСТОЙЧИВОСТИ ОСОБЫХ ТОЧЕК</dc:title>
  <dc:creator>Юрий</dc:creator>
  <cp:lastModifiedBy>Юрий</cp:lastModifiedBy>
  <cp:revision>174</cp:revision>
  <dcterms:created xsi:type="dcterms:W3CDTF">2024-06-14T18:01:28Z</dcterms:created>
  <dcterms:modified xsi:type="dcterms:W3CDTF">2024-11-27T10:45:21Z</dcterms:modified>
</cp:coreProperties>
</file>