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83" r:id="rId3"/>
    <p:sldId id="281" r:id="rId4"/>
    <p:sldId id="282" r:id="rId5"/>
    <p:sldId id="299" r:id="rId6"/>
    <p:sldId id="297" r:id="rId7"/>
    <p:sldId id="277" r:id="rId8"/>
    <p:sldId id="305" r:id="rId9"/>
    <p:sldId id="275" r:id="rId10"/>
    <p:sldId id="304" r:id="rId11"/>
    <p:sldId id="290" r:id="rId12"/>
    <p:sldId id="302" r:id="rId13"/>
    <p:sldId id="291" r:id="rId14"/>
    <p:sldId id="295" r:id="rId15"/>
    <p:sldId id="296" r:id="rId16"/>
    <p:sldId id="278" r:id="rId17"/>
    <p:sldId id="293" r:id="rId18"/>
    <p:sldId id="29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AC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66" autoAdjust="0"/>
  </p:normalViewPr>
  <p:slideViewPr>
    <p:cSldViewPr>
      <p:cViewPr varScale="1">
        <p:scale>
          <a:sx n="66" d="100"/>
          <a:sy n="66" d="100"/>
        </p:scale>
        <p:origin x="-1276"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Лист1!$A$2</c:f>
              <c:strCache>
                <c:ptCount val="1"/>
                <c:pt idx="0">
                  <c:v>Родившиеся /Entry</c:v>
                </c:pt>
              </c:strCache>
            </c:strRef>
          </c:tx>
          <c:invertIfNegative val="0"/>
          <c:cat>
            <c:strRef>
              <c:f>Лист1!$B$1:$P$1</c:f>
              <c:strCache>
                <c:ptCount val="1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strCache>
            </c:strRef>
          </c:cat>
          <c:val>
            <c:numRef>
              <c:f>Лист1!$B$2:$P$2</c:f>
              <c:numCache>
                <c:formatCode>General</c:formatCode>
                <c:ptCount val="15"/>
                <c:pt idx="0">
                  <c:v>101</c:v>
                </c:pt>
                <c:pt idx="1">
                  <c:v>123.8</c:v>
                </c:pt>
                <c:pt idx="2">
                  <c:v>122.4</c:v>
                </c:pt>
                <c:pt idx="3">
                  <c:v>115.2</c:v>
                </c:pt>
                <c:pt idx="4">
                  <c:v>88.7</c:v>
                </c:pt>
                <c:pt idx="5">
                  <c:v>93.6</c:v>
                </c:pt>
                <c:pt idx="6">
                  <c:v>94.7</c:v>
                </c:pt>
                <c:pt idx="7">
                  <c:v>95.8</c:v>
                </c:pt>
                <c:pt idx="8">
                  <c:v>94.4</c:v>
                </c:pt>
                <c:pt idx="9">
                  <c:v>92.1</c:v>
                </c:pt>
                <c:pt idx="10">
                  <c:v>102.7</c:v>
                </c:pt>
                <c:pt idx="11">
                  <c:v>94.5</c:v>
                </c:pt>
                <c:pt idx="12">
                  <c:v>92.1</c:v>
                </c:pt>
                <c:pt idx="13">
                  <c:v>84.5</c:v>
                </c:pt>
                <c:pt idx="14">
                  <c:v>84.7</c:v>
                </c:pt>
              </c:numCache>
            </c:numRef>
          </c:val>
        </c:ser>
        <c:ser>
          <c:idx val="1"/>
          <c:order val="1"/>
          <c:tx>
            <c:strRef>
              <c:f>Лист1!$A$3</c:f>
              <c:strCache>
                <c:ptCount val="1"/>
                <c:pt idx="0">
                  <c:v>Ликвидированные / Exit</c:v>
                </c:pt>
              </c:strCache>
            </c:strRef>
          </c:tx>
          <c:invertIfNegative val="0"/>
          <c:cat>
            <c:strRef>
              <c:f>Лист1!$B$1:$P$1</c:f>
              <c:strCache>
                <c:ptCount val="1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strCache>
            </c:strRef>
          </c:cat>
          <c:val>
            <c:numRef>
              <c:f>Лист1!$B$3:$P$3</c:f>
              <c:numCache>
                <c:formatCode>General</c:formatCode>
                <c:ptCount val="15"/>
                <c:pt idx="0">
                  <c:v>20.9</c:v>
                </c:pt>
                <c:pt idx="1">
                  <c:v>65.3</c:v>
                </c:pt>
                <c:pt idx="2">
                  <c:v>66.599999999999994</c:v>
                </c:pt>
                <c:pt idx="3">
                  <c:v>36</c:v>
                </c:pt>
                <c:pt idx="4">
                  <c:v>42</c:v>
                </c:pt>
                <c:pt idx="5">
                  <c:v>46.3</c:v>
                </c:pt>
                <c:pt idx="6">
                  <c:v>81.3</c:v>
                </c:pt>
                <c:pt idx="7">
                  <c:v>89</c:v>
                </c:pt>
                <c:pt idx="8">
                  <c:v>87.3</c:v>
                </c:pt>
                <c:pt idx="9">
                  <c:v>84.7</c:v>
                </c:pt>
                <c:pt idx="10">
                  <c:v>67.400000000000006</c:v>
                </c:pt>
                <c:pt idx="11">
                  <c:v>149.19999999999999</c:v>
                </c:pt>
                <c:pt idx="12">
                  <c:v>134.30000000000001</c:v>
                </c:pt>
                <c:pt idx="13">
                  <c:v>178.3</c:v>
                </c:pt>
                <c:pt idx="14">
                  <c:v>196</c:v>
                </c:pt>
              </c:numCache>
            </c:numRef>
          </c:val>
        </c:ser>
        <c:dLbls>
          <c:showLegendKey val="0"/>
          <c:showVal val="0"/>
          <c:showCatName val="0"/>
          <c:showSerName val="0"/>
          <c:showPercent val="0"/>
          <c:showBubbleSize val="0"/>
        </c:dLbls>
        <c:gapWidth val="150"/>
        <c:axId val="163222016"/>
        <c:axId val="175843008"/>
      </c:barChart>
      <c:catAx>
        <c:axId val="163222016"/>
        <c:scaling>
          <c:orientation val="minMax"/>
        </c:scaling>
        <c:delete val="0"/>
        <c:axPos val="b"/>
        <c:numFmt formatCode="General" sourceLinked="0"/>
        <c:majorTickMark val="out"/>
        <c:minorTickMark val="none"/>
        <c:tickLblPos val="nextTo"/>
        <c:crossAx val="175843008"/>
        <c:crosses val="autoZero"/>
        <c:auto val="1"/>
        <c:lblAlgn val="ctr"/>
        <c:lblOffset val="100"/>
        <c:noMultiLvlLbl val="0"/>
      </c:catAx>
      <c:valAx>
        <c:axId val="175843008"/>
        <c:scaling>
          <c:orientation val="minMax"/>
        </c:scaling>
        <c:delete val="0"/>
        <c:axPos val="l"/>
        <c:majorGridlines/>
        <c:numFmt formatCode="General" sourceLinked="1"/>
        <c:majorTickMark val="out"/>
        <c:minorTickMark val="none"/>
        <c:tickLblPos val="nextTo"/>
        <c:crossAx val="163222016"/>
        <c:crosses val="autoZero"/>
        <c:crossBetween val="between"/>
      </c:valAx>
    </c:plotArea>
    <c:legend>
      <c:legendPos val="b"/>
      <c:legendEntry>
        <c:idx val="0"/>
        <c:txPr>
          <a:bodyPr/>
          <a:lstStyle/>
          <a:p>
            <a:pPr>
              <a:defRPr sz="1400" b="1" i="0" baseline="0"/>
            </a:pPr>
            <a:endParaRPr lang="ru-RU"/>
          </a:p>
        </c:txPr>
      </c:legendEntry>
      <c:legendEntry>
        <c:idx val="1"/>
        <c:txPr>
          <a:bodyPr/>
          <a:lstStyle/>
          <a:p>
            <a:pPr>
              <a:defRPr sz="1400" b="1" i="0" baseline="0"/>
            </a:pPr>
            <a:endParaRPr lang="ru-RU"/>
          </a:p>
        </c:txPr>
      </c:legendEntry>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7B47F6-591E-46AA-A05C-53B8AC4051D0}" type="datetimeFigureOut">
              <a:rPr lang="ru-RU" smtClean="0"/>
              <a:pPr/>
              <a:t>29.03.2023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0916CF-BF40-40AC-99ED-6E78969723FD}" type="slidenum">
              <a:rPr lang="ru-RU" smtClean="0"/>
              <a:pPr/>
              <a:t>‹#›</a:t>
            </a:fld>
            <a:endParaRPr lang="ru-RU"/>
          </a:p>
        </p:txBody>
      </p:sp>
    </p:spTree>
    <p:extLst>
      <p:ext uri="{BB962C8B-B14F-4D97-AF65-F5344CB8AC3E}">
        <p14:creationId xmlns:p14="http://schemas.microsoft.com/office/powerpoint/2010/main" val="2238547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3D118-F9D8-425D-97B1-C9B9173E6CD5}" type="datetimeFigureOut">
              <a:rPr lang="ru-RU" smtClean="0"/>
              <a:pPr/>
              <a:t>29.03.2023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BF9AE-AB30-4B3D-B76B-64E3255D80BA}" type="slidenum">
              <a:rPr lang="ru-RU" smtClean="0"/>
              <a:pPr/>
              <a:t>‹#›</a:t>
            </a:fld>
            <a:endParaRPr lang="ru-RU"/>
          </a:p>
        </p:txBody>
      </p:sp>
    </p:spTree>
    <p:extLst>
      <p:ext uri="{BB962C8B-B14F-4D97-AF65-F5344CB8AC3E}">
        <p14:creationId xmlns:p14="http://schemas.microsoft.com/office/powerpoint/2010/main" val="136384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8CBF9AE-AB30-4B3D-B76B-64E3255D80BA}" type="slidenum">
              <a:rPr lang="ru-RU" smtClean="0"/>
              <a:pPr/>
              <a:t>11</a:t>
            </a:fld>
            <a:endParaRPr lang="ru-RU"/>
          </a:p>
        </p:txBody>
      </p:sp>
    </p:spTree>
    <p:extLst>
      <p:ext uri="{BB962C8B-B14F-4D97-AF65-F5344CB8AC3E}">
        <p14:creationId xmlns:p14="http://schemas.microsoft.com/office/powerpoint/2010/main" val="3846769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E2F39F-BD31-4EF8-870D-CF965A59A440}" type="datetimeFigureOut">
              <a:rPr lang="ru-RU" smtClean="0"/>
              <a:pPr/>
              <a:t>29.03.2023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5F7C9A-9071-438E-9716-DB7922C5AEA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2F39F-BD31-4EF8-870D-CF965A59A440}" type="datetimeFigureOut">
              <a:rPr lang="ru-RU" smtClean="0"/>
              <a:pPr/>
              <a:t>29.03.2023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F7C9A-9071-438E-9716-DB7922C5AEA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ipu.ru/" TargetMode="Externa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ipu.ru/" TargetMode="Externa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71612"/>
            <a:ext cx="9144000" cy="2857520"/>
          </a:xfrm>
        </p:spPr>
        <p:txBody>
          <a:bodyPr>
            <a:normAutofit/>
          </a:bodyPr>
          <a:lstStyle/>
          <a:p>
            <a:r>
              <a:rPr lang="ru-RU" sz="3200" b="1" dirty="0">
                <a:latin typeface="Bookman Old Style" pitchFamily="18" charset="0"/>
                <a:ea typeface="+mn-ea"/>
                <a:cs typeface="+mn-cs"/>
              </a:rPr>
              <a:t>«Воспоминания о будущем: Какие фирмы «выстреливали» при прошлых потрясениях?»</a:t>
            </a:r>
            <a:endParaRPr lang="ru-RU" sz="3200" b="1" dirty="0">
              <a:latin typeface="Bookman Old Style" pitchFamily="18" charset="0"/>
              <a:ea typeface="+mn-ea"/>
              <a:cs typeface="+mn-cs"/>
            </a:endParaRPr>
          </a:p>
        </p:txBody>
      </p:sp>
      <p:pic>
        <p:nvPicPr>
          <p:cNvPr id="18434" name="Picture 2" descr="ИПУ РАН">
            <a:hlinkClick r:id="rId2"/>
          </p:cNvPr>
          <p:cNvPicPr>
            <a:picLocks noChangeAspect="1" noChangeArrowheads="1"/>
          </p:cNvPicPr>
          <p:nvPr/>
        </p:nvPicPr>
        <p:blipFill>
          <a:blip r:embed="rId3"/>
          <a:srcRect/>
          <a:stretch>
            <a:fillRect/>
          </a:stretch>
        </p:blipFill>
        <p:spPr bwMode="auto">
          <a:xfrm>
            <a:off x="55603775" y="-26008013"/>
            <a:ext cx="3429000" cy="1428750"/>
          </a:xfrm>
          <a:prstGeom prst="rect">
            <a:avLst/>
          </a:prstGeom>
          <a:noFill/>
        </p:spPr>
      </p:pic>
      <p:pic>
        <p:nvPicPr>
          <p:cNvPr id="18436" name="Picture 4" descr="ИПУ РАН">
            <a:hlinkClick r:id="rId2"/>
          </p:cNvPr>
          <p:cNvPicPr>
            <a:picLocks noChangeAspect="1" noChangeArrowheads="1"/>
          </p:cNvPicPr>
          <p:nvPr/>
        </p:nvPicPr>
        <p:blipFill>
          <a:blip r:embed="rId3"/>
          <a:srcRect/>
          <a:stretch>
            <a:fillRect/>
          </a:stretch>
        </p:blipFill>
        <p:spPr bwMode="auto">
          <a:xfrm>
            <a:off x="55603775" y="-26008013"/>
            <a:ext cx="3429000" cy="1428750"/>
          </a:xfrm>
          <a:prstGeom prst="rect">
            <a:avLst/>
          </a:prstGeom>
          <a:noFill/>
        </p:spPr>
      </p:pic>
      <p:pic>
        <p:nvPicPr>
          <p:cNvPr id="18438" name="Picture 6" descr="ИПУ РАН">
            <a:hlinkClick r:id="rId2"/>
          </p:cNvPr>
          <p:cNvPicPr>
            <a:picLocks noChangeAspect="1" noChangeArrowheads="1"/>
          </p:cNvPicPr>
          <p:nvPr/>
        </p:nvPicPr>
        <p:blipFill>
          <a:blip r:embed="rId3"/>
          <a:srcRect/>
          <a:stretch>
            <a:fillRect/>
          </a:stretch>
        </p:blipFill>
        <p:spPr bwMode="auto">
          <a:xfrm>
            <a:off x="55603775" y="-26008013"/>
            <a:ext cx="3429000" cy="1428750"/>
          </a:xfrm>
          <a:prstGeom prst="rect">
            <a:avLst/>
          </a:prstGeom>
          <a:noFill/>
        </p:spPr>
      </p:pic>
      <p:pic>
        <p:nvPicPr>
          <p:cNvPr id="18440" name="Picture 8" descr="ИПУ РАН">
            <a:hlinkClick r:id="rId2"/>
          </p:cNvPr>
          <p:cNvPicPr>
            <a:picLocks noChangeAspect="1" noChangeArrowheads="1"/>
          </p:cNvPicPr>
          <p:nvPr/>
        </p:nvPicPr>
        <p:blipFill>
          <a:blip r:embed="rId3"/>
          <a:srcRect/>
          <a:stretch>
            <a:fillRect/>
          </a:stretch>
        </p:blipFill>
        <p:spPr bwMode="auto">
          <a:xfrm>
            <a:off x="63500" y="-685800"/>
            <a:ext cx="3429000" cy="1428750"/>
          </a:xfrm>
          <a:prstGeom prst="rect">
            <a:avLst/>
          </a:prstGeom>
          <a:noFill/>
        </p:spPr>
      </p:pic>
      <p:pic>
        <p:nvPicPr>
          <p:cNvPr id="7" name="Picture 4" descr="http://businesscom.ru/Images/Actions/B0E67B860F9047EF963D5CEE9B8077D9.jpg"/>
          <p:cNvPicPr>
            <a:picLocks noChangeAspect="1" noChangeArrowheads="1"/>
          </p:cNvPicPr>
          <p:nvPr/>
        </p:nvPicPr>
        <p:blipFill>
          <a:blip r:embed="rId4"/>
          <a:srcRect/>
          <a:stretch>
            <a:fillRect/>
          </a:stretch>
        </p:blipFill>
        <p:spPr bwMode="auto">
          <a:xfrm>
            <a:off x="1" y="0"/>
            <a:ext cx="1428727" cy="1433505"/>
          </a:xfrm>
          <a:prstGeom prst="rect">
            <a:avLst/>
          </a:prstGeom>
          <a:noFill/>
        </p:spPr>
      </p:pic>
      <p:sp>
        <p:nvSpPr>
          <p:cNvPr id="9" name="Text Box 5" descr="Газетная бумага"/>
          <p:cNvSpPr txBox="1">
            <a:spLocks noChangeArrowheads="1"/>
          </p:cNvSpPr>
          <p:nvPr/>
        </p:nvSpPr>
        <p:spPr bwMode="auto">
          <a:xfrm>
            <a:off x="3857621" y="1"/>
            <a:ext cx="5286380" cy="1200329"/>
          </a:xfrm>
          <a:prstGeom prst="rect">
            <a:avLst/>
          </a:prstGeom>
          <a:noFill/>
          <a:ln w="9525">
            <a:noFill/>
            <a:miter lim="800000"/>
            <a:headEnd/>
            <a:tailEnd/>
          </a:ln>
        </p:spPr>
        <p:txBody>
          <a:bodyPr wrap="square">
            <a:spAutoFit/>
          </a:bodyPr>
          <a:lstStyle/>
          <a:p>
            <a:pPr algn="r"/>
            <a:r>
              <a:rPr lang="ru-RU" sz="2400" b="1" dirty="0" smtClean="0">
                <a:latin typeface="Bookman Old Style" pitchFamily="18" charset="0"/>
              </a:rPr>
              <a:t>Ю.А. Полунин /</a:t>
            </a:r>
            <a:r>
              <a:rPr lang="en-US" sz="2400" b="1" i="1" dirty="0" smtClean="0"/>
              <a:t>Yuri A. </a:t>
            </a:r>
            <a:r>
              <a:rPr lang="en-US" sz="2400" b="1" i="1" dirty="0" err="1" smtClean="0"/>
              <a:t>Polunin</a:t>
            </a:r>
            <a:r>
              <a:rPr lang="ru-RU" sz="2400" b="1" dirty="0" smtClean="0">
                <a:latin typeface="Bookman Old Style" pitchFamily="18" charset="0"/>
              </a:rPr>
              <a:t>,</a:t>
            </a:r>
          </a:p>
          <a:p>
            <a:pPr algn="r"/>
            <a:r>
              <a:rPr lang="ru-RU" sz="2400" b="1" dirty="0" smtClean="0">
                <a:latin typeface="Bookman Old Style" pitchFamily="18" charset="0"/>
              </a:rPr>
              <a:t>А.Ю</a:t>
            </a:r>
            <a:r>
              <a:rPr lang="ru-RU" sz="2400" b="1" dirty="0">
                <a:latin typeface="Bookman Old Style" pitchFamily="18" charset="0"/>
              </a:rPr>
              <a:t>. </a:t>
            </a:r>
            <a:r>
              <a:rPr lang="ru-RU" sz="2400" b="1" dirty="0" smtClean="0">
                <a:latin typeface="Bookman Old Style" pitchFamily="18" charset="0"/>
              </a:rPr>
              <a:t>Юданов /</a:t>
            </a:r>
            <a:r>
              <a:rPr lang="en-US" sz="2400" b="1" i="1" dirty="0" smtClean="0"/>
              <a:t>Andrei Yu. </a:t>
            </a:r>
            <a:r>
              <a:rPr lang="en-US" sz="2400" b="1" i="1" dirty="0" err="1" smtClean="0"/>
              <a:t>Yudanov</a:t>
            </a:r>
            <a:endParaRPr lang="ru-RU" sz="2400" b="1" dirty="0" smtClean="0">
              <a:latin typeface="Bookman Old Style" pitchFamily="18" charset="0"/>
            </a:endParaRPr>
          </a:p>
          <a:p>
            <a:pPr algn="r"/>
            <a:endParaRPr lang="ru-RU" sz="2400" b="1" dirty="0" smtClean="0">
              <a:latin typeface="Bookman Old Style" pitchFamily="18" charset="0"/>
            </a:endParaRPr>
          </a:p>
        </p:txBody>
      </p:sp>
      <p:pic>
        <p:nvPicPr>
          <p:cNvPr id="3" name="Picture 2" descr="http://russisches-haus.ru/upload/Vuzi/003/ufrf_logo.jpg"/>
          <p:cNvPicPr>
            <a:picLocks noChangeAspect="1" noChangeArrowheads="1"/>
          </p:cNvPicPr>
          <p:nvPr/>
        </p:nvPicPr>
        <p:blipFill>
          <a:blip r:embed="rId5" cstate="print"/>
          <a:srcRect/>
          <a:stretch>
            <a:fillRect/>
          </a:stretch>
        </p:blipFill>
        <p:spPr bwMode="auto">
          <a:xfrm>
            <a:off x="1428728" y="0"/>
            <a:ext cx="1452522" cy="1452522"/>
          </a:xfrm>
          <a:prstGeom prst="rect">
            <a:avLst/>
          </a:prstGeom>
          <a:noFill/>
        </p:spPr>
      </p:pic>
      <p:sp>
        <p:nvSpPr>
          <p:cNvPr id="12" name="Text Box 1047"/>
          <p:cNvSpPr txBox="1">
            <a:spLocks noChangeArrowheads="1"/>
          </p:cNvSpPr>
          <p:nvPr/>
        </p:nvSpPr>
        <p:spPr bwMode="auto">
          <a:xfrm>
            <a:off x="0" y="4919008"/>
            <a:ext cx="4643438" cy="2246769"/>
          </a:xfrm>
          <a:prstGeom prst="rect">
            <a:avLst/>
          </a:prstGeom>
          <a:noFill/>
          <a:ln w="9525">
            <a:noFill/>
            <a:miter lim="800000"/>
            <a:headEnd/>
            <a:tailEnd/>
          </a:ln>
        </p:spPr>
        <p:txBody>
          <a:bodyPr wrap="square">
            <a:spAutoFit/>
          </a:bodyPr>
          <a:lstStyle/>
          <a:p>
            <a:r>
              <a:rPr lang="ru-RU" sz="2000" b="1" dirty="0" smtClean="0">
                <a:solidFill>
                  <a:srgbClr val="800000"/>
                </a:solidFill>
                <a:latin typeface="Arial Unicode MS" pitchFamily="34" charset="-128"/>
              </a:rPr>
              <a:t>Круглый стол</a:t>
            </a:r>
            <a:r>
              <a:rPr lang="ru-RU" sz="2000" b="1" dirty="0" smtClean="0">
                <a:solidFill>
                  <a:srgbClr val="800000"/>
                </a:solidFill>
                <a:latin typeface="Arial Unicode MS" pitchFamily="34" charset="-128"/>
              </a:rPr>
              <a:t> </a:t>
            </a:r>
            <a:r>
              <a:rPr lang="ru-RU" sz="2000" b="1" dirty="0">
                <a:solidFill>
                  <a:srgbClr val="800000"/>
                </a:solidFill>
                <a:latin typeface="Arial Unicode MS" pitchFamily="34" charset="-128"/>
              </a:rPr>
              <a:t>«Возможности и ограничения развития инновационных компаний в современных условиях</a:t>
            </a:r>
            <a:r>
              <a:rPr lang="ru-RU" sz="2000" b="1" dirty="0" smtClean="0">
                <a:solidFill>
                  <a:srgbClr val="800000"/>
                </a:solidFill>
                <a:latin typeface="Arial Unicode MS" pitchFamily="34" charset="-128"/>
              </a:rPr>
              <a:t>»</a:t>
            </a:r>
          </a:p>
          <a:p>
            <a:r>
              <a:rPr lang="ru-RU" sz="2000" b="1" dirty="0" smtClean="0">
                <a:latin typeface="Arial Unicode MS" pitchFamily="34" charset="-128"/>
              </a:rPr>
              <a:t>Москва, 06 апреля, четверг</a:t>
            </a:r>
          </a:p>
          <a:p>
            <a:pPr algn="r">
              <a:defRPr/>
            </a:pPr>
            <a:r>
              <a:rPr lang="ru-RU" sz="2000" b="1" dirty="0" smtClean="0">
                <a:latin typeface="Arial Unicode MS" pitchFamily="34" charset="-128"/>
              </a:rPr>
              <a:t>16:15–17:45</a:t>
            </a:r>
            <a:endParaRPr lang="ru-RU" sz="2000" b="1" dirty="0" smtClean="0">
              <a:latin typeface="Arial Unicode MS" pitchFamily="34" charset="-128"/>
            </a:endParaRPr>
          </a:p>
          <a:p>
            <a:pPr algn="r">
              <a:defRPr/>
            </a:pPr>
            <a:r>
              <a:rPr lang="ru-RU" sz="2000" b="1" dirty="0" smtClean="0">
                <a:latin typeface="Arial Unicode MS" pitchFamily="34" charset="-128"/>
              </a:rPr>
              <a:t> </a:t>
            </a:r>
          </a:p>
        </p:txBody>
      </p:sp>
      <p:sp>
        <p:nvSpPr>
          <p:cNvPr id="26626" name="AutoShape 2" descr="https://conf.hse.ru/mirror/pubs/share/39812065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 name="AutoShape 2" descr="https://conf.hse.ru/mirror/pubs/share/779423475"/>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29300" y="3952875"/>
            <a:ext cx="3314700" cy="290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71612"/>
            <a:ext cx="9144000" cy="2857520"/>
          </a:xfrm>
        </p:spPr>
        <p:txBody>
          <a:bodyPr>
            <a:normAutofit/>
          </a:bodyPr>
          <a:lstStyle/>
          <a:p>
            <a:r>
              <a:rPr lang="ru-RU" sz="3200" b="1" dirty="0">
                <a:latin typeface="Bookman Old Style" pitchFamily="18" charset="0"/>
                <a:ea typeface="+mn-ea"/>
                <a:cs typeface="+mn-cs"/>
              </a:rPr>
              <a:t>«Воспоминания о будущем: Какие фирмы «выстреливали» при прошлых потрясениях?»</a:t>
            </a:r>
            <a:endParaRPr lang="ru-RU" sz="3200" b="1" dirty="0">
              <a:latin typeface="Bookman Old Style" pitchFamily="18" charset="0"/>
              <a:ea typeface="+mn-ea"/>
              <a:cs typeface="+mn-cs"/>
            </a:endParaRPr>
          </a:p>
        </p:txBody>
      </p:sp>
      <p:pic>
        <p:nvPicPr>
          <p:cNvPr id="18434" name="Picture 2" descr="ИПУ РАН">
            <a:hlinkClick r:id="rId2"/>
          </p:cNvPr>
          <p:cNvPicPr>
            <a:picLocks noChangeAspect="1" noChangeArrowheads="1"/>
          </p:cNvPicPr>
          <p:nvPr/>
        </p:nvPicPr>
        <p:blipFill>
          <a:blip r:embed="rId3"/>
          <a:srcRect/>
          <a:stretch>
            <a:fillRect/>
          </a:stretch>
        </p:blipFill>
        <p:spPr bwMode="auto">
          <a:xfrm>
            <a:off x="55603775" y="-26008013"/>
            <a:ext cx="3429000" cy="1428750"/>
          </a:xfrm>
          <a:prstGeom prst="rect">
            <a:avLst/>
          </a:prstGeom>
          <a:noFill/>
        </p:spPr>
      </p:pic>
      <p:pic>
        <p:nvPicPr>
          <p:cNvPr id="18436" name="Picture 4" descr="ИПУ РАН">
            <a:hlinkClick r:id="rId2"/>
          </p:cNvPr>
          <p:cNvPicPr>
            <a:picLocks noChangeAspect="1" noChangeArrowheads="1"/>
          </p:cNvPicPr>
          <p:nvPr/>
        </p:nvPicPr>
        <p:blipFill>
          <a:blip r:embed="rId3"/>
          <a:srcRect/>
          <a:stretch>
            <a:fillRect/>
          </a:stretch>
        </p:blipFill>
        <p:spPr bwMode="auto">
          <a:xfrm>
            <a:off x="55603775" y="-26008013"/>
            <a:ext cx="3429000" cy="1428750"/>
          </a:xfrm>
          <a:prstGeom prst="rect">
            <a:avLst/>
          </a:prstGeom>
          <a:noFill/>
        </p:spPr>
      </p:pic>
      <p:pic>
        <p:nvPicPr>
          <p:cNvPr id="18438" name="Picture 6" descr="ИПУ РАН">
            <a:hlinkClick r:id="rId2"/>
          </p:cNvPr>
          <p:cNvPicPr>
            <a:picLocks noChangeAspect="1" noChangeArrowheads="1"/>
          </p:cNvPicPr>
          <p:nvPr/>
        </p:nvPicPr>
        <p:blipFill>
          <a:blip r:embed="rId3"/>
          <a:srcRect/>
          <a:stretch>
            <a:fillRect/>
          </a:stretch>
        </p:blipFill>
        <p:spPr bwMode="auto">
          <a:xfrm>
            <a:off x="55603775" y="-26008013"/>
            <a:ext cx="3429000" cy="1428750"/>
          </a:xfrm>
          <a:prstGeom prst="rect">
            <a:avLst/>
          </a:prstGeom>
          <a:noFill/>
        </p:spPr>
      </p:pic>
      <p:pic>
        <p:nvPicPr>
          <p:cNvPr id="18440" name="Picture 8" descr="ИПУ РАН">
            <a:hlinkClick r:id="rId2"/>
          </p:cNvPr>
          <p:cNvPicPr>
            <a:picLocks noChangeAspect="1" noChangeArrowheads="1"/>
          </p:cNvPicPr>
          <p:nvPr/>
        </p:nvPicPr>
        <p:blipFill>
          <a:blip r:embed="rId3"/>
          <a:srcRect/>
          <a:stretch>
            <a:fillRect/>
          </a:stretch>
        </p:blipFill>
        <p:spPr bwMode="auto">
          <a:xfrm>
            <a:off x="63500" y="-685800"/>
            <a:ext cx="3429000" cy="1428750"/>
          </a:xfrm>
          <a:prstGeom prst="rect">
            <a:avLst/>
          </a:prstGeom>
          <a:noFill/>
        </p:spPr>
      </p:pic>
      <p:pic>
        <p:nvPicPr>
          <p:cNvPr id="7" name="Picture 4" descr="http://businesscom.ru/Images/Actions/B0E67B860F9047EF963D5CEE9B8077D9.jpg"/>
          <p:cNvPicPr>
            <a:picLocks noChangeAspect="1" noChangeArrowheads="1"/>
          </p:cNvPicPr>
          <p:nvPr/>
        </p:nvPicPr>
        <p:blipFill>
          <a:blip r:embed="rId4"/>
          <a:srcRect/>
          <a:stretch>
            <a:fillRect/>
          </a:stretch>
        </p:blipFill>
        <p:spPr bwMode="auto">
          <a:xfrm>
            <a:off x="1" y="0"/>
            <a:ext cx="1428727" cy="1433505"/>
          </a:xfrm>
          <a:prstGeom prst="rect">
            <a:avLst/>
          </a:prstGeom>
          <a:noFill/>
        </p:spPr>
      </p:pic>
      <p:sp>
        <p:nvSpPr>
          <p:cNvPr id="9" name="Text Box 5" descr="Газетная бумага"/>
          <p:cNvSpPr txBox="1">
            <a:spLocks noChangeArrowheads="1"/>
          </p:cNvSpPr>
          <p:nvPr/>
        </p:nvSpPr>
        <p:spPr bwMode="auto">
          <a:xfrm>
            <a:off x="3857621" y="1"/>
            <a:ext cx="5286380" cy="1200329"/>
          </a:xfrm>
          <a:prstGeom prst="rect">
            <a:avLst/>
          </a:prstGeom>
          <a:noFill/>
          <a:ln w="9525">
            <a:noFill/>
            <a:miter lim="800000"/>
            <a:headEnd/>
            <a:tailEnd/>
          </a:ln>
        </p:spPr>
        <p:txBody>
          <a:bodyPr wrap="square">
            <a:spAutoFit/>
          </a:bodyPr>
          <a:lstStyle/>
          <a:p>
            <a:pPr algn="r"/>
            <a:r>
              <a:rPr lang="ru-RU" sz="2400" b="1" dirty="0" smtClean="0">
                <a:latin typeface="Bookman Old Style" pitchFamily="18" charset="0"/>
              </a:rPr>
              <a:t>Ю.А. Полунин /</a:t>
            </a:r>
            <a:r>
              <a:rPr lang="en-US" sz="2400" b="1" i="1" dirty="0" smtClean="0"/>
              <a:t>Yuri A. </a:t>
            </a:r>
            <a:r>
              <a:rPr lang="en-US" sz="2400" b="1" i="1" dirty="0" err="1" smtClean="0"/>
              <a:t>Polunin</a:t>
            </a:r>
            <a:r>
              <a:rPr lang="ru-RU" sz="2400" b="1" dirty="0" smtClean="0">
                <a:latin typeface="Bookman Old Style" pitchFamily="18" charset="0"/>
              </a:rPr>
              <a:t>,</a:t>
            </a:r>
          </a:p>
          <a:p>
            <a:pPr algn="r"/>
            <a:r>
              <a:rPr lang="ru-RU" sz="2400" b="1" dirty="0" smtClean="0">
                <a:latin typeface="Bookman Old Style" pitchFamily="18" charset="0"/>
              </a:rPr>
              <a:t>А.Ю</a:t>
            </a:r>
            <a:r>
              <a:rPr lang="ru-RU" sz="2400" b="1" dirty="0">
                <a:latin typeface="Bookman Old Style" pitchFamily="18" charset="0"/>
              </a:rPr>
              <a:t>. </a:t>
            </a:r>
            <a:r>
              <a:rPr lang="ru-RU" sz="2400" b="1" dirty="0" smtClean="0">
                <a:latin typeface="Bookman Old Style" pitchFamily="18" charset="0"/>
              </a:rPr>
              <a:t>Юданов /</a:t>
            </a:r>
            <a:r>
              <a:rPr lang="en-US" sz="2400" b="1" i="1" dirty="0" smtClean="0"/>
              <a:t>Andrei Yu. </a:t>
            </a:r>
            <a:r>
              <a:rPr lang="en-US" sz="2400" b="1" i="1" dirty="0" err="1" smtClean="0"/>
              <a:t>Yudanov</a:t>
            </a:r>
            <a:endParaRPr lang="ru-RU" sz="2400" b="1" dirty="0" smtClean="0">
              <a:latin typeface="Bookman Old Style" pitchFamily="18" charset="0"/>
            </a:endParaRPr>
          </a:p>
          <a:p>
            <a:pPr algn="r"/>
            <a:endParaRPr lang="ru-RU" sz="2400" b="1" dirty="0" smtClean="0">
              <a:latin typeface="Bookman Old Style" pitchFamily="18" charset="0"/>
            </a:endParaRPr>
          </a:p>
        </p:txBody>
      </p:sp>
      <p:pic>
        <p:nvPicPr>
          <p:cNvPr id="3" name="Picture 2" descr="http://russisches-haus.ru/upload/Vuzi/003/ufrf_logo.jpg"/>
          <p:cNvPicPr>
            <a:picLocks noChangeAspect="1" noChangeArrowheads="1"/>
          </p:cNvPicPr>
          <p:nvPr/>
        </p:nvPicPr>
        <p:blipFill>
          <a:blip r:embed="rId5" cstate="print"/>
          <a:srcRect/>
          <a:stretch>
            <a:fillRect/>
          </a:stretch>
        </p:blipFill>
        <p:spPr bwMode="auto">
          <a:xfrm>
            <a:off x="1428728" y="0"/>
            <a:ext cx="1452522" cy="1452522"/>
          </a:xfrm>
          <a:prstGeom prst="rect">
            <a:avLst/>
          </a:prstGeom>
          <a:noFill/>
        </p:spPr>
      </p:pic>
      <p:sp>
        <p:nvSpPr>
          <p:cNvPr id="12" name="Text Box 1047"/>
          <p:cNvSpPr txBox="1">
            <a:spLocks noChangeArrowheads="1"/>
          </p:cNvSpPr>
          <p:nvPr/>
        </p:nvSpPr>
        <p:spPr bwMode="auto">
          <a:xfrm>
            <a:off x="0" y="4919008"/>
            <a:ext cx="4643438" cy="2246769"/>
          </a:xfrm>
          <a:prstGeom prst="rect">
            <a:avLst/>
          </a:prstGeom>
          <a:noFill/>
          <a:ln w="9525">
            <a:noFill/>
            <a:miter lim="800000"/>
            <a:headEnd/>
            <a:tailEnd/>
          </a:ln>
        </p:spPr>
        <p:txBody>
          <a:bodyPr wrap="square">
            <a:spAutoFit/>
          </a:bodyPr>
          <a:lstStyle/>
          <a:p>
            <a:r>
              <a:rPr lang="ru-RU" sz="2000" b="1" dirty="0" smtClean="0">
                <a:solidFill>
                  <a:srgbClr val="800000"/>
                </a:solidFill>
                <a:latin typeface="Arial Unicode MS" pitchFamily="34" charset="-128"/>
              </a:rPr>
              <a:t>Круглый стол</a:t>
            </a:r>
            <a:r>
              <a:rPr lang="ru-RU" sz="2000" b="1" dirty="0" smtClean="0">
                <a:solidFill>
                  <a:srgbClr val="800000"/>
                </a:solidFill>
                <a:latin typeface="Arial Unicode MS" pitchFamily="34" charset="-128"/>
              </a:rPr>
              <a:t> </a:t>
            </a:r>
            <a:r>
              <a:rPr lang="ru-RU" sz="2000" b="1" dirty="0">
                <a:solidFill>
                  <a:srgbClr val="800000"/>
                </a:solidFill>
                <a:latin typeface="Arial Unicode MS" pitchFamily="34" charset="-128"/>
              </a:rPr>
              <a:t>«Возможности и ограничения развития инновационных компаний в современных условиях</a:t>
            </a:r>
            <a:r>
              <a:rPr lang="ru-RU" sz="2000" b="1" dirty="0" smtClean="0">
                <a:solidFill>
                  <a:srgbClr val="800000"/>
                </a:solidFill>
                <a:latin typeface="Arial Unicode MS" pitchFamily="34" charset="-128"/>
              </a:rPr>
              <a:t>»</a:t>
            </a:r>
          </a:p>
          <a:p>
            <a:r>
              <a:rPr lang="ru-RU" sz="2000" b="1" dirty="0" smtClean="0">
                <a:latin typeface="Arial Unicode MS" pitchFamily="34" charset="-128"/>
              </a:rPr>
              <a:t>Москва, 06 апреля, четверг</a:t>
            </a:r>
          </a:p>
          <a:p>
            <a:pPr algn="r">
              <a:defRPr/>
            </a:pPr>
            <a:r>
              <a:rPr lang="ru-RU" sz="2000" b="1" dirty="0" smtClean="0">
                <a:latin typeface="Arial Unicode MS" pitchFamily="34" charset="-128"/>
              </a:rPr>
              <a:t>16:15–17:45</a:t>
            </a:r>
            <a:endParaRPr lang="ru-RU" sz="2000" b="1" dirty="0" smtClean="0">
              <a:latin typeface="Arial Unicode MS" pitchFamily="34" charset="-128"/>
            </a:endParaRPr>
          </a:p>
          <a:p>
            <a:pPr algn="r">
              <a:defRPr/>
            </a:pPr>
            <a:r>
              <a:rPr lang="ru-RU" sz="2000" b="1" dirty="0" smtClean="0">
                <a:latin typeface="Arial Unicode MS" pitchFamily="34" charset="-128"/>
              </a:rPr>
              <a:t> </a:t>
            </a:r>
          </a:p>
        </p:txBody>
      </p:sp>
      <p:sp>
        <p:nvSpPr>
          <p:cNvPr id="26626" name="AutoShape 2" descr="https://conf.hse.ru/mirror/pubs/share/39812065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 name="AutoShape 2" descr="https://conf.hse.ru/mirror/pubs/share/779423475"/>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29300" y="3952875"/>
            <a:ext cx="3314700" cy="290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830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7" name="Rectangle 3"/>
          <p:cNvSpPr>
            <a:spLocks noChangeArrowheads="1"/>
          </p:cNvSpPr>
          <p:nvPr/>
        </p:nvSpPr>
        <p:spPr bwMode="auto">
          <a:xfrm>
            <a:off x="0" y="6175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2" name="Rectangle 8"/>
          <p:cNvSpPr>
            <a:spLocks noChangeArrowheads="1"/>
          </p:cNvSpPr>
          <p:nvPr/>
        </p:nvSpPr>
        <p:spPr bwMode="auto">
          <a:xfrm>
            <a:off x="450850" y="7699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3"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472" y="3071810"/>
            <a:ext cx="7158733" cy="469199"/>
          </a:xfrm>
          <a:prstGeom prst="rect">
            <a:avLst/>
          </a:prstGeom>
          <a:noFill/>
        </p:spPr>
      </p:pic>
      <p:sp>
        <p:nvSpPr>
          <p:cNvPr id="1035" name="Rectangle 11"/>
          <p:cNvSpPr>
            <a:spLocks noChangeArrowheads="1"/>
          </p:cNvSpPr>
          <p:nvPr/>
        </p:nvSpPr>
        <p:spPr bwMode="auto">
          <a:xfrm>
            <a:off x="0" y="6175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1" name="Rectangle 17"/>
          <p:cNvSpPr>
            <a:spLocks noChangeArrowheads="1"/>
          </p:cNvSpPr>
          <p:nvPr/>
        </p:nvSpPr>
        <p:spPr bwMode="auto">
          <a:xfrm>
            <a:off x="0" y="8080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 name="Прямоугольник 24"/>
          <p:cNvSpPr/>
          <p:nvPr/>
        </p:nvSpPr>
        <p:spPr>
          <a:xfrm>
            <a:off x="0" y="500042"/>
            <a:ext cx="9144000" cy="2308324"/>
          </a:xfrm>
          <a:prstGeom prst="rect">
            <a:avLst/>
          </a:prstGeom>
        </p:spPr>
        <p:txBody>
          <a:bodyPr wrap="square">
            <a:spAutoFit/>
          </a:bodyPr>
          <a:lstStyle/>
          <a:p>
            <a:pPr algn="ctr"/>
            <a:r>
              <a:rPr lang="ru-RU" sz="2400" b="1" dirty="0" smtClean="0">
                <a:latin typeface="Calibri" pitchFamily="34" charset="0"/>
                <a:ea typeface="Calibri" pitchFamily="34" charset="0"/>
                <a:cs typeface="Times New Roman" pitchFamily="18" charset="0"/>
              </a:rPr>
              <a:t>Исходная точка – дискретные отображения Ферхюльста с идеей центральной роли ограничений роста. Одномерная модель. </a:t>
            </a:r>
          </a:p>
          <a:p>
            <a:pPr algn="ctr"/>
            <a:endParaRPr lang="ru-RU" sz="2400" b="1" dirty="0" smtClean="0">
              <a:latin typeface="Calibri" pitchFamily="34" charset="0"/>
              <a:ea typeface="Calibri" pitchFamily="34" charset="0"/>
              <a:cs typeface="Times New Roman" pitchFamily="18" charset="0"/>
            </a:endParaRPr>
          </a:p>
          <a:p>
            <a:pPr algn="just"/>
            <a:r>
              <a:rPr lang="en-US" sz="2400" b="1" dirty="0" smtClean="0">
                <a:latin typeface="Calibri" pitchFamily="34" charset="0"/>
                <a:ea typeface="Calibri" pitchFamily="34" charset="0"/>
                <a:cs typeface="Times New Roman" pitchFamily="18" charset="0"/>
              </a:rPr>
              <a:t>The basis of the complex is a one-dimensional mapping ("base model"), representing the value of the process on the temporary step of «n+1» in the form of the following display:</a:t>
            </a:r>
            <a:endParaRPr lang="ru-RU" sz="2400" b="1" dirty="0" smtClean="0">
              <a:latin typeface="Calibri" pitchFamily="34" charset="0"/>
              <a:ea typeface="Calibri" pitchFamily="34" charset="0"/>
              <a:cs typeface="Times New Roman" pitchFamily="18" charset="0"/>
            </a:endParaRPr>
          </a:p>
        </p:txBody>
      </p:sp>
      <p:sp>
        <p:nvSpPr>
          <p:cNvPr id="28" name="Полилиния 27"/>
          <p:cNvSpPr/>
          <p:nvPr/>
        </p:nvSpPr>
        <p:spPr>
          <a:xfrm rot="20974254">
            <a:off x="6138430" y="2901127"/>
            <a:ext cx="1349374" cy="854918"/>
          </a:xfrm>
          <a:custGeom>
            <a:avLst/>
            <a:gdLst>
              <a:gd name="connsiteX0" fmla="*/ 366531 w 752354"/>
              <a:gd name="connsiteY0" fmla="*/ 0 h 569089"/>
              <a:gd name="connsiteX1" fmla="*/ 88739 w 752354"/>
              <a:gd name="connsiteY1" fmla="*/ 81023 h 569089"/>
              <a:gd name="connsiteX2" fmla="*/ 77164 w 752354"/>
              <a:gd name="connsiteY2" fmla="*/ 416689 h 569089"/>
              <a:gd name="connsiteX3" fmla="*/ 551726 w 752354"/>
              <a:gd name="connsiteY3" fmla="*/ 567160 h 569089"/>
              <a:gd name="connsiteX4" fmla="*/ 748496 w 752354"/>
              <a:gd name="connsiteY4" fmla="*/ 428264 h 569089"/>
              <a:gd name="connsiteX5" fmla="*/ 574875 w 752354"/>
              <a:gd name="connsiteY5" fmla="*/ 81023 h 569089"/>
              <a:gd name="connsiteX6" fmla="*/ 424404 w 752354"/>
              <a:gd name="connsiteY6" fmla="*/ 81023 h 569089"/>
              <a:gd name="connsiteX7" fmla="*/ 389680 w 752354"/>
              <a:gd name="connsiteY7" fmla="*/ 92598 h 569089"/>
              <a:gd name="connsiteX8" fmla="*/ 389680 w 752354"/>
              <a:gd name="connsiteY8" fmla="*/ 92598 h 569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354" h="569089">
                <a:moveTo>
                  <a:pt x="366531" y="0"/>
                </a:moveTo>
                <a:cubicBezTo>
                  <a:pt x="251749" y="5787"/>
                  <a:pt x="136967" y="11575"/>
                  <a:pt x="88739" y="81023"/>
                </a:cubicBezTo>
                <a:cubicBezTo>
                  <a:pt x="40511" y="150471"/>
                  <a:pt x="0" y="335666"/>
                  <a:pt x="77164" y="416689"/>
                </a:cubicBezTo>
                <a:cubicBezTo>
                  <a:pt x="154328" y="497712"/>
                  <a:pt x="439837" y="565231"/>
                  <a:pt x="551726" y="567160"/>
                </a:cubicBezTo>
                <a:cubicBezTo>
                  <a:pt x="663615" y="569089"/>
                  <a:pt x="744638" y="509287"/>
                  <a:pt x="748496" y="428264"/>
                </a:cubicBezTo>
                <a:cubicBezTo>
                  <a:pt x="752354" y="347241"/>
                  <a:pt x="628890" y="138896"/>
                  <a:pt x="574875" y="81023"/>
                </a:cubicBezTo>
                <a:cubicBezTo>
                  <a:pt x="520860" y="23150"/>
                  <a:pt x="455270" y="79094"/>
                  <a:pt x="424404" y="81023"/>
                </a:cubicBezTo>
                <a:cubicBezTo>
                  <a:pt x="393538" y="82952"/>
                  <a:pt x="389680" y="92598"/>
                  <a:pt x="389680" y="92598"/>
                </a:cubicBezTo>
                <a:lnTo>
                  <a:pt x="389680" y="925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4" name="Прямоугольник 23"/>
          <p:cNvSpPr/>
          <p:nvPr/>
        </p:nvSpPr>
        <p:spPr>
          <a:xfrm>
            <a:off x="0" y="3786190"/>
            <a:ext cx="9144000" cy="2677656"/>
          </a:xfrm>
          <a:prstGeom prst="rect">
            <a:avLst/>
          </a:prstGeom>
        </p:spPr>
        <p:txBody>
          <a:bodyPr wrap="square">
            <a:spAutoFit/>
          </a:bodyPr>
          <a:lstStyle/>
          <a:p>
            <a:pPr algn="just"/>
            <a:r>
              <a:rPr lang="en-US" sz="2400" b="1" dirty="0" smtClean="0">
                <a:latin typeface="Calibri" pitchFamily="34" charset="0"/>
                <a:ea typeface="Calibri" pitchFamily="34" charset="0"/>
                <a:cs typeface="Times New Roman" pitchFamily="18" charset="0"/>
              </a:rPr>
              <a:t>where </a:t>
            </a:r>
            <a:r>
              <a:rPr lang="en-US" sz="2400" b="1" dirty="0" err="1" smtClean="0">
                <a:latin typeface="Calibri" pitchFamily="34" charset="0"/>
                <a:ea typeface="Calibri" pitchFamily="34" charset="0"/>
                <a:cs typeface="Times New Roman" pitchFamily="18" charset="0"/>
              </a:rPr>
              <a:t>X</a:t>
            </a:r>
            <a:r>
              <a:rPr lang="en-US" sz="2400" b="1" baseline="-25000" dirty="0" err="1" smtClean="0">
                <a:latin typeface="Calibri" pitchFamily="34" charset="0"/>
                <a:ea typeface="Calibri" pitchFamily="34" charset="0"/>
                <a:cs typeface="Times New Roman" pitchFamily="18" charset="0"/>
              </a:rPr>
              <a:t>n</a:t>
            </a:r>
            <a:r>
              <a:rPr lang="en-US" sz="2400" b="1" dirty="0" smtClean="0">
                <a:latin typeface="Calibri" pitchFamily="34" charset="0"/>
                <a:ea typeface="Calibri" pitchFamily="34" charset="0"/>
                <a:cs typeface="Times New Roman" pitchFamily="18" charset="0"/>
              </a:rPr>
              <a:t>- the value of the process X at the time "n“, A</a:t>
            </a:r>
            <a:r>
              <a:rPr lang="en-US" sz="2400" b="1" baseline="-25000" dirty="0" smtClean="0">
                <a:latin typeface="Calibri" pitchFamily="34" charset="0"/>
                <a:ea typeface="Calibri" pitchFamily="34" charset="0"/>
                <a:cs typeface="Times New Roman" pitchFamily="18" charset="0"/>
              </a:rPr>
              <a:t>X</a:t>
            </a:r>
            <a:r>
              <a:rPr lang="en-US" sz="2400" b="1" dirty="0" smtClean="0">
                <a:latin typeface="Calibri" pitchFamily="34" charset="0"/>
                <a:ea typeface="Calibri" pitchFamily="34" charset="0"/>
                <a:cs typeface="Times New Roman" pitchFamily="18" charset="0"/>
              </a:rPr>
              <a:t> - the intensity of changes in the process in the absence of limitations, K</a:t>
            </a:r>
            <a:r>
              <a:rPr lang="en-US" sz="2400" b="1" baseline="-25000" dirty="0" smtClean="0">
                <a:latin typeface="Calibri" pitchFamily="34" charset="0"/>
                <a:ea typeface="Calibri" pitchFamily="34" charset="0"/>
                <a:cs typeface="Times New Roman" pitchFamily="18" charset="0"/>
              </a:rPr>
              <a:t>X</a:t>
            </a:r>
            <a:r>
              <a:rPr lang="en-US" sz="2400" b="1" dirty="0" smtClean="0">
                <a:latin typeface="Calibri" pitchFamily="34" charset="0"/>
                <a:ea typeface="Calibri" pitchFamily="34" charset="0"/>
                <a:cs typeface="Times New Roman" pitchFamily="18" charset="0"/>
              </a:rPr>
              <a:t> - the constraint in which the process develops. The role of the control variable is played by the difference between the value of the constraint and the value achieved by the process (K</a:t>
            </a:r>
            <a:r>
              <a:rPr lang="en-US" sz="2400" b="1" baseline="-25000" dirty="0" smtClean="0">
                <a:latin typeface="Calibri" pitchFamily="34" charset="0"/>
                <a:ea typeface="Calibri" pitchFamily="34" charset="0"/>
                <a:cs typeface="Times New Roman" pitchFamily="18" charset="0"/>
              </a:rPr>
              <a:t>X</a:t>
            </a:r>
            <a:r>
              <a:rPr lang="en-US" sz="2400" b="1" dirty="0" smtClean="0">
                <a:latin typeface="Calibri" pitchFamily="34" charset="0"/>
                <a:ea typeface="Calibri" pitchFamily="34" charset="0"/>
                <a:cs typeface="Times New Roman" pitchFamily="18" charset="0"/>
              </a:rPr>
              <a:t> – </a:t>
            </a:r>
            <a:r>
              <a:rPr lang="en-US" sz="2400" b="1" dirty="0" err="1" smtClean="0">
                <a:latin typeface="Calibri" pitchFamily="34" charset="0"/>
                <a:ea typeface="Calibri" pitchFamily="34" charset="0"/>
                <a:cs typeface="Times New Roman" pitchFamily="18" charset="0"/>
              </a:rPr>
              <a:t>X</a:t>
            </a:r>
            <a:r>
              <a:rPr lang="en-US" sz="2400" b="1" baseline="-25000" dirty="0" err="1" smtClean="0">
                <a:latin typeface="Calibri" pitchFamily="34" charset="0"/>
                <a:ea typeface="Calibri" pitchFamily="34" charset="0"/>
                <a:cs typeface="Times New Roman" pitchFamily="18" charset="0"/>
              </a:rPr>
              <a:t>n</a:t>
            </a:r>
            <a:r>
              <a:rPr lang="en-US" sz="2400" b="1" dirty="0" smtClean="0">
                <a:latin typeface="Calibri" pitchFamily="34" charset="0"/>
                <a:ea typeface="Calibri" pitchFamily="34" charset="0"/>
                <a:cs typeface="Times New Roman" pitchFamily="18" charset="0"/>
              </a:rPr>
              <a:t>). The distance to the limitation reflects the potential of the process: as we approach it, the process fades.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71480"/>
            <a:ext cx="9144000" cy="1569660"/>
          </a:xfrm>
          <a:prstGeom prst="rect">
            <a:avLst/>
          </a:prstGeom>
        </p:spPr>
        <p:txBody>
          <a:bodyPr wrap="square">
            <a:spAutoFit/>
          </a:bodyPr>
          <a:lstStyle/>
          <a:p>
            <a:pPr algn="ctr"/>
            <a:r>
              <a:rPr lang="ru-RU" sz="2400" b="1" dirty="0" smtClean="0">
                <a:latin typeface="Calibri" pitchFamily="34" charset="0"/>
                <a:ea typeface="Calibri" pitchFamily="34" charset="0"/>
                <a:cs typeface="Times New Roman" pitchFamily="18" charset="0"/>
              </a:rPr>
              <a:t>Важно: для решения системы необходимы всего три значения процесса Х</a:t>
            </a:r>
            <a:r>
              <a:rPr lang="ru-RU" sz="2400" b="1" baseline="-25000" dirty="0" smtClean="0">
                <a:latin typeface="Calibri" pitchFamily="34" charset="0"/>
                <a:ea typeface="Calibri" pitchFamily="34" charset="0"/>
                <a:cs typeface="Times New Roman" pitchFamily="18" charset="0"/>
              </a:rPr>
              <a:t>0 </a:t>
            </a:r>
            <a:r>
              <a:rPr lang="ru-RU" sz="2400" b="1" dirty="0" smtClean="0">
                <a:latin typeface="Calibri" pitchFamily="34" charset="0"/>
                <a:ea typeface="Calibri" pitchFamily="34" charset="0"/>
                <a:cs typeface="Times New Roman" pitchFamily="18" charset="0"/>
              </a:rPr>
              <a:t>, Х</a:t>
            </a:r>
            <a:r>
              <a:rPr lang="ru-RU" sz="2400" b="1" baseline="-25000" dirty="0" smtClean="0">
                <a:latin typeface="Calibri" pitchFamily="34" charset="0"/>
                <a:ea typeface="Calibri" pitchFamily="34" charset="0"/>
                <a:cs typeface="Times New Roman" pitchFamily="18" charset="0"/>
              </a:rPr>
              <a:t>1 </a:t>
            </a:r>
            <a:r>
              <a:rPr lang="ru-RU" sz="2400" b="1" dirty="0" smtClean="0">
                <a:latin typeface="Calibri" pitchFamily="34" charset="0"/>
                <a:ea typeface="Calibri" pitchFamily="34" charset="0"/>
                <a:cs typeface="Times New Roman" pitchFamily="18" charset="0"/>
              </a:rPr>
              <a:t>, Х</a:t>
            </a:r>
            <a:r>
              <a:rPr lang="ru-RU" sz="2400" b="1" baseline="-25000" dirty="0" smtClean="0">
                <a:latin typeface="Calibri" pitchFamily="34" charset="0"/>
                <a:ea typeface="Calibri" pitchFamily="34" charset="0"/>
                <a:cs typeface="Times New Roman" pitchFamily="18" charset="0"/>
              </a:rPr>
              <a:t>2</a:t>
            </a:r>
            <a:r>
              <a:rPr lang="ru-RU" sz="2400" b="1" dirty="0" smtClean="0">
                <a:latin typeface="Calibri" pitchFamily="34" charset="0"/>
                <a:ea typeface="Calibri" pitchFamily="34" charset="0"/>
                <a:cs typeface="Times New Roman" pitchFamily="18" charset="0"/>
              </a:rPr>
              <a:t> </a:t>
            </a:r>
          </a:p>
          <a:p>
            <a:pPr algn="ctr"/>
            <a:r>
              <a:rPr lang="en-US" sz="2400" b="1" dirty="0" smtClean="0">
                <a:latin typeface="Calibri" pitchFamily="34" charset="0"/>
                <a:ea typeface="Calibri" pitchFamily="34" charset="0"/>
                <a:cs typeface="Times New Roman" pitchFamily="18" charset="0"/>
              </a:rPr>
              <a:t>Important: Only three values of the process </a:t>
            </a:r>
            <a:r>
              <a:rPr lang="ru-RU" sz="2400" b="1" dirty="0" smtClean="0">
                <a:latin typeface="Calibri" pitchFamily="34" charset="0"/>
                <a:ea typeface="Calibri" pitchFamily="34" charset="0"/>
                <a:cs typeface="Times New Roman" pitchFamily="18" charset="0"/>
              </a:rPr>
              <a:t>(</a:t>
            </a:r>
            <a:r>
              <a:rPr lang="en-US" sz="2400" b="1" dirty="0" smtClean="0">
                <a:latin typeface="Calibri" pitchFamily="34" charset="0"/>
                <a:ea typeface="Calibri" pitchFamily="34" charset="0"/>
                <a:cs typeface="Times New Roman" pitchFamily="18" charset="0"/>
              </a:rPr>
              <a:t>X</a:t>
            </a:r>
            <a:r>
              <a:rPr lang="en-US" sz="2400" b="1" baseline="-25000" dirty="0" smtClean="0">
                <a:latin typeface="Calibri" pitchFamily="34" charset="0"/>
                <a:ea typeface="Calibri" pitchFamily="34" charset="0"/>
                <a:cs typeface="Times New Roman" pitchFamily="18" charset="0"/>
              </a:rPr>
              <a:t>0</a:t>
            </a:r>
            <a:r>
              <a:rPr lang="en-US" sz="2400" b="1" dirty="0" smtClean="0">
                <a:latin typeface="Calibri" pitchFamily="34" charset="0"/>
                <a:ea typeface="Calibri" pitchFamily="34" charset="0"/>
                <a:cs typeface="Times New Roman" pitchFamily="18" charset="0"/>
              </a:rPr>
              <a:t>, X</a:t>
            </a:r>
            <a:r>
              <a:rPr lang="en-US" sz="2400" b="1" baseline="-25000" dirty="0" smtClean="0">
                <a:latin typeface="Calibri" pitchFamily="34" charset="0"/>
                <a:ea typeface="Calibri" pitchFamily="34" charset="0"/>
                <a:cs typeface="Times New Roman" pitchFamily="18" charset="0"/>
              </a:rPr>
              <a:t>1</a:t>
            </a:r>
            <a:r>
              <a:rPr lang="en-US" sz="2400" b="1" dirty="0" smtClean="0">
                <a:latin typeface="Calibri" pitchFamily="34" charset="0"/>
                <a:ea typeface="Calibri" pitchFamily="34" charset="0"/>
                <a:cs typeface="Times New Roman" pitchFamily="18" charset="0"/>
              </a:rPr>
              <a:t>, X</a:t>
            </a:r>
            <a:r>
              <a:rPr lang="en-US" sz="2400" b="1" baseline="-25000" dirty="0" smtClean="0">
                <a:latin typeface="Calibri" pitchFamily="34" charset="0"/>
                <a:ea typeface="Calibri" pitchFamily="34" charset="0"/>
                <a:cs typeface="Times New Roman" pitchFamily="18" charset="0"/>
              </a:rPr>
              <a:t>2</a:t>
            </a:r>
            <a:r>
              <a:rPr lang="ru-RU" sz="2400" b="1" dirty="0" smtClean="0">
                <a:latin typeface="Calibri" pitchFamily="34" charset="0"/>
                <a:ea typeface="Calibri" pitchFamily="34" charset="0"/>
                <a:cs typeface="Times New Roman" pitchFamily="18" charset="0"/>
              </a:rPr>
              <a:t>)</a:t>
            </a:r>
            <a:r>
              <a:rPr lang="en-US" sz="2400" b="1" dirty="0" smtClean="0">
                <a:latin typeface="Calibri" pitchFamily="34" charset="0"/>
                <a:ea typeface="Calibri" pitchFamily="34" charset="0"/>
                <a:cs typeface="Times New Roman" pitchFamily="18" charset="0"/>
              </a:rPr>
              <a:t> are needed to solve the system</a:t>
            </a:r>
            <a:endParaRPr lang="ru-RU" sz="2400" b="1" dirty="0" smtClean="0">
              <a:latin typeface="Calibri" pitchFamily="34" charset="0"/>
              <a:ea typeface="Calibri" pitchFamily="34" charset="0"/>
              <a:cs typeface="Times New Roman" pitchFamily="18" charset="0"/>
            </a:endParaRPr>
          </a:p>
        </p:txBody>
      </p:sp>
      <p:pic>
        <p:nvPicPr>
          <p:cNvPr id="3"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3108" y="2643182"/>
            <a:ext cx="5522474" cy="917309"/>
          </a:xfrm>
          <a:prstGeom prst="rect">
            <a:avLst/>
          </a:prstGeom>
          <a:noFill/>
        </p:spPr>
      </p:pic>
      <p:pic>
        <p:nvPicPr>
          <p:cNvPr id="4" name="Picture 1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85918" y="3857628"/>
            <a:ext cx="5470995" cy="950712"/>
          </a:xfrm>
          <a:prstGeom prst="rect">
            <a:avLst/>
          </a:prstGeom>
          <a:noFill/>
        </p:spPr>
      </p:pic>
      <p:pic>
        <p:nvPicPr>
          <p:cNvPr id="5" name="Picture 1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1472" y="5000636"/>
            <a:ext cx="8358214" cy="99955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06" name="Picture 1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71670" y="1785926"/>
            <a:ext cx="6000792" cy="1368601"/>
          </a:xfrm>
          <a:prstGeom prst="rect">
            <a:avLst/>
          </a:prstGeom>
          <a:noFill/>
        </p:spPr>
      </p:pic>
      <p:sp>
        <p:nvSpPr>
          <p:cNvPr id="29708" name="Rectangle 12"/>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Прямоугольник 17"/>
          <p:cNvSpPr/>
          <p:nvPr/>
        </p:nvSpPr>
        <p:spPr>
          <a:xfrm>
            <a:off x="1000100" y="2285992"/>
            <a:ext cx="641940" cy="461665"/>
          </a:xfrm>
          <a:prstGeom prst="rect">
            <a:avLst/>
          </a:prstGeom>
        </p:spPr>
        <p:txBody>
          <a:bodyPr wrap="square">
            <a:spAutoFit/>
          </a:bodyPr>
          <a:lstStyle/>
          <a:p>
            <a:r>
              <a:rPr lang="ru-RU" sz="2400" dirty="0" smtClean="0">
                <a:solidFill>
                  <a:prstClr val="black"/>
                </a:solidFill>
                <a:latin typeface="Calibri" pitchFamily="34" charset="0"/>
                <a:ea typeface="Calibri" pitchFamily="34" charset="0"/>
                <a:cs typeface="Times New Roman" pitchFamily="18" charset="0"/>
              </a:rPr>
              <a:t> (5)</a:t>
            </a:r>
            <a:endParaRPr lang="ru-RU" sz="2400" dirty="0"/>
          </a:p>
        </p:txBody>
      </p:sp>
      <p:sp>
        <p:nvSpPr>
          <p:cNvPr id="19" name="Прямоугольник 18"/>
          <p:cNvSpPr/>
          <p:nvPr/>
        </p:nvSpPr>
        <p:spPr>
          <a:xfrm>
            <a:off x="214282" y="428604"/>
            <a:ext cx="8429684" cy="1200329"/>
          </a:xfrm>
          <a:prstGeom prst="rect">
            <a:avLst/>
          </a:prstGeom>
        </p:spPr>
        <p:txBody>
          <a:bodyPr wrap="square">
            <a:spAutoFit/>
          </a:bodyPr>
          <a:lstStyle/>
          <a:p>
            <a:r>
              <a:rPr lang="ru-RU" sz="2400" b="1" dirty="0" smtClean="0">
                <a:latin typeface="Calibri" pitchFamily="34" charset="0"/>
                <a:ea typeface="Calibri" pitchFamily="34" charset="0"/>
                <a:cs typeface="Times New Roman" pitchFamily="18" charset="0"/>
              </a:rPr>
              <a:t>Вводится определение взаимосвязанных процессов, как процессов, развивающихся в условиях общего ограничения.</a:t>
            </a:r>
          </a:p>
          <a:p>
            <a:r>
              <a:rPr lang="ru-RU" sz="2400" b="1" dirty="0" smtClean="0">
                <a:latin typeface="Calibri" pitchFamily="34" charset="0"/>
                <a:ea typeface="Calibri" pitchFamily="34" charset="0"/>
                <a:cs typeface="Times New Roman" pitchFamily="18" charset="0"/>
              </a:rPr>
              <a:t>Многомерная модель. </a:t>
            </a: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843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8438" name="Rectangle 6"/>
          <p:cNvSpPr>
            <a:spLocks noChangeArrowheads="1"/>
          </p:cNvSpPr>
          <p:nvPr/>
        </p:nvSpPr>
        <p:spPr bwMode="auto">
          <a:xfrm>
            <a:off x="0" y="1603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8439" name="Rectangle 7"/>
          <p:cNvSpPr>
            <a:spLocks noChangeArrowheads="1"/>
          </p:cNvSpPr>
          <p:nvPr/>
        </p:nvSpPr>
        <p:spPr bwMode="auto">
          <a:xfrm>
            <a:off x="0" y="32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Прямоугольник 19"/>
          <p:cNvSpPr/>
          <p:nvPr/>
        </p:nvSpPr>
        <p:spPr>
          <a:xfrm>
            <a:off x="357158" y="3643314"/>
            <a:ext cx="8429684" cy="2308324"/>
          </a:xfrm>
          <a:prstGeom prst="rect">
            <a:avLst/>
          </a:prstGeom>
        </p:spPr>
        <p:txBody>
          <a:bodyPr wrap="square">
            <a:spAutoFit/>
          </a:bodyPr>
          <a:lstStyle/>
          <a:p>
            <a:pPr algn="just"/>
            <a:r>
              <a:rPr lang="en-US" sz="2400" b="1" dirty="0" smtClean="0">
                <a:latin typeface="Calibri" pitchFamily="34" charset="0"/>
                <a:ea typeface="Calibri" pitchFamily="34" charset="0"/>
                <a:cs typeface="Times New Roman" pitchFamily="18" charset="0"/>
              </a:rPr>
              <a:t>where the </a:t>
            </a:r>
            <a:r>
              <a:rPr lang="en-US" sz="2400" b="1" dirty="0" err="1" smtClean="0">
                <a:latin typeface="Calibri" pitchFamily="34" charset="0"/>
                <a:ea typeface="Calibri" pitchFamily="34" charset="0"/>
                <a:cs typeface="Times New Roman" pitchFamily="18" charset="0"/>
              </a:rPr>
              <a:t>X</a:t>
            </a:r>
            <a:r>
              <a:rPr lang="en-US" sz="2400" b="1" baseline="-25000" dirty="0" err="1" smtClean="0">
                <a:latin typeface="Calibri" pitchFamily="34" charset="0"/>
                <a:ea typeface="Calibri" pitchFamily="34" charset="0"/>
                <a:cs typeface="Times New Roman" pitchFamily="18" charset="0"/>
              </a:rPr>
              <a:t>n</a:t>
            </a:r>
            <a:r>
              <a:rPr lang="en-US" sz="2400" b="1" dirty="0" smtClean="0">
                <a:latin typeface="Calibri" pitchFamily="34" charset="0"/>
                <a:ea typeface="Calibri" pitchFamily="34" charset="0"/>
                <a:cs typeface="Times New Roman" pitchFamily="18" charset="0"/>
              </a:rPr>
              <a:t>, </a:t>
            </a:r>
            <a:r>
              <a:rPr lang="en-US" sz="2400" b="1" dirty="0" err="1" smtClean="0">
                <a:latin typeface="Calibri" pitchFamily="34" charset="0"/>
                <a:ea typeface="Calibri" pitchFamily="34" charset="0"/>
                <a:cs typeface="Times New Roman" pitchFamily="18" charset="0"/>
              </a:rPr>
              <a:t>Y</a:t>
            </a:r>
            <a:r>
              <a:rPr lang="en-US" sz="2400" b="1" baseline="-25000" dirty="0" err="1" smtClean="0">
                <a:latin typeface="Calibri" pitchFamily="34" charset="0"/>
                <a:ea typeface="Calibri" pitchFamily="34" charset="0"/>
                <a:cs typeface="Times New Roman" pitchFamily="18" charset="0"/>
              </a:rPr>
              <a:t>n</a:t>
            </a:r>
            <a:r>
              <a:rPr lang="en-US" sz="2400" b="1" dirty="0" smtClean="0">
                <a:latin typeface="Calibri" pitchFamily="34" charset="0"/>
                <a:ea typeface="Calibri" pitchFamily="34" charset="0"/>
                <a:cs typeface="Times New Roman" pitchFamily="18" charset="0"/>
              </a:rPr>
              <a:t>, Z</a:t>
            </a:r>
            <a:r>
              <a:rPr lang="en-US" sz="2400" b="1" baseline="-25000" dirty="0" smtClean="0">
                <a:latin typeface="Calibri" pitchFamily="34" charset="0"/>
                <a:ea typeface="Calibri" pitchFamily="34" charset="0"/>
                <a:cs typeface="Times New Roman" pitchFamily="18" charset="0"/>
              </a:rPr>
              <a:t>n</a:t>
            </a:r>
            <a:r>
              <a:rPr lang="en-US" sz="2400" b="1" dirty="0" smtClean="0">
                <a:latin typeface="Calibri" pitchFamily="34" charset="0"/>
                <a:ea typeface="Calibri" pitchFamily="34" charset="0"/>
                <a:cs typeface="Times New Roman" pitchFamily="18" charset="0"/>
              </a:rPr>
              <a:t>  - values of relevant processes at the time of "n," A,B,C - the intensity of relevant processes in the absence of limitations, K - a common constraint that combines processes in interconnected. It has been</a:t>
            </a:r>
            <a:r>
              <a:rPr lang="ru-RU" sz="2400" b="1" dirty="0" smtClean="0">
                <a:latin typeface="Calibri" pitchFamily="34" charset="0"/>
                <a:ea typeface="Calibri" pitchFamily="34" charset="0"/>
                <a:cs typeface="Times New Roman" pitchFamily="18" charset="0"/>
              </a:rPr>
              <a:t> </a:t>
            </a:r>
            <a:r>
              <a:rPr lang="en-US" sz="2400" b="1" dirty="0" smtClean="0">
                <a:latin typeface="Calibri" pitchFamily="34" charset="0"/>
                <a:ea typeface="Calibri" pitchFamily="34" charset="0"/>
                <a:cs typeface="Times New Roman" pitchFamily="18" charset="0"/>
              </a:rPr>
              <a:t>mathematically</a:t>
            </a:r>
            <a:r>
              <a:rPr lang="ru-RU" sz="2400" b="1" dirty="0" smtClean="0">
                <a:latin typeface="Calibri" pitchFamily="34" charset="0"/>
                <a:ea typeface="Calibri" pitchFamily="34" charset="0"/>
                <a:cs typeface="Times New Roman" pitchFamily="18" charset="0"/>
              </a:rPr>
              <a:t> </a:t>
            </a:r>
            <a:r>
              <a:rPr lang="en-US" sz="2400" b="1" dirty="0" smtClean="0">
                <a:latin typeface="Calibri" pitchFamily="34" charset="0"/>
                <a:ea typeface="Calibri" pitchFamily="34" charset="0"/>
                <a:cs typeface="Times New Roman" pitchFamily="18" charset="0"/>
              </a:rPr>
              <a:t>proven that using the system (</a:t>
            </a:r>
            <a:r>
              <a:rPr lang="ru-RU" sz="2400" b="1" dirty="0" smtClean="0">
                <a:latin typeface="Calibri" pitchFamily="34" charset="0"/>
                <a:ea typeface="Calibri" pitchFamily="34" charset="0"/>
                <a:cs typeface="Times New Roman" pitchFamily="18" charset="0"/>
              </a:rPr>
              <a:t>5</a:t>
            </a:r>
            <a:r>
              <a:rPr lang="en-US" sz="2400" b="1" dirty="0" smtClean="0">
                <a:latin typeface="Calibri" pitchFamily="34" charset="0"/>
                <a:ea typeface="Calibri" pitchFamily="34" charset="0"/>
                <a:cs typeface="Times New Roman" pitchFamily="18" charset="0"/>
              </a:rPr>
              <a:t>) it is possible to identify interconnected processes, distinguishing them from independent processes.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3"/>
          <p:cNvGraphicFramePr>
            <a:graphicFrameLocks/>
          </p:cNvGraphicFramePr>
          <p:nvPr>
            <p:extLst>
              <p:ext uri="{D42A27DB-BD31-4B8C-83A1-F6EECF244321}">
                <p14:modId xmlns:p14="http://schemas.microsoft.com/office/powerpoint/2010/main" val="3264549841"/>
              </p:ext>
            </p:extLst>
          </p:nvPr>
        </p:nvGraphicFramePr>
        <p:xfrm>
          <a:off x="214282" y="1000108"/>
          <a:ext cx="8305832" cy="5049266"/>
        </p:xfrm>
        <a:graphic>
          <a:graphicData uri="http://schemas.openxmlformats.org/drawingml/2006/table">
            <a:tbl>
              <a:tblPr firstRow="1" bandRow="1">
                <a:tableStyleId>{5C22544A-7EE6-4342-B048-85BDC9FD1C3A}</a:tableStyleId>
              </a:tblPr>
              <a:tblGrid>
                <a:gridCol w="876280"/>
                <a:gridCol w="1143008"/>
                <a:gridCol w="1000132"/>
                <a:gridCol w="1000132"/>
                <a:gridCol w="1285884"/>
                <a:gridCol w="1428760"/>
                <a:gridCol w="1571636"/>
              </a:tblGrid>
              <a:tr h="2082546">
                <a:tc>
                  <a:txBody>
                    <a:bodyPr/>
                    <a:lstStyle/>
                    <a:p>
                      <a:pP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год</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endParaRPr lang="ru-RU"/>
                    </a:p>
                  </a:txBody>
                  <a:tcPr marL="68580" marR="68580" marT="0" marB="0" anchor="b">
                    <a:blipFill rotWithShape="0">
                      <a:blip r:embed="rId2"/>
                      <a:stretch>
                        <a:fillRect l="-100813" t="-2339" r="-502846" b="-149708"/>
                      </a:stretch>
                    </a:blipFill>
                  </a:tcPr>
                </a:tc>
                <a:tc>
                  <a:txBody>
                    <a:bodyPr/>
                    <a:lstStyle/>
                    <a:p>
                      <a:endParaRPr lang="ru-RU"/>
                    </a:p>
                  </a:txBody>
                  <a:tcPr marL="68580" marR="68580" marT="0" marB="0" anchor="b">
                    <a:blipFill rotWithShape="0">
                      <a:blip r:embed="rId2"/>
                      <a:stretch>
                        <a:fillRect l="-200000" t="-2339" r="-400810" b="-149708"/>
                      </a:stretch>
                    </a:blipFill>
                  </a:tcPr>
                </a:tc>
                <a:tc>
                  <a:txBody>
                    <a:bodyPr/>
                    <a:lstStyle/>
                    <a:p>
                      <a:endParaRPr lang="ru-RU"/>
                    </a:p>
                  </a:txBody>
                  <a:tcPr marL="68580" marR="68580" marT="0" marB="0" anchor="b">
                    <a:blipFill rotWithShape="0">
                      <a:blip r:embed="rId2"/>
                      <a:stretch>
                        <a:fillRect l="-301220" t="-2339" r="-302439" b="-149708"/>
                      </a:stretch>
                    </a:blipFill>
                  </a:tcPr>
                </a:tc>
                <a:tc>
                  <a:txBody>
                    <a:bodyPr/>
                    <a:lstStyle/>
                    <a:p>
                      <a:endParaRPr lang="ru-RU" dirty="0"/>
                    </a:p>
                  </a:txBody>
                  <a:tcPr marL="68580" marR="68580" marT="0" marB="0" anchor="ctr">
                    <a:blipFill rotWithShape="0">
                      <a:blip r:embed="rId2"/>
                      <a:stretch>
                        <a:fillRect l="-399595" t="-2339" r="-201215" b="-149708"/>
                      </a:stretch>
                    </a:blipFill>
                  </a:tcPr>
                </a:tc>
                <a:tc>
                  <a:txBody>
                    <a:bodyPr/>
                    <a:lstStyle/>
                    <a:p>
                      <a:endParaRPr lang="ru-RU"/>
                    </a:p>
                  </a:txBody>
                  <a:tcPr marL="68580" marR="68580" marT="0" marB="0" anchor="ctr">
                    <a:blipFill rotWithShape="0">
                      <a:blip r:embed="rId2"/>
                      <a:stretch>
                        <a:fillRect l="-501626" t="-2339" r="-102033" b="-149708"/>
                      </a:stretch>
                    </a:blipFill>
                  </a:tcPr>
                </a:tc>
                <a:tc>
                  <a:txBody>
                    <a:bodyPr/>
                    <a:lstStyle/>
                    <a:p>
                      <a:endParaRPr lang="ru-RU" dirty="0"/>
                    </a:p>
                  </a:txBody>
                  <a:tcPr marL="68580" marR="68580" marT="0" marB="0" anchor="ctr">
                    <a:blipFill rotWithShape="0">
                      <a:blip r:embed="rId2"/>
                      <a:stretch>
                        <a:fillRect l="-599190" t="-2339" r="-1619" b="-149708"/>
                      </a:stretch>
                    </a:blipFill>
                  </a:tcPr>
                </a:tc>
              </a:tr>
              <a:tr h="370840">
                <a:tc>
                  <a:txBody>
                    <a:bodyPr/>
                    <a:lstStyle/>
                    <a:p>
                      <a:pP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2008 г</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1701,4</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1784,4</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1138,4</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0,0</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4,9</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-33,1</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r>
              <a:tr h="370840">
                <a:tc>
                  <a:txBody>
                    <a:bodyPr/>
                    <a:lstStyle/>
                    <a:p>
                      <a:pP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2009 г</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940,1</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946,3</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939,2</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0,0</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0,7</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-0,1</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r>
              <a:tr h="370840">
                <a:tc>
                  <a:txBody>
                    <a:bodyPr/>
                    <a:lstStyle/>
                    <a:p>
                      <a:pP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2010 г</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971,4</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971,0</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970,7</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0,0</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0,0</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0,0</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r>
              <a:tr h="370840">
                <a:tc>
                  <a:txBody>
                    <a:bodyPr/>
                    <a:lstStyle/>
                    <a:p>
                      <a:pP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2011 г</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1282,1</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-1069,8</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546,1</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gridSpan="3">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Значительное изменение тенденции</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r>
              <a:tr h="370840">
                <a:tc>
                  <a:txBody>
                    <a:bodyPr/>
                    <a:lstStyle/>
                    <a:p>
                      <a:pP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2012 г</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1392,5</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1606,3</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1613,6</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-13,3</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0,0</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0,5</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r>
              <a:tr h="370840">
                <a:tc>
                  <a:txBody>
                    <a:bodyPr/>
                    <a:lstStyle/>
                    <a:p>
                      <a:pP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2013 г</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1393,2</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1626,3</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1698,0</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-14,3</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0,0</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4,4</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r>
              <a:tr h="370840">
                <a:tc>
                  <a:txBody>
                    <a:bodyPr/>
                    <a:lstStyle/>
                    <a:p>
                      <a:pP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2014 г</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1384,2</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3705,5</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1333,1</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gridSpan="3">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Значительное изменение тенденции</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r>
              <a:tr h="370840">
                <a:tc>
                  <a:txBody>
                    <a:bodyPr/>
                    <a:lstStyle/>
                    <a:p>
                      <a:pP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2015 г</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1510,9</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1616,7</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a:solidFill>
                            <a:srgbClr val="000000"/>
                          </a:solidFill>
                          <a:effectLst/>
                          <a:latin typeface="+mn-lt"/>
                          <a:ea typeface="Times New Roman" panose="02020603050405020304" pitchFamily="18" charset="0"/>
                          <a:cs typeface="Times New Roman" panose="02020603050405020304" pitchFamily="18" charset="0"/>
                        </a:rPr>
                        <a:t>1720,5</a:t>
                      </a:r>
                      <a:endParaRPr lang="ru-RU" sz="20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-6,5</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0,0</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6,4</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4" name="Rectangle 1"/>
          <p:cNvSpPr>
            <a:spLocks noChangeArrowheads="1"/>
          </p:cNvSpPr>
          <p:nvPr/>
        </p:nvSpPr>
        <p:spPr bwMode="auto">
          <a:xfrm>
            <a:off x="-181886" y="0"/>
            <a:ext cx="9656618" cy="830997"/>
          </a:xfrm>
          <a:prstGeom prst="rect">
            <a:avLst/>
          </a:prstGeom>
          <a:blipFill>
            <a:blip r:embed="rId3"/>
            <a:tile tx="0" ty="0" sx="100000" sy="100000" flip="none" algn="tl"/>
          </a:bli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Как выглядят взаимосвязанные процессы на нашем материале?</a:t>
            </a:r>
          </a:p>
          <a:p>
            <a:pPr indent="449263" algn="ctr" fontAlgn="base">
              <a:spcBef>
                <a:spcPct val="0"/>
              </a:spcBef>
              <a:spcAft>
                <a:spcPct val="0"/>
              </a:spcAft>
            </a:pPr>
            <a:r>
              <a:rPr lang="ru-RU" sz="2000" b="1" dirty="0" smtClean="0">
                <a:latin typeface="Calibri" pitchFamily="34" charset="0"/>
                <a:cs typeface="Times New Roman" pitchFamily="18" charset="0"/>
              </a:rPr>
              <a:t>(Критерий 1, данные </a:t>
            </a:r>
            <a:r>
              <a:rPr lang="ru-RU" sz="2000" b="1" dirty="0" smtClean="0"/>
              <a:t>по последнему году </a:t>
            </a:r>
            <a:r>
              <a:rPr lang="ru-RU" sz="2000" b="1" dirty="0" smtClean="0"/>
              <a:t>трехлетнего скользящего окна)</a:t>
            </a:r>
            <a:r>
              <a:rPr lang="ru-RU" sz="2400" b="1" dirty="0" smtClean="0"/>
              <a:t> </a:t>
            </a:r>
            <a:endParaRPr lang="ru-RU" sz="2400" b="1" dirty="0" smtClean="0"/>
          </a:p>
        </p:txBody>
      </p:sp>
      <p:sp>
        <p:nvSpPr>
          <p:cNvPr id="5" name="Прямоугольник 4"/>
          <p:cNvSpPr/>
          <p:nvPr/>
        </p:nvSpPr>
        <p:spPr>
          <a:xfrm>
            <a:off x="0" y="6027003"/>
            <a:ext cx="9144000" cy="830997"/>
          </a:xfrm>
          <a:prstGeom prst="rect">
            <a:avLst/>
          </a:prstGeom>
        </p:spPr>
        <p:txBody>
          <a:bodyPr wrap="square">
            <a:spAutoFit/>
          </a:bodyPr>
          <a:lstStyle/>
          <a:p>
            <a:pPr algn="ctr"/>
            <a:r>
              <a:rPr lang="ru-RU" sz="2400" b="1" dirty="0" smtClean="0">
                <a:solidFill>
                  <a:srgbClr val="C00000"/>
                </a:solidFill>
                <a:latin typeface="Calibri" pitchFamily="34" charset="0"/>
                <a:ea typeface="Calibri" pitchFamily="34" charset="0"/>
                <a:cs typeface="Times New Roman" pitchFamily="18" charset="0"/>
              </a:rPr>
              <a:t>Кризис и </a:t>
            </a:r>
            <a:r>
              <a:rPr lang="ru-RU" sz="2400" b="1" dirty="0" err="1" smtClean="0">
                <a:solidFill>
                  <a:srgbClr val="C00000"/>
                </a:solidFill>
                <a:latin typeface="Calibri" pitchFamily="34" charset="0"/>
                <a:ea typeface="Calibri" pitchFamily="34" charset="0"/>
                <a:cs typeface="Times New Roman" pitchFamily="18" charset="0"/>
              </a:rPr>
              <a:t>пост-кризисный</a:t>
            </a:r>
            <a:r>
              <a:rPr lang="ru-RU" sz="2400" b="1" dirty="0" smtClean="0">
                <a:solidFill>
                  <a:srgbClr val="C00000"/>
                </a:solidFill>
                <a:latin typeface="Calibri" pitchFamily="34" charset="0"/>
                <a:ea typeface="Calibri" pitchFamily="34" charset="0"/>
                <a:cs typeface="Times New Roman" pitchFamily="18" charset="0"/>
              </a:rPr>
              <a:t> отскок – наибольшее обострение борьбы за общую кормовую базу</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857224" y="1357298"/>
          <a:ext cx="8001054" cy="5124211"/>
        </p:xfrm>
        <a:graphic>
          <a:graphicData uri="http://schemas.openxmlformats.org/drawingml/2006/table">
            <a:tbl>
              <a:tblPr firstRow="1" bandRow="1">
                <a:tableStyleId>{5C22544A-7EE6-4342-B048-85BDC9FD1C3A}</a:tableStyleId>
              </a:tblPr>
              <a:tblGrid>
                <a:gridCol w="714380"/>
                <a:gridCol w="1428760"/>
                <a:gridCol w="1357322"/>
                <a:gridCol w="1357322"/>
                <a:gridCol w="1643074"/>
                <a:gridCol w="1500196"/>
              </a:tblGrid>
              <a:tr h="1357322">
                <a:tc>
                  <a:txBody>
                    <a:bodyPr/>
                    <a:lstStyle/>
                    <a:p>
                      <a:pPr>
                        <a:lnSpc>
                          <a:spcPct val="107000"/>
                        </a:lnSpc>
                      </a:pPr>
                      <a:endParaRPr lang="ru-RU" sz="1400" b="1" dirty="0">
                        <a:effectLst/>
                        <a:latin typeface="+mn-lt"/>
                        <a:cs typeface="Times New Roman" panose="02020603050405020304" pitchFamily="18" charset="0"/>
                      </a:endParaRPr>
                    </a:p>
                  </a:txBody>
                  <a:tcPr marL="68580" marR="68580" marT="0" marB="0" anchor="b"/>
                </a:tc>
                <a:tc gridSpan="3">
                  <a:txBody>
                    <a:bodyPr/>
                    <a:lstStyle/>
                    <a:p>
                      <a:pPr algn="ctr">
                        <a:lnSpc>
                          <a:spcPct val="115000"/>
                        </a:lnSpc>
                        <a:spcAft>
                          <a:spcPts val="0"/>
                        </a:spcAft>
                      </a:pPr>
                      <a:r>
                        <a:rPr lang="ru-RU" sz="2000" b="1" dirty="0">
                          <a:solidFill>
                            <a:srgbClr val="000000"/>
                          </a:solidFill>
                          <a:effectLst/>
                          <a:latin typeface="+mn-lt"/>
                          <a:ea typeface="Times New Roman" panose="02020603050405020304" pitchFamily="18" charset="0"/>
                          <a:cs typeface="Times New Roman" panose="02020603050405020304" pitchFamily="18" charset="0"/>
                        </a:rPr>
                        <a:t>Ограничения (потенциалы роста выручки) процессов по базовым одномерным моделям (млн. руб.)</a:t>
                      </a:r>
                      <a:endParaRPr lang="ru-RU" sz="2000" b="1" dirty="0">
                        <a:effectLst/>
                        <a:latin typeface="+mn-lt"/>
                        <a:ea typeface="Calibri" panose="020F0502020204030204" pitchFamily="34" charset="0"/>
                        <a:cs typeface="Times New Roman" panose="02020603050405020304" pitchFamily="18" charset="0"/>
                      </a:endParaRPr>
                    </a:p>
                  </a:txBody>
                  <a:tcPr marL="68580" marR="68580" marT="0" marB="0" anchor="b"/>
                </a:tc>
                <a:tc hMerge="1">
                  <a:txBody>
                    <a:bodyPr/>
                    <a:lstStyle/>
                    <a:p>
                      <a:endParaRPr lang="ru-RU"/>
                    </a:p>
                  </a:txBody>
                  <a:tcPr/>
                </a:tc>
                <a:tc hMerge="1">
                  <a:txBody>
                    <a:bodyPr/>
                    <a:lstStyle/>
                    <a:p>
                      <a:endParaRPr lang="ru-RU"/>
                    </a:p>
                  </a:txBody>
                  <a:tcPr/>
                </a:tc>
                <a:tc>
                  <a:txBody>
                    <a:bodyPr/>
                    <a:lstStyle/>
                    <a:p>
                      <a:pPr>
                        <a:lnSpc>
                          <a:spcPct val="107000"/>
                        </a:lnSpc>
                      </a:pPr>
                      <a:endParaRPr lang="ru-RU" sz="1400" b="1">
                        <a:effectLst/>
                        <a:latin typeface="+mn-lt"/>
                        <a:cs typeface="Times New Roman" panose="02020603050405020304" pitchFamily="18" charset="0"/>
                      </a:endParaRPr>
                    </a:p>
                  </a:txBody>
                  <a:tcPr marL="68580" marR="68580" marT="0" marB="0" anchor="b"/>
                </a:tc>
                <a:tc>
                  <a:txBody>
                    <a:bodyPr/>
                    <a:lstStyle/>
                    <a:p>
                      <a:pPr>
                        <a:lnSpc>
                          <a:spcPct val="107000"/>
                        </a:lnSpc>
                      </a:pPr>
                      <a:endParaRPr lang="ru-RU" sz="1400" b="1">
                        <a:effectLst/>
                        <a:latin typeface="+mn-lt"/>
                        <a:cs typeface="Times New Roman" panose="02020603050405020304" pitchFamily="18" charset="0"/>
                      </a:endParaRPr>
                    </a:p>
                  </a:txBody>
                  <a:tcPr marL="68580" marR="68580" marT="0" marB="0" anchor="b"/>
                </a:tc>
              </a:tr>
              <a:tr h="2286098">
                <a:tc>
                  <a:txBody>
                    <a:bodyPr/>
                    <a:lstStyle/>
                    <a:p>
                      <a:pPr>
                        <a:lnSpc>
                          <a:spcPct val="115000"/>
                        </a:lnSpc>
                        <a:spcAft>
                          <a:spcPts val="0"/>
                        </a:spcAft>
                      </a:pPr>
                      <a:r>
                        <a:rPr lang="ru-RU" sz="1800" b="1">
                          <a:solidFill>
                            <a:srgbClr val="000000"/>
                          </a:solidFill>
                          <a:effectLst/>
                          <a:latin typeface="+mn-lt"/>
                          <a:ea typeface="Times New Roman" panose="02020603050405020304" pitchFamily="18" charset="0"/>
                          <a:cs typeface="Times New Roman" panose="02020603050405020304" pitchFamily="18" charset="0"/>
                        </a:rPr>
                        <a:t> </a:t>
                      </a:r>
                      <a:endParaRPr lang="ru-RU"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Модель «75-50» </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Модель «50-25» </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Модель «менее 25»</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Сумма </a:t>
                      </a:r>
                      <a:r>
                        <a:rPr lang="ru-RU" sz="1800" b="1" dirty="0" smtClean="0">
                          <a:solidFill>
                            <a:srgbClr val="000000"/>
                          </a:solidFill>
                          <a:effectLst/>
                          <a:latin typeface="+mn-lt"/>
                          <a:ea typeface="Times New Roman" panose="02020603050405020304" pitchFamily="18" charset="0"/>
                          <a:cs typeface="Times New Roman" panose="02020603050405020304" pitchFamily="18" charset="0"/>
                        </a:rPr>
                        <a:t>ограничений </a:t>
                      </a:r>
                      <a:r>
                        <a:rPr lang="ru-RU" sz="1800" b="1" dirty="0">
                          <a:solidFill>
                            <a:srgbClr val="000000"/>
                          </a:solidFill>
                          <a:effectLst/>
                          <a:latin typeface="+mn-lt"/>
                          <a:ea typeface="Times New Roman" panose="02020603050405020304" pitchFamily="18" charset="0"/>
                          <a:cs typeface="Times New Roman" panose="02020603050405020304" pitchFamily="18" charset="0"/>
                        </a:rPr>
                        <a:t>по базовым моделям (млн. руб.)</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Среднее значение </a:t>
                      </a:r>
                      <a:r>
                        <a:rPr lang="ru-RU" sz="1800" b="1" dirty="0" smtClean="0">
                          <a:solidFill>
                            <a:srgbClr val="000000"/>
                          </a:solidFill>
                          <a:effectLst/>
                          <a:latin typeface="+mn-lt"/>
                          <a:ea typeface="Times New Roman" panose="02020603050405020304" pitchFamily="18" charset="0"/>
                          <a:cs typeface="Times New Roman" panose="02020603050405020304" pitchFamily="18" charset="0"/>
                        </a:rPr>
                        <a:t>ограничения </a:t>
                      </a:r>
                      <a:r>
                        <a:rPr lang="ru-RU" sz="1800" b="1" dirty="0">
                          <a:solidFill>
                            <a:srgbClr val="000000"/>
                          </a:solidFill>
                          <a:effectLst/>
                          <a:latin typeface="+mn-lt"/>
                          <a:ea typeface="Times New Roman" panose="02020603050405020304" pitchFamily="18" charset="0"/>
                          <a:cs typeface="Times New Roman" panose="02020603050405020304" pitchFamily="18" charset="0"/>
                        </a:rPr>
                        <a:t>по моделям трех процессов (млн. руб.)</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tc>
              </a:tr>
              <a:tr h="493597">
                <a:tc>
                  <a:txBody>
                    <a:bodyPr/>
                    <a:lstStyle/>
                    <a:p>
                      <a:pPr>
                        <a:lnSpc>
                          <a:spcPct val="115000"/>
                        </a:lnSpc>
                        <a:spcAft>
                          <a:spcPts val="0"/>
                        </a:spcAft>
                      </a:pPr>
                      <a:r>
                        <a:rPr lang="ru-RU" sz="1800" b="1">
                          <a:solidFill>
                            <a:srgbClr val="000000"/>
                          </a:solidFill>
                          <a:effectLst/>
                          <a:latin typeface="+mn-lt"/>
                          <a:ea typeface="Times New Roman" panose="02020603050405020304" pitchFamily="18" charset="0"/>
                          <a:cs typeface="Times New Roman" panose="02020603050405020304" pitchFamily="18" charset="0"/>
                        </a:rPr>
                        <a:t>2009</a:t>
                      </a:r>
                      <a:endParaRPr lang="ru-RU"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800" b="1">
                          <a:solidFill>
                            <a:srgbClr val="000000"/>
                          </a:solidFill>
                          <a:effectLst/>
                          <a:latin typeface="+mn-lt"/>
                          <a:ea typeface="Times New Roman" panose="02020603050405020304" pitchFamily="18" charset="0"/>
                          <a:cs typeface="Times New Roman" panose="02020603050405020304" pitchFamily="18" charset="0"/>
                        </a:rPr>
                        <a:t>184,7</a:t>
                      </a:r>
                      <a:endParaRPr lang="ru-RU"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800" b="1">
                          <a:solidFill>
                            <a:srgbClr val="000000"/>
                          </a:solidFill>
                          <a:effectLst/>
                          <a:latin typeface="+mn-lt"/>
                          <a:ea typeface="Times New Roman" panose="02020603050405020304" pitchFamily="18" charset="0"/>
                          <a:cs typeface="Times New Roman" panose="02020603050405020304" pitchFamily="18" charset="0"/>
                        </a:rPr>
                        <a:t>291,4</a:t>
                      </a:r>
                      <a:endParaRPr lang="ru-RU"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465,7</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941,8</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941,9</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r>
              <a:tr h="493597">
                <a:tc>
                  <a:txBody>
                    <a:bodyPr/>
                    <a:lstStyle/>
                    <a:p>
                      <a:pPr>
                        <a:lnSpc>
                          <a:spcPct val="115000"/>
                        </a:lnSpc>
                        <a:spcAft>
                          <a:spcPts val="0"/>
                        </a:spcAft>
                      </a:pPr>
                      <a:r>
                        <a:rPr lang="ru-RU" sz="1800" b="1">
                          <a:solidFill>
                            <a:srgbClr val="000000"/>
                          </a:solidFill>
                          <a:effectLst/>
                          <a:latin typeface="+mn-lt"/>
                          <a:ea typeface="Times New Roman" panose="02020603050405020304" pitchFamily="18" charset="0"/>
                          <a:cs typeface="Times New Roman" panose="02020603050405020304" pitchFamily="18" charset="0"/>
                        </a:rPr>
                        <a:t>2010</a:t>
                      </a:r>
                      <a:endParaRPr lang="ru-RU"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800" b="1">
                          <a:solidFill>
                            <a:srgbClr val="000000"/>
                          </a:solidFill>
                          <a:effectLst/>
                          <a:latin typeface="+mn-lt"/>
                          <a:ea typeface="Times New Roman" panose="02020603050405020304" pitchFamily="18" charset="0"/>
                          <a:cs typeface="Times New Roman" panose="02020603050405020304" pitchFamily="18" charset="0"/>
                        </a:rPr>
                        <a:t>190,6</a:t>
                      </a:r>
                      <a:endParaRPr lang="ru-RU"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800" b="1">
                          <a:solidFill>
                            <a:srgbClr val="000000"/>
                          </a:solidFill>
                          <a:effectLst/>
                          <a:latin typeface="+mn-lt"/>
                          <a:ea typeface="Times New Roman" panose="02020603050405020304" pitchFamily="18" charset="0"/>
                          <a:cs typeface="Times New Roman" panose="02020603050405020304" pitchFamily="18" charset="0"/>
                        </a:rPr>
                        <a:t>299,5</a:t>
                      </a:r>
                      <a:endParaRPr lang="ru-RU"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800" b="1">
                          <a:solidFill>
                            <a:srgbClr val="000000"/>
                          </a:solidFill>
                          <a:effectLst/>
                          <a:latin typeface="+mn-lt"/>
                          <a:ea typeface="Times New Roman" panose="02020603050405020304" pitchFamily="18" charset="0"/>
                          <a:cs typeface="Times New Roman" panose="02020603050405020304" pitchFamily="18" charset="0"/>
                        </a:rPr>
                        <a:t>481,1</a:t>
                      </a:r>
                      <a:endParaRPr lang="ru-RU"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971,2</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ru-RU" sz="1800" b="1" dirty="0">
                          <a:solidFill>
                            <a:srgbClr val="000000"/>
                          </a:solidFill>
                          <a:effectLst/>
                          <a:latin typeface="+mn-lt"/>
                          <a:ea typeface="Times New Roman" panose="02020603050405020304" pitchFamily="18" charset="0"/>
                          <a:cs typeface="Times New Roman" panose="02020603050405020304" pitchFamily="18" charset="0"/>
                        </a:rPr>
                        <a:t>971,0</a:t>
                      </a:r>
                      <a:endParaRPr lang="ru-RU" sz="18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r>
              <a:tr h="493597">
                <a:tc>
                  <a:txBody>
                    <a:bodyPr/>
                    <a:lstStyle/>
                    <a:p>
                      <a:pPr>
                        <a:lnSpc>
                          <a:spcPct val="115000"/>
                        </a:lnSpc>
                        <a:spcAft>
                          <a:spcPts val="0"/>
                        </a:spcAft>
                      </a:pPr>
                      <a:r>
                        <a:rPr lang="ru-RU" sz="1400" b="1" dirty="0">
                          <a:solidFill>
                            <a:srgbClr val="000000"/>
                          </a:solidFill>
                          <a:effectLst/>
                          <a:latin typeface="+mn-lt"/>
                          <a:ea typeface="Times New Roman" panose="02020603050405020304" pitchFamily="18" charset="0"/>
                          <a:cs typeface="Calibri" panose="020F0502020204030204" pitchFamily="34" charset="0"/>
                        </a:rPr>
                        <a:t> </a:t>
                      </a:r>
                      <a:endParaRPr lang="ru-RU" sz="14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400" b="1" dirty="0">
                          <a:solidFill>
                            <a:srgbClr val="000000"/>
                          </a:solidFill>
                          <a:effectLst/>
                          <a:latin typeface="+mn-lt"/>
                          <a:ea typeface="Times New Roman" panose="02020603050405020304" pitchFamily="18" charset="0"/>
                          <a:cs typeface="Calibri" panose="020F0502020204030204" pitchFamily="34" charset="0"/>
                        </a:rPr>
                        <a:t> </a:t>
                      </a:r>
                      <a:endParaRPr lang="ru-RU" sz="14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400" b="1" dirty="0">
                          <a:solidFill>
                            <a:srgbClr val="000000"/>
                          </a:solidFill>
                          <a:effectLst/>
                          <a:latin typeface="+mn-lt"/>
                          <a:ea typeface="Times New Roman" panose="02020603050405020304" pitchFamily="18" charset="0"/>
                          <a:cs typeface="Calibri" panose="020F0502020204030204" pitchFamily="34" charset="0"/>
                        </a:rPr>
                        <a:t> </a:t>
                      </a:r>
                      <a:endParaRPr lang="ru-RU" sz="14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400" b="1" dirty="0">
                          <a:solidFill>
                            <a:srgbClr val="000000"/>
                          </a:solidFill>
                          <a:effectLst/>
                          <a:latin typeface="+mn-lt"/>
                          <a:ea typeface="Times New Roman" panose="02020603050405020304" pitchFamily="18" charset="0"/>
                          <a:cs typeface="Calibri" panose="020F0502020204030204" pitchFamily="34" charset="0"/>
                        </a:rPr>
                        <a:t> </a:t>
                      </a:r>
                      <a:endParaRPr lang="ru-RU" sz="14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400" b="1" dirty="0">
                          <a:solidFill>
                            <a:srgbClr val="000000"/>
                          </a:solidFill>
                          <a:effectLst/>
                          <a:latin typeface="+mn-lt"/>
                          <a:ea typeface="Times New Roman" panose="02020603050405020304" pitchFamily="18" charset="0"/>
                          <a:cs typeface="Calibri" panose="020F0502020204030204" pitchFamily="34" charset="0"/>
                        </a:rPr>
                        <a:t> </a:t>
                      </a:r>
                      <a:endParaRPr lang="ru-RU" sz="14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ru-RU" sz="1400" b="1" dirty="0">
                          <a:solidFill>
                            <a:srgbClr val="000000"/>
                          </a:solidFill>
                          <a:effectLst/>
                          <a:latin typeface="+mn-lt"/>
                          <a:ea typeface="Times New Roman" panose="02020603050405020304" pitchFamily="18" charset="0"/>
                          <a:cs typeface="Calibri" panose="020F0502020204030204" pitchFamily="34" charset="0"/>
                        </a:rPr>
                        <a:t> </a:t>
                      </a:r>
                      <a:endParaRPr lang="ru-RU" sz="1400" b="1" dirty="0">
                        <a:effectLst/>
                        <a:latin typeface="+mn-lt"/>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3" name="Rectangle 1"/>
          <p:cNvSpPr>
            <a:spLocks noChangeArrowheads="1"/>
          </p:cNvSpPr>
          <p:nvPr/>
        </p:nvSpPr>
        <p:spPr bwMode="auto">
          <a:xfrm>
            <a:off x="-181886" y="0"/>
            <a:ext cx="9325886" cy="830997"/>
          </a:xfrm>
          <a:prstGeom prst="rect">
            <a:avLst/>
          </a:prstGeom>
          <a:blipFill>
            <a:blip r:embed="rId2"/>
            <a:tile tx="0" ty="0" sx="100000" sy="100000" flip="none" algn="tl"/>
          </a:bli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Как выглядят взаимосвязанные процессы на нашем материале?</a:t>
            </a:r>
          </a:p>
          <a:p>
            <a:pPr marL="0" marR="0" lvl="0" indent="449263" algn="ctr" defTabSz="914400" rtl="0" eaLnBrk="1" fontAlgn="base" latinLnBrk="0" hangingPunct="1">
              <a:lnSpc>
                <a:spcPct val="100000"/>
              </a:lnSpc>
              <a:spcBef>
                <a:spcPct val="0"/>
              </a:spcBef>
              <a:spcAft>
                <a:spcPct val="0"/>
              </a:spcAft>
              <a:buClrTx/>
              <a:buSzTx/>
              <a:buFontTx/>
              <a:buNone/>
              <a:tabLst/>
            </a:pPr>
            <a:r>
              <a:rPr lang="ru-RU" sz="2400" b="1" dirty="0" smtClean="0">
                <a:latin typeface="Calibri" pitchFamily="34" charset="0"/>
                <a:cs typeface="Times New Roman" pitchFamily="18" charset="0"/>
              </a:rPr>
              <a:t>(критерий 3)</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857224" y="1214422"/>
            <a:ext cx="7572428" cy="5072098"/>
          </a:xfrm>
          <a:prstGeom prst="rect">
            <a:avLst/>
          </a:prstGeom>
          <a:noFill/>
          <a:ln w="9525">
            <a:noFill/>
            <a:miter lim="800000"/>
            <a:headEnd/>
            <a:tailEnd/>
          </a:ln>
          <a:effectLst/>
        </p:spPr>
      </p:pic>
      <p:sp>
        <p:nvSpPr>
          <p:cNvPr id="3" name="Rectangle 1"/>
          <p:cNvSpPr>
            <a:spLocks noChangeArrowheads="1"/>
          </p:cNvSpPr>
          <p:nvPr/>
        </p:nvSpPr>
        <p:spPr bwMode="auto">
          <a:xfrm>
            <a:off x="500034" y="0"/>
            <a:ext cx="8310480" cy="1200329"/>
          </a:xfrm>
          <a:prstGeom prst="rect">
            <a:avLst/>
          </a:prstGeom>
          <a:blipFill>
            <a:blip r:embed="rId3"/>
            <a:tile tx="0" ty="0" sx="100000" sy="100000" flip="none" algn="tl"/>
          </a:bli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Динамика нормированных медиан выручки по группам </a:t>
            </a:r>
          </a:p>
          <a:p>
            <a:pPr lvl="0" indent="449263" algn="just" fontAlgn="base">
              <a:spcBef>
                <a:spcPct val="0"/>
              </a:spcBef>
              <a:spcAft>
                <a:spcPct val="0"/>
              </a:spcAf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компаний (2007 = 1; три группы компаний)</a:t>
            </a:r>
            <a:r>
              <a:rPr lang="en-US" sz="2400" b="1" dirty="0" smtClean="0">
                <a:latin typeface="Calibri" pitchFamily="34" charset="0"/>
                <a:ea typeface="Calibri" pitchFamily="34" charset="0"/>
                <a:cs typeface="Times New Roman" pitchFamily="18" charset="0"/>
              </a:rPr>
              <a:t> / </a:t>
            </a:r>
            <a:r>
              <a:rPr lang="en-US" sz="2400" b="1" dirty="0" smtClean="0"/>
              <a:t>Medians of </a:t>
            </a:r>
          </a:p>
          <a:p>
            <a:pPr lvl="0" indent="449263" algn="just" fontAlgn="base">
              <a:spcBef>
                <a:spcPct val="0"/>
              </a:spcBef>
              <a:spcAft>
                <a:spcPct val="0"/>
              </a:spcAft>
            </a:pPr>
            <a:r>
              <a:rPr lang="en-US" sz="2400" b="1" smtClean="0"/>
              <a:t>revenue (3 </a:t>
            </a:r>
            <a:r>
              <a:rPr lang="en-US" sz="2400" b="1" dirty="0" smtClean="0"/>
              <a:t>groups of companies, </a:t>
            </a:r>
            <a:r>
              <a:rPr lang="ru-RU" sz="2400" b="1" dirty="0" smtClean="0">
                <a:latin typeface="Calibri" pitchFamily="34" charset="0"/>
                <a:ea typeface="Calibri" pitchFamily="34" charset="0"/>
                <a:cs typeface="Times New Roman" pitchFamily="18" charset="0"/>
              </a:rPr>
              <a:t>2007 = 1</a:t>
            </a:r>
            <a:r>
              <a:rPr lang="en-US" sz="2400" b="1" dirty="0" smtClean="0">
                <a:latin typeface="Calibri" pitchFamily="34" charset="0"/>
                <a:ea typeface="Calibri" pitchFamily="34" charset="0"/>
                <a:cs typeface="Times New Roman" pitchFamily="18" charset="0"/>
              </a:rPr>
              <a:t>)</a:t>
            </a:r>
            <a:endParaRPr lang="ru-RU"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1714544" y="-142900"/>
            <a:ext cx="13335093" cy="7500990"/>
          </a:xfrm>
          <a:prstGeom prst="rect">
            <a:avLst/>
          </a:prstGeom>
          <a:noFill/>
          <a:ln w="9525">
            <a:noFill/>
            <a:miter lim="800000"/>
            <a:headEnd/>
            <a:tailEnd/>
          </a:ln>
          <a:effectLst/>
        </p:spPr>
      </p:pic>
      <p:sp>
        <p:nvSpPr>
          <p:cNvPr id="3" name="Полилиния 2"/>
          <p:cNvSpPr/>
          <p:nvPr/>
        </p:nvSpPr>
        <p:spPr>
          <a:xfrm>
            <a:off x="6551271" y="1539433"/>
            <a:ext cx="2552218" cy="4541134"/>
          </a:xfrm>
          <a:custGeom>
            <a:avLst/>
            <a:gdLst>
              <a:gd name="connsiteX0" fmla="*/ 636607 w 2552218"/>
              <a:gd name="connsiteY0" fmla="*/ 3472405 h 4541134"/>
              <a:gd name="connsiteX1" fmla="*/ 34724 w 2552218"/>
              <a:gd name="connsiteY1" fmla="*/ 4155311 h 4541134"/>
              <a:gd name="connsiteX2" fmla="*/ 844952 w 2552218"/>
              <a:gd name="connsiteY2" fmla="*/ 4467828 h 4541134"/>
              <a:gd name="connsiteX3" fmla="*/ 2187615 w 2552218"/>
              <a:gd name="connsiteY3" fmla="*/ 3877519 h 4541134"/>
              <a:gd name="connsiteX4" fmla="*/ 2303362 w 2552218"/>
              <a:gd name="connsiteY4" fmla="*/ 486137 h 4541134"/>
              <a:gd name="connsiteX5" fmla="*/ 694481 w 2552218"/>
              <a:gd name="connsiteY5" fmla="*/ 960699 h 4541134"/>
              <a:gd name="connsiteX6" fmla="*/ 752354 w 2552218"/>
              <a:gd name="connsiteY6" fmla="*/ 1018572 h 4541134"/>
              <a:gd name="connsiteX7" fmla="*/ 671332 w 2552218"/>
              <a:gd name="connsiteY7" fmla="*/ 3345083 h 4541134"/>
              <a:gd name="connsiteX8" fmla="*/ 671332 w 2552218"/>
              <a:gd name="connsiteY8" fmla="*/ 3345083 h 4541134"/>
              <a:gd name="connsiteX9" fmla="*/ 682906 w 2552218"/>
              <a:gd name="connsiteY9" fmla="*/ 3275635 h 4541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2218" h="4541134">
                <a:moveTo>
                  <a:pt x="636607" y="3472405"/>
                </a:moveTo>
                <a:cubicBezTo>
                  <a:pt x="318303" y="3730906"/>
                  <a:pt x="0" y="3989407"/>
                  <a:pt x="34724" y="4155311"/>
                </a:cubicBezTo>
                <a:cubicBezTo>
                  <a:pt x="69448" y="4321215"/>
                  <a:pt x="486137" y="4514127"/>
                  <a:pt x="844952" y="4467828"/>
                </a:cubicBezTo>
                <a:cubicBezTo>
                  <a:pt x="1203767" y="4421529"/>
                  <a:pt x="1944547" y="4541134"/>
                  <a:pt x="2187615" y="3877519"/>
                </a:cubicBezTo>
                <a:cubicBezTo>
                  <a:pt x="2430683" y="3213904"/>
                  <a:pt x="2552218" y="972274"/>
                  <a:pt x="2303362" y="486137"/>
                </a:cubicBezTo>
                <a:cubicBezTo>
                  <a:pt x="2054506" y="0"/>
                  <a:pt x="952982" y="871960"/>
                  <a:pt x="694481" y="960699"/>
                </a:cubicBezTo>
                <a:cubicBezTo>
                  <a:pt x="435980" y="1049438"/>
                  <a:pt x="756212" y="621175"/>
                  <a:pt x="752354" y="1018572"/>
                </a:cubicBezTo>
                <a:cubicBezTo>
                  <a:pt x="748496" y="1415969"/>
                  <a:pt x="671332" y="3345083"/>
                  <a:pt x="671332" y="3345083"/>
                </a:cubicBezTo>
                <a:lnTo>
                  <a:pt x="671332" y="3345083"/>
                </a:lnTo>
                <a:lnTo>
                  <a:pt x="682906" y="32756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 name="Полилиния 4"/>
          <p:cNvSpPr/>
          <p:nvPr/>
        </p:nvSpPr>
        <p:spPr>
          <a:xfrm>
            <a:off x="4342436" y="3310359"/>
            <a:ext cx="472632" cy="1851950"/>
          </a:xfrm>
          <a:custGeom>
            <a:avLst/>
            <a:gdLst>
              <a:gd name="connsiteX0" fmla="*/ 310587 w 472632"/>
              <a:gd name="connsiteY0" fmla="*/ 219919 h 1851950"/>
              <a:gd name="connsiteX1" fmla="*/ 44369 w 472632"/>
              <a:gd name="connsiteY1" fmla="*/ 231494 h 1851950"/>
              <a:gd name="connsiteX2" fmla="*/ 55944 w 472632"/>
              <a:gd name="connsiteY2" fmla="*/ 1608882 h 1851950"/>
              <a:gd name="connsiteX3" fmla="*/ 380035 w 472632"/>
              <a:gd name="connsiteY3" fmla="*/ 1689904 h 1851950"/>
              <a:gd name="connsiteX4" fmla="*/ 472632 w 472632"/>
              <a:gd name="connsiteY4" fmla="*/ 1354238 h 1851950"/>
              <a:gd name="connsiteX5" fmla="*/ 380035 w 472632"/>
              <a:gd name="connsiteY5" fmla="*/ 312517 h 1851950"/>
              <a:gd name="connsiteX6" fmla="*/ 380035 w 472632"/>
              <a:gd name="connsiteY6" fmla="*/ 312517 h 185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632" h="1851950">
                <a:moveTo>
                  <a:pt x="310587" y="219919"/>
                </a:moveTo>
                <a:cubicBezTo>
                  <a:pt x="198698" y="109959"/>
                  <a:pt x="86809" y="0"/>
                  <a:pt x="44369" y="231494"/>
                </a:cubicBezTo>
                <a:cubicBezTo>
                  <a:pt x="1929" y="462988"/>
                  <a:pt x="0" y="1365814"/>
                  <a:pt x="55944" y="1608882"/>
                </a:cubicBezTo>
                <a:cubicBezTo>
                  <a:pt x="111888" y="1851950"/>
                  <a:pt x="310587" y="1732345"/>
                  <a:pt x="380035" y="1689904"/>
                </a:cubicBezTo>
                <a:cubicBezTo>
                  <a:pt x="449483" y="1647463"/>
                  <a:pt x="472632" y="1583802"/>
                  <a:pt x="472632" y="1354238"/>
                </a:cubicBezTo>
                <a:cubicBezTo>
                  <a:pt x="472632" y="1124674"/>
                  <a:pt x="380035" y="312517"/>
                  <a:pt x="380035" y="312517"/>
                </a:cubicBezTo>
                <a:lnTo>
                  <a:pt x="380035" y="312517"/>
                </a:ln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TextBox 5"/>
          <p:cNvSpPr txBox="1"/>
          <p:nvPr/>
        </p:nvSpPr>
        <p:spPr>
          <a:xfrm>
            <a:off x="-857288" y="642918"/>
            <a:ext cx="11144328" cy="369332"/>
          </a:xfrm>
          <a:prstGeom prst="rect">
            <a:avLst/>
          </a:prstGeom>
          <a:solidFill>
            <a:schemeClr val="bg1"/>
          </a:solidFill>
        </p:spPr>
        <p:txBody>
          <a:bodyPr wrap="square" rtlCol="0">
            <a:spAutoFit/>
          </a:bodyPr>
          <a:lstStyle/>
          <a:p>
            <a:pPr algn="ctr"/>
            <a:r>
              <a:rPr lang="ru-RU" b="1" dirty="0" smtClean="0">
                <a:solidFill>
                  <a:srgbClr val="C00000"/>
                </a:solidFill>
              </a:rPr>
              <a:t>Спасибо Владимиру Аркадьевичу Бессонову за «наводку» </a:t>
            </a:r>
            <a:endParaRPr lang="ru-RU" b="1"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nvGraphicFramePr>
        <p:xfrm>
          <a:off x="428596" y="1142984"/>
          <a:ext cx="8286808" cy="528641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1"/>
          <p:cNvSpPr>
            <a:spLocks noChangeArrowheads="1"/>
          </p:cNvSpPr>
          <p:nvPr/>
        </p:nvSpPr>
        <p:spPr bwMode="auto">
          <a:xfrm>
            <a:off x="0" y="0"/>
            <a:ext cx="8812220" cy="1200329"/>
          </a:xfrm>
          <a:prstGeom prst="rect">
            <a:avLst/>
          </a:prstGeom>
          <a:blipFill>
            <a:blip r:embed="rId3"/>
            <a:tile tx="0" ty="0" sx="100000" sy="100000" flip="none" algn="tl"/>
          </a:bli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Популяционная динамика российских фирм (2016-2019,</a:t>
            </a:r>
          </a:p>
          <a:p>
            <a:pPr marL="0" marR="0" lvl="0" indent="449263" algn="ctr" defTabSz="914400" rtl="0" eaLnBrk="1" fontAlgn="base" latinLnBrk="0" hangingPunct="1">
              <a:lnSpc>
                <a:spcPct val="100000"/>
              </a:lnSpc>
              <a:spcBef>
                <a:spcPct val="0"/>
              </a:spcBef>
              <a:spcAft>
                <a:spcPct val="0"/>
              </a:spcAft>
              <a:buClrTx/>
              <a:buSzTx/>
              <a:buFontTx/>
              <a:buNone/>
              <a:tabLst/>
            </a:pPr>
            <a:r>
              <a:rPr lang="ru-RU" sz="2400" b="1" dirty="0" smtClean="0">
                <a:latin typeface="Calibri" pitchFamily="34" charset="0"/>
                <a:cs typeface="Times New Roman" pitchFamily="18" charset="0"/>
              </a:rPr>
              <a:t>рождения и ликвидации на 1000 фирм)</a:t>
            </a:r>
            <a:r>
              <a:rPr lang="en-US" sz="2400" b="1" dirty="0" smtClean="0">
                <a:latin typeface="Calibri" pitchFamily="34" charset="0"/>
                <a:cs typeface="Times New Roman" pitchFamily="18" charset="0"/>
              </a:rPr>
              <a:t> / Firm entry and firm </a:t>
            </a:r>
          </a:p>
          <a:p>
            <a:pPr marL="0" marR="0" lvl="0" indent="449263" algn="ctr" defTabSz="914400" rtl="0" eaLnBrk="1" fontAlgn="base" latinLnBrk="0" hangingPunct="1">
              <a:lnSpc>
                <a:spcPct val="100000"/>
              </a:lnSpc>
              <a:spcBef>
                <a:spcPct val="0"/>
              </a:spcBef>
              <a:spcAft>
                <a:spcPct val="0"/>
              </a:spcAft>
              <a:buClrTx/>
              <a:buSzTx/>
              <a:buFontTx/>
              <a:buNone/>
              <a:tabLst/>
            </a:pPr>
            <a:r>
              <a:rPr lang="en-US" sz="2400" b="1" dirty="0" smtClean="0">
                <a:latin typeface="Calibri" pitchFamily="34" charset="0"/>
                <a:cs typeface="Times New Roman" pitchFamily="18" charset="0"/>
              </a:rPr>
              <a:t>exit in Russia</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Таблица 16"/>
          <p:cNvGraphicFramePr>
            <a:graphicFrameLocks noGrp="1"/>
          </p:cNvGraphicFramePr>
          <p:nvPr>
            <p:extLst>
              <p:ext uri="{D42A27DB-BD31-4B8C-83A1-F6EECF244321}">
                <p14:modId xmlns:p14="http://schemas.microsoft.com/office/powerpoint/2010/main" val="4265788607"/>
              </p:ext>
            </p:extLst>
          </p:nvPr>
        </p:nvGraphicFramePr>
        <p:xfrm>
          <a:off x="357158" y="1357302"/>
          <a:ext cx="8286808" cy="4714910"/>
        </p:xfrm>
        <a:graphic>
          <a:graphicData uri="http://schemas.openxmlformats.org/drawingml/2006/table">
            <a:tbl>
              <a:tblPr/>
              <a:tblGrid>
                <a:gridCol w="1324850"/>
                <a:gridCol w="1667280"/>
                <a:gridCol w="1813699"/>
                <a:gridCol w="1813699"/>
                <a:gridCol w="1667280"/>
              </a:tblGrid>
              <a:tr h="1229270">
                <a:tc>
                  <a:txBody>
                    <a:bodyPr/>
                    <a:lstStyle/>
                    <a:p>
                      <a:pPr algn="ctr">
                        <a:lnSpc>
                          <a:spcPct val="107000"/>
                        </a:lnSpc>
                        <a:spcAft>
                          <a:spcPts val="0"/>
                        </a:spcAft>
                      </a:pPr>
                      <a:endParaRPr lang="ru-RU" sz="1800" b="1" dirty="0">
                        <a:solidFill>
                          <a:srgbClr val="000000"/>
                        </a:solidFill>
                        <a:latin typeface="Times New Roman"/>
                        <a:ea typeface="Times New Roman"/>
                        <a:cs typeface="Times New Roman"/>
                      </a:endParaRPr>
                    </a:p>
                    <a:p>
                      <a:pPr algn="ctr">
                        <a:lnSpc>
                          <a:spcPct val="107000"/>
                        </a:lnSpc>
                        <a:spcAft>
                          <a:spcPts val="0"/>
                        </a:spcAft>
                      </a:pPr>
                      <a:r>
                        <a:rPr lang="ru-RU" sz="1800" b="1" dirty="0" smtClean="0">
                          <a:solidFill>
                            <a:srgbClr val="000000"/>
                          </a:solidFill>
                          <a:latin typeface="Times New Roman"/>
                          <a:ea typeface="Times New Roman"/>
                          <a:cs typeface="Times New Roman"/>
                        </a:rPr>
                        <a:t>Выручка /</a:t>
                      </a:r>
                      <a:r>
                        <a:rPr lang="en-US" sz="1800" b="1" dirty="0" smtClean="0"/>
                        <a:t>revenue </a:t>
                      </a:r>
                      <a:r>
                        <a:rPr lang="ru-RU" sz="1800" b="1" dirty="0" smtClean="0">
                          <a:solidFill>
                            <a:srgbClr val="000000"/>
                          </a:solidFill>
                          <a:latin typeface="Times New Roman"/>
                          <a:ea typeface="Times New Roman"/>
                          <a:cs typeface="Times New Roman"/>
                        </a:rPr>
                        <a:t> </a:t>
                      </a:r>
                      <a:r>
                        <a:rPr lang="ru-RU" sz="1800" b="1" dirty="0">
                          <a:solidFill>
                            <a:srgbClr val="000000"/>
                          </a:solidFill>
                          <a:latin typeface="Times New Roman"/>
                          <a:ea typeface="Times New Roman"/>
                          <a:cs typeface="Times New Roman"/>
                        </a:rPr>
                        <a:t>млн. руб.</a:t>
                      </a:r>
                      <a:endParaRPr lang="ru-RU"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ru-RU" sz="1800" b="1" dirty="0">
                          <a:solidFill>
                            <a:srgbClr val="000000"/>
                          </a:solidFill>
                          <a:latin typeface="Times New Roman"/>
                          <a:ea typeface="Times New Roman"/>
                          <a:cs typeface="Times New Roman"/>
                        </a:rPr>
                        <a:t>менее 25-го </a:t>
                      </a:r>
                      <a:r>
                        <a:rPr lang="ru-RU" sz="1800" b="1" dirty="0" smtClean="0">
                          <a:solidFill>
                            <a:srgbClr val="000000"/>
                          </a:solidFill>
                          <a:latin typeface="Times New Roman"/>
                          <a:ea typeface="Times New Roman"/>
                          <a:cs typeface="Times New Roman"/>
                        </a:rPr>
                        <a:t>процентиля / </a:t>
                      </a:r>
                      <a:r>
                        <a:rPr lang="en-US" sz="1800" b="1" dirty="0" smtClean="0">
                          <a:solidFill>
                            <a:srgbClr val="000000"/>
                          </a:solidFill>
                          <a:latin typeface="Times New Roman"/>
                          <a:ea typeface="Times New Roman"/>
                          <a:cs typeface="Times New Roman"/>
                        </a:rPr>
                        <a:t>Less than</a:t>
                      </a:r>
                      <a:r>
                        <a:rPr lang="ru-RU" sz="1800" b="1" baseline="0" dirty="0" smtClean="0">
                          <a:solidFill>
                            <a:srgbClr val="000000"/>
                          </a:solidFill>
                          <a:latin typeface="Times New Roman"/>
                          <a:ea typeface="Times New Roman"/>
                          <a:cs typeface="Times New Roman"/>
                        </a:rPr>
                        <a:t> </a:t>
                      </a:r>
                      <a:r>
                        <a:rPr lang="en-US" sz="1800" b="1" dirty="0" smtClean="0">
                          <a:solidFill>
                            <a:srgbClr val="000000"/>
                          </a:solidFill>
                          <a:latin typeface="Times New Roman"/>
                          <a:ea typeface="Times New Roman"/>
                          <a:cs typeface="Times New Roman"/>
                        </a:rPr>
                        <a:t>25th percentile</a:t>
                      </a:r>
                      <a:r>
                        <a:rPr lang="ru-RU" sz="1800" b="1" dirty="0" smtClean="0">
                          <a:solidFill>
                            <a:srgbClr val="000000"/>
                          </a:solidFill>
                          <a:latin typeface="Times New Roman"/>
                          <a:ea typeface="Times New Roman"/>
                          <a:cs typeface="Times New Roman"/>
                        </a:rPr>
                        <a:t> </a:t>
                      </a:r>
                      <a:endParaRPr lang="ru-RU"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50-25 процентилей </a:t>
                      </a:r>
                      <a:endParaRPr lang="ru-RU"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75-50 процентилей</a:t>
                      </a:r>
                      <a:endParaRPr lang="ru-RU" sz="18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ru-RU" sz="1800" b="1" dirty="0">
                          <a:solidFill>
                            <a:srgbClr val="000000"/>
                          </a:solidFill>
                          <a:latin typeface="Times New Roman"/>
                          <a:ea typeface="Times New Roman"/>
                          <a:cs typeface="Times New Roman"/>
                        </a:rPr>
                        <a:t>более 75-го </a:t>
                      </a:r>
                      <a:r>
                        <a:rPr lang="ru-RU" sz="1800" b="1" dirty="0" smtClean="0">
                          <a:solidFill>
                            <a:srgbClr val="000000"/>
                          </a:solidFill>
                          <a:latin typeface="Times New Roman"/>
                          <a:ea typeface="Times New Roman"/>
                          <a:cs typeface="Times New Roman"/>
                        </a:rPr>
                        <a:t>процентиля</a:t>
                      </a:r>
                      <a:r>
                        <a:rPr lang="en-US" sz="1800" b="1" dirty="0" smtClean="0">
                          <a:solidFill>
                            <a:srgbClr val="000000"/>
                          </a:solidFill>
                          <a:latin typeface="Times New Roman"/>
                          <a:ea typeface="Times New Roman"/>
                          <a:cs typeface="Times New Roman"/>
                        </a:rPr>
                        <a:t>More than  75th percentile</a:t>
                      </a:r>
                      <a:r>
                        <a:rPr lang="ru-RU" sz="1800" b="1" dirty="0" smtClean="0">
                          <a:solidFill>
                            <a:srgbClr val="000000"/>
                          </a:solidFill>
                          <a:latin typeface="Times New Roman"/>
                          <a:ea typeface="Times New Roman"/>
                          <a:cs typeface="Times New Roman"/>
                        </a:rPr>
                        <a:t> </a:t>
                      </a:r>
                      <a:endParaRPr lang="ru-RU"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564">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2006 г</a:t>
                      </a:r>
                      <a:endParaRPr lang="ru-RU"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297,578</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190,818</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113,135</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45,091</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48564">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2007 г</a:t>
                      </a:r>
                      <a:endParaRPr lang="ru-RU"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390,147</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245,325</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156,099</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56,808</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48564">
                <a:tc>
                  <a:txBody>
                    <a:bodyPr/>
                    <a:lstStyle/>
                    <a:p>
                      <a:pPr algn="ctr">
                        <a:lnSpc>
                          <a:spcPct val="107000"/>
                        </a:lnSpc>
                        <a:spcAft>
                          <a:spcPts val="0"/>
                        </a:spcAft>
                      </a:pPr>
                      <a:r>
                        <a:rPr lang="ru-RU" sz="1800" b="1">
                          <a:solidFill>
                            <a:srgbClr val="000000"/>
                          </a:solidFill>
                          <a:latin typeface="Times New Roman"/>
                          <a:ea typeface="Times New Roman"/>
                          <a:cs typeface="Times New Roman"/>
                        </a:rPr>
                        <a:t>2008 г</a:t>
                      </a:r>
                      <a:endParaRPr lang="ru-RU" sz="18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490,542</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304,144</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194,395</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63,202</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48564">
                <a:tc>
                  <a:txBody>
                    <a:bodyPr/>
                    <a:lstStyle/>
                    <a:p>
                      <a:pPr algn="ctr">
                        <a:lnSpc>
                          <a:spcPct val="107000"/>
                        </a:lnSpc>
                        <a:spcAft>
                          <a:spcPts val="0"/>
                        </a:spcAft>
                      </a:pPr>
                      <a:r>
                        <a:rPr lang="ru-RU" sz="1800" b="1">
                          <a:solidFill>
                            <a:srgbClr val="000000"/>
                          </a:solidFill>
                          <a:latin typeface="Times New Roman"/>
                          <a:ea typeface="Times New Roman"/>
                          <a:cs typeface="Times New Roman"/>
                        </a:rPr>
                        <a:t>2009 г</a:t>
                      </a:r>
                      <a:endParaRPr lang="ru-RU" sz="18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448,958</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283,979</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178,261</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55,725</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48564">
                <a:tc>
                  <a:txBody>
                    <a:bodyPr/>
                    <a:lstStyle/>
                    <a:p>
                      <a:pPr algn="ctr">
                        <a:lnSpc>
                          <a:spcPct val="107000"/>
                        </a:lnSpc>
                        <a:spcAft>
                          <a:spcPts val="0"/>
                        </a:spcAft>
                      </a:pPr>
                      <a:r>
                        <a:rPr lang="ru-RU" sz="1800" b="1">
                          <a:solidFill>
                            <a:srgbClr val="000000"/>
                          </a:solidFill>
                          <a:latin typeface="Times New Roman"/>
                          <a:ea typeface="Times New Roman"/>
                          <a:cs typeface="Times New Roman"/>
                        </a:rPr>
                        <a:t>2010 г</a:t>
                      </a:r>
                      <a:endParaRPr lang="ru-RU" sz="18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578,721</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346,249</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226,205</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56,398</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48564">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2011 г</a:t>
                      </a:r>
                      <a:endParaRPr lang="ru-RU"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637,764</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431,371</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327,040</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147,353</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48564">
                <a:tc>
                  <a:txBody>
                    <a:bodyPr/>
                    <a:lstStyle/>
                    <a:p>
                      <a:pPr algn="ctr">
                        <a:lnSpc>
                          <a:spcPct val="107000"/>
                        </a:lnSpc>
                        <a:spcAft>
                          <a:spcPts val="0"/>
                        </a:spcAft>
                      </a:pPr>
                      <a:r>
                        <a:rPr lang="ru-RU" sz="1800" b="1">
                          <a:solidFill>
                            <a:srgbClr val="000000"/>
                          </a:solidFill>
                          <a:latin typeface="Times New Roman"/>
                          <a:ea typeface="Times New Roman"/>
                          <a:cs typeface="Times New Roman"/>
                        </a:rPr>
                        <a:t>2012 г</a:t>
                      </a:r>
                      <a:endParaRPr lang="ru-RU" sz="18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636,772</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480,333</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395,582</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234,585</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48564">
                <a:tc>
                  <a:txBody>
                    <a:bodyPr/>
                    <a:lstStyle/>
                    <a:p>
                      <a:pPr algn="ctr">
                        <a:lnSpc>
                          <a:spcPct val="107000"/>
                        </a:lnSpc>
                        <a:spcAft>
                          <a:spcPts val="0"/>
                        </a:spcAft>
                      </a:pPr>
                      <a:r>
                        <a:rPr lang="ru-RU" sz="1800" b="1">
                          <a:solidFill>
                            <a:srgbClr val="000000"/>
                          </a:solidFill>
                          <a:latin typeface="Times New Roman"/>
                          <a:ea typeface="Times New Roman"/>
                          <a:cs typeface="Times New Roman"/>
                        </a:rPr>
                        <a:t>2013 г</a:t>
                      </a:r>
                      <a:endParaRPr lang="ru-RU" sz="18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596,593</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507,251</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446,487</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312,254</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48564">
                <a:tc>
                  <a:txBody>
                    <a:bodyPr/>
                    <a:lstStyle/>
                    <a:p>
                      <a:pPr algn="ctr">
                        <a:lnSpc>
                          <a:spcPct val="107000"/>
                        </a:lnSpc>
                        <a:spcAft>
                          <a:spcPts val="0"/>
                        </a:spcAft>
                      </a:pPr>
                      <a:r>
                        <a:rPr lang="ru-RU" sz="1800" b="1">
                          <a:solidFill>
                            <a:srgbClr val="000000"/>
                          </a:solidFill>
                          <a:latin typeface="Times New Roman"/>
                          <a:ea typeface="Times New Roman"/>
                          <a:cs typeface="Times New Roman"/>
                        </a:rPr>
                        <a:t>2014 г</a:t>
                      </a:r>
                      <a:endParaRPr lang="ru-RU" sz="18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547,923</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535,190</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515,988</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418,438</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48564">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2015 г</a:t>
                      </a:r>
                      <a:endParaRPr lang="ru-RU"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447,972</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543,003</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a:solidFill>
                            <a:srgbClr val="000000"/>
                          </a:solidFill>
                          <a:latin typeface="Times New Roman"/>
                          <a:ea typeface="Times New Roman"/>
                          <a:cs typeface="Times New Roman"/>
                        </a:rPr>
                        <a:t>573,290</a:t>
                      </a:r>
                      <a:endParaRPr lang="ru-RU" sz="18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ru-RU" sz="1800" b="1" dirty="0">
                          <a:solidFill>
                            <a:srgbClr val="000000"/>
                          </a:solidFill>
                          <a:latin typeface="Times New Roman"/>
                          <a:ea typeface="Times New Roman"/>
                          <a:cs typeface="Times New Roman"/>
                        </a:rPr>
                        <a:t>544,881</a:t>
                      </a:r>
                      <a:endParaRPr lang="ru-RU" sz="18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
        <p:nvSpPr>
          <p:cNvPr id="18" name="Прямоугольник 17"/>
          <p:cNvSpPr/>
          <p:nvPr/>
        </p:nvSpPr>
        <p:spPr>
          <a:xfrm>
            <a:off x="0" y="0"/>
            <a:ext cx="9144000" cy="1107996"/>
          </a:xfrm>
          <a:prstGeom prst="rect">
            <a:avLst/>
          </a:prstGeom>
          <a:solidFill>
            <a:schemeClr val="accent1">
              <a:lumMod val="20000"/>
              <a:lumOff val="80000"/>
            </a:schemeClr>
          </a:solidFill>
        </p:spPr>
        <p:txBody>
          <a:bodyPr wrap="square">
            <a:spAutoFit/>
          </a:bodyPr>
          <a:lstStyle/>
          <a:p>
            <a:r>
              <a:rPr lang="ru-RU" sz="2200" b="1" dirty="0" smtClean="0"/>
              <a:t>Данные по </a:t>
            </a:r>
            <a:r>
              <a:rPr lang="ru-RU" sz="2200" b="1" dirty="0"/>
              <a:t>российским компаниям с выручкой в 2015 году не менее 200 </a:t>
            </a:r>
            <a:r>
              <a:rPr lang="ru-RU" sz="2200" b="1" dirty="0" smtClean="0"/>
              <a:t>млн</a:t>
            </a:r>
            <a:r>
              <a:rPr lang="ru-RU" sz="2200" b="1" dirty="0"/>
              <a:t>. руб. </a:t>
            </a:r>
            <a:r>
              <a:rPr lang="ru-RU" sz="2200" b="1" dirty="0" smtClean="0"/>
              <a:t>за 2006-15 гг., медианы. Два </a:t>
            </a:r>
            <a:r>
              <a:rPr lang="ru-RU" sz="2200" b="1" dirty="0"/>
              <a:t>диапазона: </a:t>
            </a:r>
            <a:r>
              <a:rPr lang="ru-RU" sz="2200" b="1" dirty="0" smtClean="0"/>
              <a:t>(1) Ранжирование </a:t>
            </a:r>
            <a:r>
              <a:rPr lang="ru-RU" sz="2200" b="1" dirty="0"/>
              <a:t>по темпам </a:t>
            </a:r>
            <a:r>
              <a:rPr lang="ru-RU" sz="2200" b="1" dirty="0" smtClean="0"/>
              <a:t>2011-15  </a:t>
            </a:r>
            <a:r>
              <a:rPr lang="ru-RU" sz="2200" b="1" dirty="0" err="1"/>
              <a:t>г.г</a:t>
            </a:r>
            <a:r>
              <a:rPr lang="ru-RU" sz="2200" b="1" dirty="0"/>
              <a:t>. и </a:t>
            </a:r>
            <a:r>
              <a:rPr lang="ru-RU" sz="2200" b="1" dirty="0" smtClean="0"/>
              <a:t>(2) Предыстория 2006-10 </a:t>
            </a:r>
            <a:r>
              <a:rPr lang="ru-RU" sz="2200" b="1" dirty="0" err="1"/>
              <a:t>г.г</a:t>
            </a:r>
            <a:r>
              <a:rPr lang="ru-RU" sz="2200" b="1" dirty="0" smtClean="0"/>
              <a:t>. (до кризиса + отскок)</a:t>
            </a:r>
            <a:endParaRPr lang="ru-RU" sz="2200" b="1" dirty="0"/>
          </a:p>
        </p:txBody>
      </p:sp>
      <p:sp>
        <p:nvSpPr>
          <p:cNvPr id="4" name="TextBox 3"/>
          <p:cNvSpPr txBox="1"/>
          <p:nvPr/>
        </p:nvSpPr>
        <p:spPr>
          <a:xfrm>
            <a:off x="0" y="6215082"/>
            <a:ext cx="9237272" cy="646331"/>
          </a:xfrm>
          <a:prstGeom prst="rect">
            <a:avLst/>
          </a:prstGeom>
          <a:noFill/>
        </p:spPr>
        <p:txBody>
          <a:bodyPr wrap="none" rtlCol="0">
            <a:spAutoFit/>
          </a:bodyPr>
          <a:lstStyle/>
          <a:p>
            <a:pPr>
              <a:buFont typeface="Arial" charset="0"/>
              <a:buChar char="•"/>
            </a:pPr>
            <a:r>
              <a:rPr lang="en-US" b="1" dirty="0" smtClean="0"/>
              <a:t>The groups were formed by ranking the assembly of companies depending on revenue growth </a:t>
            </a:r>
            <a:endParaRPr lang="ru-RU" b="1" dirty="0" smtClean="0"/>
          </a:p>
          <a:p>
            <a:r>
              <a:rPr lang="en-US" b="1" dirty="0" smtClean="0"/>
              <a:t>rates for 2011–2015.</a:t>
            </a:r>
            <a:endParaRPr lang="ru-RU" b="1" dirty="0"/>
          </a:p>
        </p:txBody>
      </p:sp>
      <p:sp>
        <p:nvSpPr>
          <p:cNvPr id="2" name="Прямоугольник 1"/>
          <p:cNvSpPr/>
          <p:nvPr/>
        </p:nvSpPr>
        <p:spPr>
          <a:xfrm>
            <a:off x="107504" y="2564904"/>
            <a:ext cx="8640960"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5286380" cy="1200329"/>
          </a:xfrm>
          <a:prstGeom prst="rect">
            <a:avLst/>
          </a:prstGeom>
          <a:solidFill>
            <a:schemeClr val="accent1">
              <a:lumMod val="20000"/>
              <a:lumOff val="80000"/>
            </a:schemeClr>
          </a:solidFill>
        </p:spPr>
        <p:txBody>
          <a:bodyPr wrap="square">
            <a:spAutoFit/>
          </a:bodyPr>
          <a:lstStyle/>
          <a:p>
            <a:pPr algn="ctr"/>
            <a:r>
              <a:rPr lang="ru-RU" sz="2400" b="1" dirty="0" smtClean="0"/>
              <a:t>Медианы выручки групп компаний, </a:t>
            </a:r>
          </a:p>
          <a:p>
            <a:pPr algn="ctr"/>
            <a:r>
              <a:rPr lang="ru-RU" sz="2400" b="1" dirty="0" smtClean="0"/>
              <a:t>ранжированных в зависимости от </a:t>
            </a:r>
          </a:p>
          <a:p>
            <a:pPr algn="ctr"/>
            <a:r>
              <a:rPr lang="ru-RU" sz="2400" b="1" dirty="0" smtClean="0"/>
              <a:t>темпов прироста выручки 2010-15 г.г</a:t>
            </a:r>
            <a:r>
              <a:rPr lang="ru-RU" sz="2400" b="1" dirty="0" smtClean="0">
                <a:solidFill>
                  <a:srgbClr val="FF0000"/>
                </a:solidFill>
              </a:rPr>
              <a:t>. </a:t>
            </a:r>
            <a:endParaRPr lang="ru-RU" sz="2400" b="1" dirty="0">
              <a:solidFill>
                <a:srgbClr val="FF0000"/>
              </a:solidFill>
            </a:endParaRPr>
          </a:p>
        </p:txBody>
      </p:sp>
      <p:pic>
        <p:nvPicPr>
          <p:cNvPr id="5" name="Объект 5"/>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1732208"/>
            <a:ext cx="8551572" cy="5125792"/>
          </a:xfrm>
          <a:prstGeom prst="rect">
            <a:avLst/>
          </a:prstGeom>
          <a:noFill/>
        </p:spPr>
      </p:pic>
      <p:grpSp>
        <p:nvGrpSpPr>
          <p:cNvPr id="4" name="Группа 3"/>
          <p:cNvGrpSpPr/>
          <p:nvPr/>
        </p:nvGrpSpPr>
        <p:grpSpPr>
          <a:xfrm rot="21286654">
            <a:off x="7734224" y="59253"/>
            <a:ext cx="1357322" cy="1214446"/>
            <a:chOff x="6432998" y="694783"/>
            <a:chExt cx="1357322" cy="1214446"/>
          </a:xfrm>
        </p:grpSpPr>
        <p:sp>
          <p:nvSpPr>
            <p:cNvPr id="2" name="Овальная выноска 1"/>
            <p:cNvSpPr/>
            <p:nvPr/>
          </p:nvSpPr>
          <p:spPr>
            <a:xfrm rot="1904033">
              <a:off x="6432998" y="694783"/>
              <a:ext cx="1357322" cy="1214446"/>
            </a:xfrm>
            <a:prstGeom prst="wedgeEllipseCallout">
              <a:avLst>
                <a:gd name="adj1" fmla="val -104552"/>
                <a:gd name="adj2" fmla="val 782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6572264" y="928670"/>
              <a:ext cx="1071570" cy="707886"/>
            </a:xfrm>
            <a:prstGeom prst="rect">
              <a:avLst/>
            </a:prstGeom>
            <a:noFill/>
          </p:spPr>
          <p:txBody>
            <a:bodyPr wrap="square" rtlCol="0">
              <a:spAutoFit/>
            </a:bodyPr>
            <a:lstStyle/>
            <a:p>
              <a:r>
                <a:rPr lang="ru-RU" sz="2000" b="1" dirty="0" smtClean="0"/>
                <a:t>Эффект</a:t>
              </a:r>
            </a:p>
            <a:p>
              <a:r>
                <a:rPr lang="ru-RU" sz="2000" b="1" dirty="0" smtClean="0"/>
                <a:t>отбора</a:t>
              </a:r>
              <a:endParaRPr lang="ru-RU" sz="2000" b="1" dirty="0"/>
            </a:p>
          </p:txBody>
        </p:sp>
      </p:grpSp>
      <p:sp>
        <p:nvSpPr>
          <p:cNvPr id="7" name="Скругленный прямоугольник 6"/>
          <p:cNvSpPr/>
          <p:nvPr/>
        </p:nvSpPr>
        <p:spPr>
          <a:xfrm>
            <a:off x="4572000" y="928670"/>
            <a:ext cx="3357586" cy="5000660"/>
          </a:xfrm>
          <a:prstGeom prst="roundRect">
            <a:avLst>
              <a:gd name="adj" fmla="val 37351"/>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52233160"/>
              </p:ext>
            </p:extLst>
          </p:nvPr>
        </p:nvGraphicFramePr>
        <p:xfrm>
          <a:off x="285720" y="428604"/>
          <a:ext cx="6500858" cy="2780230"/>
        </p:xfrm>
        <a:graphic>
          <a:graphicData uri="http://schemas.openxmlformats.org/drawingml/2006/table">
            <a:tbl>
              <a:tblPr/>
              <a:tblGrid>
                <a:gridCol w="2143140"/>
                <a:gridCol w="1233291"/>
                <a:gridCol w="1688568"/>
                <a:gridCol w="1435859"/>
              </a:tblGrid>
              <a:tr h="884679">
                <a:tc>
                  <a:txBody>
                    <a:bodyPr/>
                    <a:lstStyle/>
                    <a:p>
                      <a:pPr marL="0" algn="ctr" defTabSz="914400" rtl="0" eaLnBrk="1" latinLnBrk="0" hangingPunct="1">
                        <a:lnSpc>
                          <a:spcPct val="115000"/>
                        </a:lnSpc>
                        <a:spcAft>
                          <a:spcPts val="0"/>
                        </a:spcAft>
                      </a:pPr>
                      <a:r>
                        <a:rPr lang="ru-RU" sz="2800" b="1" kern="1200" dirty="0" smtClean="0">
                          <a:solidFill>
                            <a:srgbClr val="FF0000"/>
                          </a:solidFill>
                          <a:latin typeface="Times New Roman"/>
                          <a:ea typeface="Calibri"/>
                          <a:cs typeface="Times New Roman"/>
                        </a:rPr>
                        <a:t>2006-2010 гг.</a:t>
                      </a:r>
                      <a:endParaRPr lang="ru-RU" sz="2800" b="1" kern="1200" dirty="0">
                        <a:solidFill>
                          <a:srgbClr val="FF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latin typeface="Times New Roman"/>
                          <a:ea typeface="Calibri"/>
                          <a:cs typeface="Times New Roman"/>
                        </a:rPr>
                        <a:t>Темпы роста </a:t>
                      </a:r>
                      <a:endParaRPr lang="en-US" sz="1800" b="1" dirty="0" smtClean="0">
                        <a:latin typeface="Times New Roman"/>
                        <a:ea typeface="Calibri"/>
                        <a:cs typeface="Times New Roman"/>
                      </a:endParaRPr>
                    </a:p>
                    <a:p>
                      <a:pPr algn="ctr">
                        <a:lnSpc>
                          <a:spcPct val="115000"/>
                        </a:lnSpc>
                        <a:spcAft>
                          <a:spcPts val="0"/>
                        </a:spcAft>
                      </a:pPr>
                      <a:r>
                        <a:rPr lang="en-US" sz="2000" b="1" i="1" dirty="0" err="1" smtClean="0">
                          <a:latin typeface="Times New Roman"/>
                          <a:ea typeface="Calibri"/>
                          <a:cs typeface="Times New Roman"/>
                        </a:rPr>
                        <a:t>r</a:t>
                      </a:r>
                      <a:r>
                        <a:rPr lang="en-US" sz="2000" b="1" i="1" baseline="-25000" dirty="0" err="1" smtClean="0">
                          <a:latin typeface="Times New Roman"/>
                          <a:ea typeface="Calibri"/>
                          <a:cs typeface="Times New Roman"/>
                        </a:rPr>
                        <a:t>t</a:t>
                      </a:r>
                      <a:r>
                        <a:rPr lang="en-US" sz="2000" b="1" i="1" baseline="-25000" dirty="0" smtClean="0">
                          <a:latin typeface="Times New Roman"/>
                          <a:ea typeface="Calibri"/>
                          <a:cs typeface="Times New Roman"/>
                        </a:rPr>
                        <a:t> </a:t>
                      </a:r>
                      <a:r>
                        <a:rPr lang="en-US" sz="2000" b="1" i="1" dirty="0" smtClean="0">
                          <a:latin typeface="Times New Roman"/>
                          <a:ea typeface="Calibri"/>
                          <a:cs typeface="Times New Roman"/>
                        </a:rPr>
                        <a:t>/</a:t>
                      </a:r>
                      <a:r>
                        <a:rPr lang="en-US" sz="2000" b="1" i="1" dirty="0" err="1" smtClean="0">
                          <a:latin typeface="Times New Roman"/>
                          <a:ea typeface="Calibri"/>
                          <a:cs typeface="Times New Roman"/>
                        </a:rPr>
                        <a:t>r</a:t>
                      </a:r>
                      <a:r>
                        <a:rPr lang="en-US" sz="2000" b="1" i="1" baseline="-25000" dirty="0" err="1" smtClean="0">
                          <a:latin typeface="Times New Roman"/>
                          <a:ea typeface="Calibri"/>
                          <a:cs typeface="Times New Roman"/>
                        </a:rPr>
                        <a:t>t</a:t>
                      </a:r>
                      <a:r>
                        <a:rPr lang="en-US" sz="2000" b="1" i="1" baseline="-25000" dirty="0" smtClean="0">
                          <a:latin typeface="Times New Roman"/>
                          <a:ea typeface="Calibri"/>
                          <a:cs typeface="Times New Roman"/>
                        </a:rPr>
                        <a:t>-n</a:t>
                      </a:r>
                      <a:endParaRPr lang="ru-RU" sz="2000" b="1" i="1" baseline="-25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err="1" smtClean="0">
                          <a:latin typeface="Times New Roman"/>
                          <a:ea typeface="Calibri"/>
                          <a:cs typeface="Times New Roman"/>
                        </a:rPr>
                        <a:t>Абс</a:t>
                      </a:r>
                      <a:r>
                        <a:rPr lang="ru-RU" sz="1800" b="1" dirty="0" smtClean="0">
                          <a:latin typeface="Times New Roman"/>
                          <a:ea typeface="Calibri"/>
                          <a:cs typeface="Times New Roman"/>
                        </a:rPr>
                        <a:t>. прирост </a:t>
                      </a:r>
                      <a:r>
                        <a:rPr lang="ru-RU" sz="1800" b="1" dirty="0">
                          <a:latin typeface="Times New Roman"/>
                          <a:ea typeface="Calibri"/>
                          <a:cs typeface="Times New Roman"/>
                        </a:rPr>
                        <a:t>(млн. руб</a:t>
                      </a:r>
                      <a:r>
                        <a:rPr lang="ru-RU" sz="1800" b="1" dirty="0" smtClean="0">
                          <a:latin typeface="Times New Roman"/>
                          <a:ea typeface="Calibri"/>
                          <a:cs typeface="Times New Roman"/>
                        </a:rPr>
                        <a:t>.)</a:t>
                      </a:r>
                      <a:endParaRPr lang="en-US" sz="1800" b="1" dirty="0" smtClean="0">
                        <a:latin typeface="Times New Roman"/>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800" b="1" i="1" dirty="0" err="1" smtClean="0">
                          <a:latin typeface="Times New Roman"/>
                          <a:ea typeface="Calibri"/>
                          <a:cs typeface="Times New Roman"/>
                        </a:rPr>
                        <a:t>r</a:t>
                      </a:r>
                      <a:r>
                        <a:rPr lang="en-US" sz="1800" b="1" i="1" baseline="-25000" dirty="0" err="1" smtClean="0">
                          <a:latin typeface="Times New Roman"/>
                          <a:ea typeface="Calibri"/>
                          <a:cs typeface="Times New Roman"/>
                        </a:rPr>
                        <a:t>t</a:t>
                      </a:r>
                      <a:r>
                        <a:rPr lang="en-US" sz="1800" b="1" i="1" baseline="-25000" dirty="0" smtClean="0">
                          <a:latin typeface="Times New Roman"/>
                          <a:ea typeface="Calibri"/>
                          <a:cs typeface="Times New Roman"/>
                        </a:rPr>
                        <a:t> </a:t>
                      </a:r>
                      <a:r>
                        <a:rPr lang="en-US" sz="1800" b="1" i="1" dirty="0" smtClean="0">
                          <a:latin typeface="Times New Roman"/>
                          <a:ea typeface="Calibri"/>
                          <a:cs typeface="Times New Roman"/>
                        </a:rPr>
                        <a:t>- </a:t>
                      </a:r>
                      <a:r>
                        <a:rPr lang="en-US" sz="1800" b="1" i="1" dirty="0" err="1" smtClean="0">
                          <a:latin typeface="Times New Roman"/>
                          <a:ea typeface="Calibri"/>
                          <a:cs typeface="Times New Roman"/>
                        </a:rPr>
                        <a:t>r</a:t>
                      </a:r>
                      <a:r>
                        <a:rPr lang="en-US" sz="1800" b="1" i="1" baseline="-25000" dirty="0" err="1" smtClean="0">
                          <a:latin typeface="Times New Roman"/>
                          <a:ea typeface="Calibri"/>
                          <a:cs typeface="Times New Roman"/>
                        </a:rPr>
                        <a:t>t</a:t>
                      </a:r>
                      <a:r>
                        <a:rPr lang="en-US" sz="1800" b="1" i="1" baseline="-25000" dirty="0" smtClean="0">
                          <a:latin typeface="Times New Roman"/>
                          <a:ea typeface="Calibri"/>
                          <a:cs typeface="Times New Roman"/>
                        </a:rPr>
                        <a:t>-n</a:t>
                      </a:r>
                      <a:endParaRPr lang="ru-RU" sz="1800" b="1" i="1" baseline="-250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latin typeface="Times New Roman"/>
                          <a:ea typeface="Calibri"/>
                          <a:cs typeface="Times New Roman"/>
                        </a:rPr>
                        <a:t>Индекс </a:t>
                      </a:r>
                      <a:r>
                        <a:rPr lang="ru-RU" sz="1800" b="1" dirty="0" smtClean="0">
                          <a:latin typeface="Times New Roman"/>
                          <a:ea typeface="Calibri"/>
                          <a:cs typeface="Times New Roman"/>
                        </a:rPr>
                        <a:t>Берча*</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726">
                <a:tc>
                  <a:txBody>
                    <a:bodyPr/>
                    <a:lstStyle/>
                    <a:p>
                      <a:pPr algn="just">
                        <a:lnSpc>
                          <a:spcPct val="115000"/>
                        </a:lnSpc>
                        <a:spcAft>
                          <a:spcPts val="0"/>
                        </a:spcAft>
                      </a:pPr>
                      <a:r>
                        <a:rPr lang="en-US" sz="1800" b="1" dirty="0" smtClean="0">
                          <a:latin typeface="Times New Roman"/>
                          <a:ea typeface="Calibri"/>
                          <a:cs typeface="Times New Roman"/>
                        </a:rPr>
                        <a:t>&lt;</a:t>
                      </a:r>
                      <a:r>
                        <a:rPr lang="ru-RU" sz="1800" b="1" dirty="0" smtClean="0">
                          <a:latin typeface="Times New Roman"/>
                          <a:ea typeface="Calibri"/>
                          <a:cs typeface="Times New Roman"/>
                        </a:rPr>
                        <a:t>25-го </a:t>
                      </a:r>
                      <a:r>
                        <a:rPr lang="en-US" sz="1800" b="1" dirty="0" smtClean="0">
                          <a:latin typeface="Times New Roman"/>
                          <a:ea typeface="Calibri"/>
                          <a:cs typeface="Times New Roman"/>
                        </a:rPr>
                        <a:t> </a:t>
                      </a:r>
                      <a:r>
                        <a:rPr lang="ru-RU" sz="1800" b="1" dirty="0" smtClean="0">
                          <a:latin typeface="Times New Roman"/>
                          <a:ea typeface="Calibri"/>
                          <a:cs typeface="Times New Roman"/>
                        </a:rPr>
                        <a:t>процентиля </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AC16"/>
                    </a:solidFill>
                  </a:tcPr>
                </a:tc>
                <a:tc>
                  <a:txBody>
                    <a:bodyPr/>
                    <a:lstStyle/>
                    <a:p>
                      <a:pPr algn="ctr">
                        <a:lnSpc>
                          <a:spcPct val="115000"/>
                        </a:lnSpc>
                        <a:spcAft>
                          <a:spcPts val="1000"/>
                        </a:spcAft>
                      </a:pPr>
                      <a:r>
                        <a:rPr lang="ru-RU" sz="1800" b="1">
                          <a:latin typeface="Times New Roman"/>
                          <a:ea typeface="Calibri"/>
                          <a:cs typeface="Times New Roman"/>
                        </a:rPr>
                        <a:t>1,94</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AC16"/>
                    </a:solidFill>
                  </a:tcPr>
                </a:tc>
                <a:tc>
                  <a:txBody>
                    <a:bodyPr/>
                    <a:lstStyle/>
                    <a:p>
                      <a:pPr algn="ctr">
                        <a:lnSpc>
                          <a:spcPct val="115000"/>
                        </a:lnSpc>
                        <a:spcAft>
                          <a:spcPts val="1000"/>
                        </a:spcAft>
                      </a:pPr>
                      <a:r>
                        <a:rPr lang="ru-RU" sz="1800" b="1">
                          <a:latin typeface="Times New Roman"/>
                          <a:ea typeface="Calibri"/>
                          <a:cs typeface="Times New Roman"/>
                        </a:rPr>
                        <a:t>281,1</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AC16"/>
                    </a:solidFill>
                  </a:tcPr>
                </a:tc>
                <a:tc>
                  <a:txBody>
                    <a:bodyPr/>
                    <a:lstStyle/>
                    <a:p>
                      <a:pPr algn="ctr">
                        <a:lnSpc>
                          <a:spcPct val="115000"/>
                        </a:lnSpc>
                        <a:spcAft>
                          <a:spcPts val="1000"/>
                        </a:spcAft>
                      </a:pPr>
                      <a:r>
                        <a:rPr lang="ru-RU" sz="1800" b="1" dirty="0">
                          <a:latin typeface="Times New Roman"/>
                          <a:ea typeface="Calibri"/>
                          <a:cs typeface="Times New Roman"/>
                        </a:rPr>
                        <a:t>545,3</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AC16"/>
                    </a:solidFill>
                  </a:tcPr>
                </a:tc>
              </a:tr>
              <a:tr h="456726">
                <a:tc>
                  <a:txBody>
                    <a:bodyPr/>
                    <a:lstStyle/>
                    <a:p>
                      <a:pPr algn="just">
                        <a:lnSpc>
                          <a:spcPct val="115000"/>
                        </a:lnSpc>
                        <a:spcAft>
                          <a:spcPts val="0"/>
                        </a:spcAft>
                      </a:pPr>
                      <a:r>
                        <a:rPr lang="ru-RU" sz="1800" b="1" dirty="0">
                          <a:latin typeface="Times New Roman"/>
                          <a:ea typeface="Calibri"/>
                          <a:cs typeface="Times New Roman"/>
                        </a:rPr>
                        <a:t>50-25 процентилей</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a:latin typeface="Times New Roman"/>
                          <a:ea typeface="Calibri"/>
                          <a:cs typeface="Times New Roman"/>
                        </a:rPr>
                        <a:t>1,81</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dirty="0">
                          <a:latin typeface="Times New Roman"/>
                          <a:ea typeface="Calibri"/>
                          <a:cs typeface="Times New Roman"/>
                        </a:rPr>
                        <a:t>155,4</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dirty="0">
                          <a:latin typeface="Times New Roman"/>
                          <a:ea typeface="Calibri"/>
                          <a:cs typeface="Times New Roman"/>
                        </a:rPr>
                        <a:t>281,3</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726">
                <a:tc>
                  <a:txBody>
                    <a:bodyPr/>
                    <a:lstStyle/>
                    <a:p>
                      <a:pPr algn="just">
                        <a:lnSpc>
                          <a:spcPct val="115000"/>
                        </a:lnSpc>
                        <a:spcAft>
                          <a:spcPts val="0"/>
                        </a:spcAft>
                      </a:pPr>
                      <a:r>
                        <a:rPr lang="ru-RU" sz="1800" b="1" dirty="0">
                          <a:latin typeface="Times New Roman"/>
                          <a:ea typeface="Calibri"/>
                          <a:cs typeface="Times New Roman"/>
                        </a:rPr>
                        <a:t>75-50 процентилей</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a:latin typeface="Times New Roman"/>
                          <a:ea typeface="Calibri"/>
                          <a:cs typeface="Times New Roman"/>
                        </a:rPr>
                        <a:t>2,00</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dirty="0">
                          <a:latin typeface="Times New Roman"/>
                          <a:ea typeface="Calibri"/>
                          <a:cs typeface="Times New Roman"/>
                        </a:rPr>
                        <a:t>113,1</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dirty="0">
                          <a:latin typeface="Times New Roman"/>
                          <a:ea typeface="Calibri"/>
                          <a:cs typeface="Times New Roman"/>
                        </a:rPr>
                        <a:t>226,2</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726">
                <a:tc>
                  <a:txBody>
                    <a:bodyPr/>
                    <a:lstStyle/>
                    <a:p>
                      <a:pPr algn="just">
                        <a:lnSpc>
                          <a:spcPct val="115000"/>
                        </a:lnSpc>
                        <a:spcAft>
                          <a:spcPts val="0"/>
                        </a:spcAft>
                      </a:pPr>
                      <a:r>
                        <a:rPr lang="en-US" sz="1800" b="1" dirty="0" smtClean="0">
                          <a:latin typeface="Times New Roman"/>
                          <a:ea typeface="Calibri"/>
                          <a:cs typeface="Times New Roman"/>
                        </a:rPr>
                        <a:t>&gt;</a:t>
                      </a:r>
                      <a:r>
                        <a:rPr lang="ru-RU" sz="1800" b="1" dirty="0" smtClean="0">
                          <a:latin typeface="Times New Roman"/>
                          <a:ea typeface="Calibri"/>
                          <a:cs typeface="Times New Roman"/>
                        </a:rPr>
                        <a:t>75-го </a:t>
                      </a:r>
                      <a:r>
                        <a:rPr lang="ru-RU" sz="1800" b="1" dirty="0">
                          <a:latin typeface="Times New Roman"/>
                          <a:ea typeface="Calibri"/>
                          <a:cs typeface="Times New Roman"/>
                        </a:rPr>
                        <a:t>процентиля</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800" b="1">
                          <a:latin typeface="Times New Roman"/>
                          <a:ea typeface="Calibri"/>
                          <a:cs typeface="Times New Roman"/>
                        </a:rPr>
                        <a:t>1,25</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800" b="1">
                          <a:latin typeface="Times New Roman"/>
                          <a:ea typeface="Calibri"/>
                          <a:cs typeface="Times New Roman"/>
                        </a:rPr>
                        <a:t>11,3</a:t>
                      </a:r>
                      <a:endParaRPr lang="ru-RU" sz="1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800" b="1" dirty="0">
                          <a:latin typeface="Times New Roman"/>
                          <a:ea typeface="Calibri"/>
                          <a:cs typeface="Times New Roman"/>
                        </a:rPr>
                        <a:t>14,1</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2049" name="Rectangle 1"/>
          <p:cNvSpPr>
            <a:spLocks noChangeArrowheads="1"/>
          </p:cNvSpPr>
          <p:nvPr/>
        </p:nvSpPr>
        <p:spPr bwMode="auto">
          <a:xfrm>
            <a:off x="714348" y="0"/>
            <a:ext cx="7380290" cy="461665"/>
          </a:xfrm>
          <a:prstGeom prst="rect">
            <a:avLst/>
          </a:prstGeom>
          <a:blipFill>
            <a:blip r:embed="rId2"/>
            <a:tile tx="0" ty="0" sx="100000" sy="100000" flip="none" algn="tl"/>
          </a:bli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Динамика медиан выручки по группам компаний</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Таблица 3"/>
          <p:cNvGraphicFramePr>
            <a:graphicFrameLocks noGrp="1"/>
          </p:cNvGraphicFramePr>
          <p:nvPr/>
        </p:nvGraphicFramePr>
        <p:xfrm>
          <a:off x="1857356" y="4214794"/>
          <a:ext cx="6929486" cy="2643206"/>
        </p:xfrm>
        <a:graphic>
          <a:graphicData uri="http://schemas.openxmlformats.org/drawingml/2006/table">
            <a:tbl>
              <a:tblPr/>
              <a:tblGrid>
                <a:gridCol w="2214578"/>
                <a:gridCol w="1392665"/>
                <a:gridCol w="1803998"/>
                <a:gridCol w="1518245"/>
              </a:tblGrid>
              <a:tr h="881070">
                <a:tc>
                  <a:txBody>
                    <a:bodyPr/>
                    <a:lstStyle/>
                    <a:p>
                      <a:pPr marL="0" algn="ctr" defTabSz="914400" rtl="0" eaLnBrk="1" latinLnBrk="0" hangingPunct="1">
                        <a:lnSpc>
                          <a:spcPct val="115000"/>
                        </a:lnSpc>
                        <a:spcAft>
                          <a:spcPts val="0"/>
                        </a:spcAft>
                      </a:pPr>
                      <a:r>
                        <a:rPr lang="ru-RU" sz="2800" b="1" kern="1200" dirty="0" smtClean="0">
                          <a:solidFill>
                            <a:srgbClr val="FF0000"/>
                          </a:solidFill>
                          <a:latin typeface="Times New Roman"/>
                          <a:ea typeface="Calibri"/>
                          <a:cs typeface="Times New Roman"/>
                        </a:rPr>
                        <a:t>2010-2015 гг.</a:t>
                      </a:r>
                      <a:endParaRPr lang="ru-RU" sz="2800" b="1" kern="1200" dirty="0">
                        <a:solidFill>
                          <a:srgbClr val="FF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latin typeface="Times New Roman"/>
                          <a:ea typeface="Calibri"/>
                          <a:cs typeface="Times New Roman"/>
                        </a:rPr>
                        <a:t>Темпы роста </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err="1" smtClean="0">
                          <a:latin typeface="Times New Roman"/>
                          <a:ea typeface="Calibri"/>
                          <a:cs typeface="Times New Roman"/>
                        </a:rPr>
                        <a:t>Абс</a:t>
                      </a:r>
                      <a:r>
                        <a:rPr lang="ru-RU" sz="1800" b="1" dirty="0" smtClean="0">
                          <a:latin typeface="Times New Roman"/>
                          <a:ea typeface="Calibri"/>
                          <a:cs typeface="Times New Roman"/>
                        </a:rPr>
                        <a:t>. прирост </a:t>
                      </a:r>
                      <a:r>
                        <a:rPr lang="ru-RU" sz="1800" b="1" dirty="0">
                          <a:latin typeface="Times New Roman"/>
                          <a:ea typeface="Calibri"/>
                          <a:cs typeface="Times New Roman"/>
                        </a:rPr>
                        <a:t>(млн. руб.)</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latin typeface="Times New Roman"/>
                          <a:ea typeface="Calibri"/>
                          <a:cs typeface="Times New Roman"/>
                        </a:rPr>
                        <a:t>Индекс </a:t>
                      </a:r>
                      <a:r>
                        <a:rPr lang="ru-RU" sz="1800" b="1" dirty="0" smtClean="0">
                          <a:latin typeface="Times New Roman"/>
                          <a:ea typeface="Calibri"/>
                          <a:cs typeface="Times New Roman"/>
                        </a:rPr>
                        <a:t>Берча</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534">
                <a:tc>
                  <a:txBody>
                    <a:bodyPr/>
                    <a:lstStyle/>
                    <a:p>
                      <a:pPr algn="just">
                        <a:lnSpc>
                          <a:spcPct val="115000"/>
                        </a:lnSpc>
                        <a:spcAft>
                          <a:spcPts val="0"/>
                        </a:spcAft>
                      </a:pPr>
                      <a:r>
                        <a:rPr lang="en-US" sz="1800" b="1" dirty="0" smtClean="0">
                          <a:latin typeface="Times New Roman"/>
                          <a:ea typeface="Calibri"/>
                          <a:cs typeface="Times New Roman"/>
                        </a:rPr>
                        <a:t>&lt;</a:t>
                      </a:r>
                      <a:r>
                        <a:rPr lang="ru-RU" sz="1800" b="1" dirty="0" smtClean="0">
                          <a:latin typeface="Times New Roman"/>
                          <a:ea typeface="Calibri"/>
                          <a:cs typeface="Times New Roman"/>
                        </a:rPr>
                        <a:t>25-го </a:t>
                      </a:r>
                      <a:r>
                        <a:rPr lang="en-US" sz="1800" b="1" dirty="0" smtClean="0">
                          <a:latin typeface="Times New Roman"/>
                          <a:ea typeface="Calibri"/>
                          <a:cs typeface="Times New Roman"/>
                        </a:rPr>
                        <a:t> </a:t>
                      </a:r>
                      <a:r>
                        <a:rPr lang="ru-RU" sz="1800" b="1" dirty="0" smtClean="0">
                          <a:latin typeface="Times New Roman"/>
                          <a:ea typeface="Calibri"/>
                          <a:cs typeface="Times New Roman"/>
                        </a:rPr>
                        <a:t>процентиля </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0,77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-130,7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-100,6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40534">
                <a:tc>
                  <a:txBody>
                    <a:bodyPr/>
                    <a:lstStyle/>
                    <a:p>
                      <a:pPr algn="just">
                        <a:lnSpc>
                          <a:spcPct val="115000"/>
                        </a:lnSpc>
                        <a:spcAft>
                          <a:spcPts val="0"/>
                        </a:spcAft>
                      </a:pPr>
                      <a:r>
                        <a:rPr lang="ru-RU" sz="1800" b="1" dirty="0">
                          <a:latin typeface="Times New Roman"/>
                          <a:ea typeface="Calibri"/>
                          <a:cs typeface="Times New Roman"/>
                        </a:rPr>
                        <a:t>50-25 процентилей</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196,8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309,0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534">
                <a:tc>
                  <a:txBody>
                    <a:bodyPr/>
                    <a:lstStyle/>
                    <a:p>
                      <a:pPr algn="just">
                        <a:lnSpc>
                          <a:spcPct val="115000"/>
                        </a:lnSpc>
                        <a:spcAft>
                          <a:spcPts val="0"/>
                        </a:spcAft>
                      </a:pPr>
                      <a:r>
                        <a:rPr lang="ru-RU" sz="1800" b="1" dirty="0">
                          <a:latin typeface="Times New Roman"/>
                          <a:ea typeface="Calibri"/>
                          <a:cs typeface="Times New Roman"/>
                        </a:rPr>
                        <a:t>75-50 процентилей</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2,53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347,1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878,2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534">
                <a:tc>
                  <a:txBody>
                    <a:bodyPr/>
                    <a:lstStyle/>
                    <a:p>
                      <a:pPr algn="just">
                        <a:lnSpc>
                          <a:spcPct val="115000"/>
                        </a:lnSpc>
                        <a:spcAft>
                          <a:spcPts val="0"/>
                        </a:spcAft>
                      </a:pPr>
                      <a:r>
                        <a:rPr lang="en-US" sz="1800" b="1" dirty="0" smtClean="0">
                          <a:latin typeface="Times New Roman"/>
                          <a:ea typeface="Calibri"/>
                          <a:cs typeface="Times New Roman"/>
                        </a:rPr>
                        <a:t>&gt;</a:t>
                      </a:r>
                      <a:r>
                        <a:rPr lang="ru-RU" sz="1800" b="1" dirty="0" smtClean="0">
                          <a:latin typeface="Times New Roman"/>
                          <a:ea typeface="Calibri"/>
                          <a:cs typeface="Times New Roman"/>
                        </a:rPr>
                        <a:t>75-го </a:t>
                      </a:r>
                      <a:r>
                        <a:rPr lang="ru-RU" sz="1800" b="1" dirty="0">
                          <a:latin typeface="Times New Roman"/>
                          <a:ea typeface="Calibri"/>
                          <a:cs typeface="Times New Roman"/>
                        </a:rPr>
                        <a:t>процентиля</a:t>
                      </a:r>
                      <a:endParaRPr lang="ru-RU" sz="1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AC16"/>
                    </a:solidFill>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9,66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AC16"/>
                    </a:solidFill>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488,5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AC16"/>
                    </a:solidFill>
                  </a:tcPr>
                </a:tc>
                <a:tc>
                  <a:txBody>
                    <a:bodyPr/>
                    <a:lstStyle/>
                    <a:p>
                      <a:pPr algn="ctr">
                        <a:lnSpc>
                          <a:spcPct val="115000"/>
                        </a:lnSpc>
                        <a:spcAft>
                          <a:spcPts val="1000"/>
                        </a:spcAft>
                      </a:pPr>
                      <a:r>
                        <a:rPr lang="ru-RU" sz="1800" b="1" kern="1200" dirty="0">
                          <a:solidFill>
                            <a:schemeClr val="tx1"/>
                          </a:solidFill>
                          <a:latin typeface="Times New Roman"/>
                          <a:ea typeface="Calibri"/>
                          <a:cs typeface="Times New Roman"/>
                        </a:rPr>
                        <a:t>4718,9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AC16"/>
                    </a:solidFill>
                  </a:tcPr>
                </a:tc>
              </a:tr>
            </a:tbl>
          </a:graphicData>
        </a:graphic>
      </p:graphicFrame>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331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86314" y="3143249"/>
            <a:ext cx="4184375" cy="842004"/>
          </a:xfrm>
          <a:prstGeom prst="rect">
            <a:avLst/>
          </a:prstGeom>
          <a:noFill/>
        </p:spPr>
      </p:pic>
      <p:sp>
        <p:nvSpPr>
          <p:cNvPr id="7" name="Прямоугольник 6"/>
          <p:cNvSpPr/>
          <p:nvPr/>
        </p:nvSpPr>
        <p:spPr>
          <a:xfrm>
            <a:off x="2714612" y="3357562"/>
            <a:ext cx="1800173" cy="369332"/>
          </a:xfrm>
          <a:prstGeom prst="rect">
            <a:avLst/>
          </a:prstGeom>
        </p:spPr>
        <p:txBody>
          <a:bodyPr wrap="none">
            <a:spAutoFit/>
          </a:bodyPr>
          <a:lstStyle/>
          <a:p>
            <a:r>
              <a:rPr lang="ru-RU" b="1" dirty="0" smtClean="0">
                <a:latin typeface="Times New Roman"/>
                <a:ea typeface="Calibri"/>
                <a:cs typeface="Times New Roman"/>
              </a:rPr>
              <a:t>* Индекс Берча</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00329"/>
            <a:ext cx="9144000" cy="6863417"/>
          </a:xfrm>
          <a:prstGeom prst="rect">
            <a:avLst/>
          </a:prstGeom>
        </p:spPr>
        <p:txBody>
          <a:bodyPr wrap="square">
            <a:spAutoFit/>
          </a:bodyPr>
          <a:lstStyle/>
          <a:p>
            <a:pPr algn="ctr"/>
            <a:r>
              <a:rPr lang="ru-RU" sz="2400" b="1" dirty="0" smtClean="0">
                <a:latin typeface="Calibri" pitchFamily="34" charset="0"/>
                <a:ea typeface="Calibri" pitchFamily="34" charset="0"/>
                <a:cs typeface="Times New Roman" pitchFamily="18" charset="0"/>
              </a:rPr>
              <a:t>Предложены три критерия для выявления взаимосвязанных процессов по эмпирическим данным.</a:t>
            </a:r>
          </a:p>
          <a:p>
            <a:pPr algn="just"/>
            <a:r>
              <a:rPr lang="ru-RU" sz="2400" b="1" dirty="0" smtClean="0"/>
              <a:t>Первый критерий </a:t>
            </a:r>
            <a:r>
              <a:rPr lang="ru-RU" sz="2400" dirty="0" smtClean="0"/>
              <a:t>вытекает из определения взаимосвязанных процессов, это выполнение равенства оценок ограничений, полученных при использовании трех значений разных процессов </a:t>
            </a:r>
            <a:r>
              <a:rPr lang="ru-RU" sz="2400" b="1" dirty="0" smtClean="0"/>
              <a:t>К</a:t>
            </a:r>
            <a:r>
              <a:rPr lang="en-US" sz="2400" b="1" baseline="30000" dirty="0" smtClean="0"/>
              <a:t>*</a:t>
            </a:r>
            <a:r>
              <a:rPr lang="ru-RU" sz="2400" b="1" baseline="-25000" dirty="0" smtClean="0"/>
              <a:t>Х</a:t>
            </a:r>
            <a:r>
              <a:rPr lang="ru-RU" sz="2400" b="1" dirty="0" smtClean="0"/>
              <a:t> = К</a:t>
            </a:r>
            <a:r>
              <a:rPr lang="en-US" sz="2400" b="1" baseline="30000" dirty="0" smtClean="0"/>
              <a:t>*</a:t>
            </a:r>
            <a:r>
              <a:rPr lang="en-US" sz="2400" b="1" baseline="-25000" dirty="0" smtClean="0"/>
              <a:t>Y</a:t>
            </a:r>
            <a:r>
              <a:rPr lang="ru-RU" sz="2400" b="1" dirty="0" smtClean="0"/>
              <a:t> = К</a:t>
            </a:r>
            <a:r>
              <a:rPr lang="en-US" sz="2400" b="1" baseline="30000" dirty="0" smtClean="0"/>
              <a:t>*</a:t>
            </a:r>
            <a:r>
              <a:rPr lang="en-US" sz="2400" b="1" baseline="-25000" dirty="0" smtClean="0"/>
              <a:t>Z</a:t>
            </a:r>
            <a:r>
              <a:rPr lang="ru-RU" sz="2400" b="1" dirty="0" smtClean="0"/>
              <a:t> </a:t>
            </a:r>
          </a:p>
          <a:p>
            <a:pPr algn="just"/>
            <a:r>
              <a:rPr lang="ru-RU" sz="2400" b="1" dirty="0" smtClean="0"/>
              <a:t>Второй критерий</a:t>
            </a:r>
            <a:r>
              <a:rPr lang="ru-RU" sz="2400" dirty="0" smtClean="0"/>
              <a:t> взаимосвязанности опирается на возможность прогнозирования значений процессов, не задействованных в первоначальных расчетах</a:t>
            </a:r>
            <a:r>
              <a:rPr lang="en-US" sz="2400" dirty="0" smtClean="0"/>
              <a:t> (</a:t>
            </a:r>
            <a:r>
              <a:rPr lang="ru-RU" sz="2400" dirty="0" smtClean="0"/>
              <a:t>например, </a:t>
            </a:r>
            <a:r>
              <a:rPr lang="en-US" sz="2400" b="1" dirty="0" smtClean="0"/>
              <a:t>Y</a:t>
            </a:r>
            <a:r>
              <a:rPr lang="en-US" sz="2400" b="1" baseline="30000" dirty="0" smtClean="0"/>
              <a:t>*</a:t>
            </a:r>
            <a:r>
              <a:rPr lang="en-US" sz="2400" b="1" baseline="-25000" dirty="0" smtClean="0"/>
              <a:t>2</a:t>
            </a:r>
            <a:r>
              <a:rPr lang="en-US" sz="2400" b="1" dirty="0" smtClean="0"/>
              <a:t> = Y</a:t>
            </a:r>
            <a:r>
              <a:rPr lang="en-US" sz="2400" b="1" baseline="-25000" dirty="0" smtClean="0"/>
              <a:t>2</a:t>
            </a:r>
            <a:r>
              <a:rPr lang="en-US" sz="2400" dirty="0" smtClean="0"/>
              <a:t>)</a:t>
            </a:r>
            <a:r>
              <a:rPr lang="ru-RU" sz="2400" dirty="0" smtClean="0"/>
              <a:t>. </a:t>
            </a:r>
          </a:p>
          <a:p>
            <a:pPr algn="just"/>
            <a:r>
              <a:rPr lang="ru-RU" sz="2400" b="1" dirty="0" smtClean="0"/>
              <a:t>Третий критерий</a:t>
            </a:r>
            <a:r>
              <a:rPr lang="ru-RU" sz="2400" dirty="0" smtClean="0"/>
              <a:t> связывает параметры одномерных и многомерных моделей процессов в единое целое. Доказано утверждение: </a:t>
            </a:r>
            <a:r>
              <a:rPr lang="ru-RU" sz="2400" b="1" i="1" dirty="0" smtClean="0"/>
              <a:t>При строгом выполнении условий взаимосвязанности процессов сумма значений ограничений в одномерных  моделях равна значению ограничения в многомерных моделях.</a:t>
            </a:r>
            <a:endParaRPr lang="ru-RU" sz="2400" b="1" dirty="0" smtClean="0"/>
          </a:p>
          <a:p>
            <a:pPr algn="just"/>
            <a:endParaRPr lang="ru-RU" sz="2400" b="1" baseline="-25000" dirty="0" smtClean="0"/>
          </a:p>
          <a:p>
            <a:pPr algn="just"/>
            <a:endParaRPr lang="ru-RU" sz="2400" b="1" dirty="0" smtClean="0"/>
          </a:p>
          <a:p>
            <a:pPr algn="just"/>
            <a:endParaRPr lang="ru-RU" sz="2400" b="1" dirty="0" smtClean="0"/>
          </a:p>
          <a:p>
            <a:pPr algn="just"/>
            <a:endParaRPr lang="ru-RU" sz="2400" b="1" baseline="-25000" dirty="0" smtClean="0">
              <a:latin typeface="Calibri" pitchFamily="34" charset="0"/>
              <a:ea typeface="Calibri" pitchFamily="34" charset="0"/>
              <a:cs typeface="Times New Roman" pitchFamily="18" charset="0"/>
            </a:endParaRPr>
          </a:p>
        </p:txBody>
      </p:sp>
      <p:sp>
        <p:nvSpPr>
          <p:cNvPr id="3" name="Прямоугольник 2"/>
          <p:cNvSpPr/>
          <p:nvPr/>
        </p:nvSpPr>
        <p:spPr>
          <a:xfrm>
            <a:off x="0" y="0"/>
            <a:ext cx="9144000" cy="1200329"/>
          </a:xfrm>
          <a:prstGeom prst="rect">
            <a:avLst/>
          </a:prstGeom>
        </p:spPr>
        <p:txBody>
          <a:bodyPr wrap="square">
            <a:spAutoFit/>
          </a:bodyPr>
          <a:lstStyle/>
          <a:p>
            <a:pPr algn="ctr"/>
            <a:r>
              <a:rPr lang="ru-RU" sz="2400" b="1" dirty="0" smtClean="0">
                <a:solidFill>
                  <a:srgbClr val="C00000"/>
                </a:solidFill>
                <a:latin typeface="Arial Narrow" panose="020B0606020202030204" pitchFamily="34" charset="0"/>
              </a:rPr>
              <a:t>Будем </a:t>
            </a:r>
            <a:r>
              <a:rPr lang="ru-RU" sz="2400" b="1" dirty="0">
                <a:solidFill>
                  <a:srgbClr val="C00000"/>
                </a:solidFill>
                <a:latin typeface="Arial Narrow" panose="020B0606020202030204" pitchFamily="34" charset="0"/>
              </a:rPr>
              <a:t>называть нелинейные </a:t>
            </a:r>
            <a:r>
              <a:rPr lang="ru-RU" sz="2400" b="1" dirty="0" smtClean="0">
                <a:solidFill>
                  <a:srgbClr val="C00000"/>
                </a:solidFill>
                <a:latin typeface="Arial Narrow" panose="020B0606020202030204" pitchFamily="34" charset="0"/>
              </a:rPr>
              <a:t>процессы взаимосвязанными</a:t>
            </a:r>
            <a:r>
              <a:rPr lang="ru-RU" sz="2400" b="1" dirty="0">
                <a:solidFill>
                  <a:srgbClr val="C00000"/>
                </a:solidFill>
                <a:latin typeface="Arial Narrow" panose="020B0606020202030204" pitchFamily="34" charset="0"/>
              </a:rPr>
              <a:t>, если они происходят под влиянием одного и того же </a:t>
            </a:r>
            <a:r>
              <a:rPr lang="ru-RU" sz="2400" b="1" dirty="0" smtClean="0">
                <a:solidFill>
                  <a:srgbClr val="C00000"/>
                </a:solidFill>
                <a:latin typeface="Arial Narrow" panose="020B0606020202030204" pitchFamily="34" charset="0"/>
              </a:rPr>
              <a:t>ограничения (используют один ресурс)</a:t>
            </a:r>
            <a:endParaRPr lang="ru-RU" sz="2400" b="1" dirty="0">
              <a:solidFill>
                <a:srgbClr val="C00000"/>
              </a:solidFill>
              <a:latin typeface="Bookman Old Style" panose="020506040505050202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84666"/>
            <a:ext cx="9144000" cy="461665"/>
          </a:xfrm>
          <a:prstGeom prst="rect">
            <a:avLst/>
          </a:prstGeom>
          <a:blipFill>
            <a:blip r:embed="rId2"/>
            <a:tile tx="0" ty="0" sx="100000" sy="100000" flip="none" algn="tl"/>
          </a:blip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Что мы выяснили?</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0" y="2000240"/>
            <a:ext cx="9144000" cy="3785652"/>
          </a:xfrm>
          <a:prstGeom prst="rect">
            <a:avLst/>
          </a:prstGeom>
        </p:spPr>
        <p:txBody>
          <a:bodyPr wrap="square">
            <a:spAutoFit/>
          </a:bodyPr>
          <a:lstStyle/>
          <a:p>
            <a:r>
              <a:rPr lang="ru-RU" sz="2000" b="1" dirty="0" smtClean="0">
                <a:latin typeface="Arial Narrow" pitchFamily="34" charset="0"/>
              </a:rPr>
              <a:t>1. Группа </a:t>
            </a:r>
            <a:r>
              <a:rPr lang="ru-RU" sz="2000" b="1" dirty="0" smtClean="0">
                <a:latin typeface="Arial Narrow" pitchFamily="34" charset="0"/>
              </a:rPr>
              <a:t>«выше 75 процентиля» – априорно самый вероятный кандидат на роль фирм-новаторов в </a:t>
            </a:r>
            <a:r>
              <a:rPr lang="ru-RU" sz="2000" b="1" dirty="0" err="1" smtClean="0">
                <a:latin typeface="Arial Narrow" pitchFamily="34" charset="0"/>
              </a:rPr>
              <a:t>шумпетерианском</a:t>
            </a:r>
            <a:r>
              <a:rPr lang="ru-RU" sz="2000" b="1" dirty="0" smtClean="0">
                <a:latin typeface="Arial Narrow" pitchFamily="34" charset="0"/>
              </a:rPr>
              <a:t> «созидательном разрушении» – не </a:t>
            </a:r>
            <a:r>
              <a:rPr lang="ru-RU" sz="2000" b="1" dirty="0" smtClean="0">
                <a:latin typeface="Arial Narrow" pitchFamily="34" charset="0"/>
              </a:rPr>
              <a:t>отбирала рынок у других групп фирм, т.е. говорить надо скорее о </a:t>
            </a:r>
            <a:r>
              <a:rPr lang="ru-RU" sz="2000" b="1" dirty="0" smtClean="0">
                <a:latin typeface="Arial Narrow" pitchFamily="34" charset="0"/>
              </a:rPr>
              <a:t>«неразрушительном созидании»</a:t>
            </a:r>
            <a:r>
              <a:rPr lang="ru-RU" sz="2000" b="1" dirty="0" smtClean="0">
                <a:latin typeface="Arial Narrow" pitchFamily="34" charset="0"/>
              </a:rPr>
              <a:t>. </a:t>
            </a:r>
          </a:p>
          <a:p>
            <a:r>
              <a:rPr lang="ru-RU" sz="2000" b="1" dirty="0" smtClean="0">
                <a:latin typeface="Arial Narrow" pitchFamily="34" charset="0"/>
              </a:rPr>
              <a:t>2. «Выстрелили» фирмы меньших (в среднем) размеров и хуже развивавшиеся раньше, хотя до того все шло по закону «деньги к деньгам». </a:t>
            </a:r>
            <a:r>
              <a:rPr lang="ru-RU" sz="2000" b="1" dirty="0" smtClean="0">
                <a:latin typeface="Arial Narrow" pitchFamily="34" charset="0"/>
              </a:rPr>
              <a:t>Кому засуха, а пустынной колючке – отличная погода?</a:t>
            </a:r>
            <a:r>
              <a:rPr lang="ru-RU" sz="2000" b="1" dirty="0" smtClean="0">
                <a:latin typeface="Arial Narrow" pitchFamily="34" charset="0"/>
              </a:rPr>
              <a:t> </a:t>
            </a:r>
          </a:p>
          <a:p>
            <a:r>
              <a:rPr lang="ru-RU" sz="2000" b="1" dirty="0" smtClean="0">
                <a:latin typeface="Arial Narrow" pitchFamily="34" charset="0"/>
              </a:rPr>
              <a:t>3. </a:t>
            </a:r>
            <a:r>
              <a:rPr lang="ru-RU" sz="2000" b="1" dirty="0">
                <a:latin typeface="Arial Narrow" pitchFamily="34" charset="0"/>
              </a:rPr>
              <a:t>Старт группы «выше 75 </a:t>
            </a:r>
            <a:r>
              <a:rPr lang="ru-RU" sz="2000" b="1" dirty="0" err="1">
                <a:latin typeface="Arial Narrow" pitchFamily="34" charset="0"/>
              </a:rPr>
              <a:t>процентиля</a:t>
            </a:r>
            <a:r>
              <a:rPr lang="ru-RU" sz="2000" b="1" dirty="0">
                <a:latin typeface="Arial Narrow" pitchFamily="34" charset="0"/>
              </a:rPr>
              <a:t>» </a:t>
            </a:r>
            <a:r>
              <a:rPr lang="ru-RU" sz="2000" b="1" dirty="0" smtClean="0">
                <a:latin typeface="Arial Narrow" pitchFamily="34" charset="0"/>
              </a:rPr>
              <a:t>произошел на год позже начала отскока других групп. </a:t>
            </a:r>
            <a:r>
              <a:rPr lang="ru-RU" sz="2000" b="1" dirty="0">
                <a:latin typeface="Arial Narrow" pitchFamily="34" charset="0"/>
              </a:rPr>
              <a:t>Время на перестройку? Будет вторая волна и в этот раз (первая волна – прямое </a:t>
            </a:r>
            <a:r>
              <a:rPr lang="ru-RU" sz="2000" b="1" dirty="0" err="1">
                <a:latin typeface="Arial Narrow" pitchFamily="34" charset="0"/>
              </a:rPr>
              <a:t>импортозамещение</a:t>
            </a:r>
            <a:r>
              <a:rPr lang="ru-RU" sz="2000" b="1" dirty="0">
                <a:latin typeface="Arial Narrow" pitchFamily="34" charset="0"/>
              </a:rPr>
              <a:t> уже вовсю наблюдается</a:t>
            </a:r>
            <a:r>
              <a:rPr lang="ru-RU" sz="2000" b="1" dirty="0" smtClean="0">
                <a:latin typeface="Arial Narrow" pitchFamily="34" charset="0"/>
              </a:rPr>
              <a:t>)? </a:t>
            </a:r>
            <a:endParaRPr lang="ru-RU" sz="2000" b="1" dirty="0" smtClean="0">
              <a:latin typeface="Arial Narrow" pitchFamily="34" charset="0"/>
            </a:endParaRPr>
          </a:p>
          <a:p>
            <a:endParaRPr lang="ru-RU" sz="2000" b="1" dirty="0" smtClean="0">
              <a:latin typeface="Arial Narrow" pitchFamily="34" charset="0"/>
            </a:endParaRPr>
          </a:p>
          <a:p>
            <a:endParaRPr lang="ru-RU" sz="2000" b="1" dirty="0">
              <a:solidFill>
                <a:srgbClr val="FF0000"/>
              </a:solidFill>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p:nvPr/>
        </p:nvPicPr>
        <p:blipFill>
          <a:blip r:embed="rId2" cstate="print"/>
          <a:srcRect/>
          <a:stretch>
            <a:fillRect/>
          </a:stretch>
        </p:blipFill>
        <p:spPr bwMode="auto">
          <a:xfrm>
            <a:off x="642910" y="1142984"/>
            <a:ext cx="7929618" cy="5143536"/>
          </a:xfrm>
          <a:prstGeom prst="rect">
            <a:avLst/>
          </a:prstGeom>
          <a:noFill/>
          <a:ln w="9525">
            <a:noFill/>
            <a:miter lim="800000"/>
            <a:headEnd/>
            <a:tailEnd/>
          </a:ln>
          <a:effectLst/>
        </p:spPr>
      </p:pic>
      <p:sp>
        <p:nvSpPr>
          <p:cNvPr id="3" name="Rectangle 1"/>
          <p:cNvSpPr>
            <a:spLocks noChangeArrowheads="1"/>
          </p:cNvSpPr>
          <p:nvPr/>
        </p:nvSpPr>
        <p:spPr bwMode="auto">
          <a:xfrm>
            <a:off x="214282" y="0"/>
            <a:ext cx="8692123" cy="1200329"/>
          </a:xfrm>
          <a:prstGeom prst="rect">
            <a:avLst/>
          </a:prstGeom>
          <a:blipFill>
            <a:blip r:embed="rId3"/>
            <a:tile tx="0" ty="0" sx="100000" sy="100000" flip="none" algn="tl"/>
          </a:bli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Динамика нормированных медиан выручки по группам </a:t>
            </a:r>
          </a:p>
          <a:p>
            <a:pPr lvl="0" indent="449263" algn="just" fontAlgn="base">
              <a:spcBef>
                <a:spcPct val="0"/>
              </a:spcBef>
              <a:spcAft>
                <a:spcPct val="0"/>
              </a:spcAf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компаний (2007 = 1; четыре группы компаний)</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lang="en-US" sz="2400" b="1" dirty="0" smtClean="0"/>
              <a:t>Medians of </a:t>
            </a:r>
          </a:p>
          <a:p>
            <a:pPr lvl="0" indent="449263" algn="just" fontAlgn="base">
              <a:spcBef>
                <a:spcPct val="0"/>
              </a:spcBef>
              <a:spcAft>
                <a:spcPct val="0"/>
              </a:spcAft>
            </a:pPr>
            <a:r>
              <a:rPr lang="en-US" sz="2400" b="1" dirty="0" smtClean="0"/>
              <a:t>revenue (4 groups of companies, </a:t>
            </a:r>
            <a:r>
              <a:rPr lang="ru-RU" sz="2400" b="1" dirty="0" smtClean="0">
                <a:latin typeface="Calibri" pitchFamily="34" charset="0"/>
                <a:ea typeface="Calibri" pitchFamily="34" charset="0"/>
                <a:cs typeface="Times New Roman" pitchFamily="18" charset="0"/>
              </a:rPr>
              <a:t>2007 = 1</a:t>
            </a:r>
            <a:r>
              <a:rPr lang="en-US" sz="2400" b="1" dirty="0" smtClean="0">
                <a:latin typeface="Calibri" pitchFamily="34" charset="0"/>
                <a:ea typeface="Calibri" pitchFamily="34" charset="0"/>
                <a:cs typeface="Times New Roman" pitchFamily="18" charset="0"/>
              </a:rPr>
              <a:t>)</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84666"/>
            <a:ext cx="9144000" cy="461665"/>
          </a:xfrm>
          <a:prstGeom prst="rect">
            <a:avLst/>
          </a:prstGeom>
          <a:blipFill>
            <a:blip r:embed="rId2"/>
            <a:tile tx="0" ty="0" sx="100000" sy="100000" flip="none" algn="tl"/>
          </a:blip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Что мы выяснили?</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0" y="654544"/>
            <a:ext cx="9144000" cy="5632311"/>
          </a:xfrm>
          <a:prstGeom prst="rect">
            <a:avLst/>
          </a:prstGeom>
        </p:spPr>
        <p:txBody>
          <a:bodyPr wrap="square">
            <a:spAutoFit/>
          </a:bodyPr>
          <a:lstStyle/>
          <a:p>
            <a:r>
              <a:rPr lang="ru-RU" sz="2000" b="1" dirty="0" smtClean="0">
                <a:solidFill>
                  <a:schemeClr val="bg1">
                    <a:lumMod val="50000"/>
                  </a:schemeClr>
                </a:solidFill>
                <a:latin typeface="Arial Narrow" pitchFamily="34" charset="0"/>
              </a:rPr>
              <a:t>1. Группа </a:t>
            </a:r>
            <a:r>
              <a:rPr lang="ru-RU" sz="2000" b="1" dirty="0" smtClean="0">
                <a:solidFill>
                  <a:schemeClr val="bg1">
                    <a:lumMod val="50000"/>
                  </a:schemeClr>
                </a:solidFill>
                <a:latin typeface="Arial Narrow" pitchFamily="34" charset="0"/>
              </a:rPr>
              <a:t>«выше 75 процентиля» – априорно самый вероятный кандидат на роль фирм-новаторов в </a:t>
            </a:r>
            <a:r>
              <a:rPr lang="ru-RU" sz="2000" b="1" dirty="0" err="1" smtClean="0">
                <a:solidFill>
                  <a:schemeClr val="bg1">
                    <a:lumMod val="50000"/>
                  </a:schemeClr>
                </a:solidFill>
                <a:latin typeface="Arial Narrow" pitchFamily="34" charset="0"/>
              </a:rPr>
              <a:t>шумпетерианском</a:t>
            </a:r>
            <a:r>
              <a:rPr lang="ru-RU" sz="2000" b="1" dirty="0" smtClean="0">
                <a:solidFill>
                  <a:schemeClr val="bg1">
                    <a:lumMod val="50000"/>
                  </a:schemeClr>
                </a:solidFill>
                <a:latin typeface="Arial Narrow" pitchFamily="34" charset="0"/>
              </a:rPr>
              <a:t> «созидательном разрушении» – не </a:t>
            </a:r>
            <a:r>
              <a:rPr lang="ru-RU" sz="2000" b="1" dirty="0" smtClean="0">
                <a:solidFill>
                  <a:schemeClr val="bg1">
                    <a:lumMod val="50000"/>
                  </a:schemeClr>
                </a:solidFill>
                <a:latin typeface="Arial Narrow" pitchFamily="34" charset="0"/>
              </a:rPr>
              <a:t>отбирала рынок у других групп фирм, т.е. говорить надо скорее о </a:t>
            </a:r>
            <a:r>
              <a:rPr lang="ru-RU" sz="2000" b="1" dirty="0" smtClean="0">
                <a:solidFill>
                  <a:schemeClr val="bg1">
                    <a:lumMod val="50000"/>
                  </a:schemeClr>
                </a:solidFill>
                <a:latin typeface="Arial Narrow" pitchFamily="34" charset="0"/>
              </a:rPr>
              <a:t>«неразрушительном созидании»</a:t>
            </a:r>
            <a:r>
              <a:rPr lang="ru-RU" sz="2000" b="1" dirty="0" smtClean="0">
                <a:solidFill>
                  <a:schemeClr val="bg1">
                    <a:lumMod val="50000"/>
                  </a:schemeClr>
                </a:solidFill>
                <a:latin typeface="Arial Narrow" pitchFamily="34" charset="0"/>
              </a:rPr>
              <a:t>.</a:t>
            </a:r>
          </a:p>
          <a:p>
            <a:r>
              <a:rPr lang="ru-RU" sz="2000" b="1" dirty="0" smtClean="0">
                <a:solidFill>
                  <a:schemeClr val="bg1">
                    <a:lumMod val="50000"/>
                  </a:schemeClr>
                </a:solidFill>
                <a:latin typeface="Arial Narrow" pitchFamily="34" charset="0"/>
              </a:rPr>
              <a:t>2. </a:t>
            </a:r>
            <a:r>
              <a:rPr lang="ru-RU" sz="2000" b="1" dirty="0">
                <a:solidFill>
                  <a:schemeClr val="bg1">
                    <a:lumMod val="50000"/>
                  </a:schemeClr>
                </a:solidFill>
                <a:latin typeface="Arial Narrow" pitchFamily="34" charset="0"/>
              </a:rPr>
              <a:t>Старт группы «выше 75 </a:t>
            </a:r>
            <a:r>
              <a:rPr lang="ru-RU" sz="2000" b="1" dirty="0" err="1">
                <a:solidFill>
                  <a:schemeClr val="bg1">
                    <a:lumMod val="50000"/>
                  </a:schemeClr>
                </a:solidFill>
                <a:latin typeface="Arial Narrow" pitchFamily="34" charset="0"/>
              </a:rPr>
              <a:t>процентиля</a:t>
            </a:r>
            <a:r>
              <a:rPr lang="ru-RU" sz="2000" b="1" dirty="0">
                <a:solidFill>
                  <a:schemeClr val="bg1">
                    <a:lumMod val="50000"/>
                  </a:schemeClr>
                </a:solidFill>
                <a:latin typeface="Arial Narrow" pitchFamily="34" charset="0"/>
              </a:rPr>
              <a:t>» </a:t>
            </a:r>
            <a:r>
              <a:rPr lang="ru-RU" sz="2000" b="1" dirty="0" smtClean="0">
                <a:solidFill>
                  <a:schemeClr val="bg1">
                    <a:lumMod val="50000"/>
                  </a:schemeClr>
                </a:solidFill>
                <a:latin typeface="Arial Narrow" pitchFamily="34" charset="0"/>
              </a:rPr>
              <a:t>произошел на год позже начала отскока других групп. Время на перестройку? Будет вторая волна и в этот раз (первая волна – прямое </a:t>
            </a:r>
            <a:r>
              <a:rPr lang="ru-RU" sz="2000" b="1" dirty="0" err="1" smtClean="0">
                <a:solidFill>
                  <a:schemeClr val="bg1">
                    <a:lumMod val="50000"/>
                  </a:schemeClr>
                </a:solidFill>
                <a:latin typeface="Arial Narrow" pitchFamily="34" charset="0"/>
              </a:rPr>
              <a:t>импортозамещение</a:t>
            </a:r>
            <a:r>
              <a:rPr lang="ru-RU" sz="2000" b="1" dirty="0" smtClean="0">
                <a:solidFill>
                  <a:schemeClr val="bg1">
                    <a:lumMod val="50000"/>
                  </a:schemeClr>
                </a:solidFill>
                <a:latin typeface="Arial Narrow" pitchFamily="34" charset="0"/>
              </a:rPr>
              <a:t> уже вовсю наблюдается)? </a:t>
            </a:r>
            <a:endParaRPr lang="ru-RU" sz="2000" b="1" dirty="0" smtClean="0">
              <a:solidFill>
                <a:schemeClr val="bg1">
                  <a:lumMod val="50000"/>
                </a:schemeClr>
              </a:solidFill>
              <a:latin typeface="Arial Narrow" pitchFamily="34" charset="0"/>
            </a:endParaRPr>
          </a:p>
          <a:p>
            <a:r>
              <a:rPr lang="ru-RU" sz="2000" b="1" dirty="0" smtClean="0">
                <a:solidFill>
                  <a:schemeClr val="bg1">
                    <a:lumMod val="50000"/>
                  </a:schemeClr>
                </a:solidFill>
                <a:latin typeface="Arial Narrow" pitchFamily="34" charset="0"/>
              </a:rPr>
              <a:t>3. </a:t>
            </a:r>
            <a:r>
              <a:rPr lang="ru-RU" sz="2000" b="1" dirty="0">
                <a:solidFill>
                  <a:schemeClr val="bg1">
                    <a:lumMod val="50000"/>
                  </a:schemeClr>
                </a:solidFill>
                <a:latin typeface="Arial Narrow" pitchFamily="34" charset="0"/>
              </a:rPr>
              <a:t>«Выстрелили» фирмы меньших (в среднем) размеров и хуже развивавшиеся раньше, хотя до того все шло по закону «деньги к деньгам». Кому засуха, а пустынной колючке – отличная погода? </a:t>
            </a:r>
          </a:p>
          <a:p>
            <a:r>
              <a:rPr lang="ru-RU" sz="2000" b="1" dirty="0" smtClean="0">
                <a:latin typeface="Arial Narrow" pitchFamily="34" charset="0"/>
              </a:rPr>
              <a:t>4. Взаимосвязанную динамику демонстрируют три нижние по темпам роста группы, особенно сильно это выражено во время кризиса и отскока (дележка «старого» рынка</a:t>
            </a:r>
            <a:r>
              <a:rPr lang="ru-RU" sz="2000" b="1" dirty="0">
                <a:latin typeface="Arial Narrow" pitchFamily="34" charset="0"/>
              </a:rPr>
              <a:t>). </a:t>
            </a:r>
            <a:r>
              <a:rPr lang="ru-RU" sz="2000" b="1" dirty="0" smtClean="0">
                <a:latin typeface="Arial Narrow" pitchFamily="34" charset="0"/>
              </a:rPr>
              <a:t>Причем длительная основная борьба идет между средними по темпам роста группами. Группа </a:t>
            </a:r>
            <a:r>
              <a:rPr lang="ru-RU" sz="2000" b="1" dirty="0">
                <a:latin typeface="Arial Narrow" pitchFamily="34" charset="0"/>
              </a:rPr>
              <a:t>«выше 75 </a:t>
            </a:r>
            <a:r>
              <a:rPr lang="ru-RU" sz="2000" b="1" dirty="0" err="1">
                <a:latin typeface="Arial Narrow" pitchFamily="34" charset="0"/>
              </a:rPr>
              <a:t>процентиля</a:t>
            </a:r>
            <a:r>
              <a:rPr lang="ru-RU" sz="2000" b="1" dirty="0">
                <a:latin typeface="Arial Narrow" pitchFamily="34" charset="0"/>
              </a:rPr>
              <a:t>» </a:t>
            </a:r>
            <a:r>
              <a:rPr lang="ru-RU" sz="2000" b="1" dirty="0" smtClean="0">
                <a:latin typeface="Arial Narrow" pitchFamily="34" charset="0"/>
              </a:rPr>
              <a:t>открывает голубые океаны?</a:t>
            </a:r>
            <a:endParaRPr lang="ru-RU" sz="2000" b="1" dirty="0" smtClean="0">
              <a:latin typeface="Arial Narrow" pitchFamily="34" charset="0"/>
            </a:endParaRPr>
          </a:p>
          <a:p>
            <a:r>
              <a:rPr lang="ru-RU" sz="2000" b="1" dirty="0" smtClean="0">
                <a:latin typeface="Arial Narrow" pitchFamily="34" charset="0"/>
              </a:rPr>
              <a:t>5. </a:t>
            </a:r>
            <a:r>
              <a:rPr lang="ru-RU" sz="2000" b="1" dirty="0" err="1" smtClean="0">
                <a:latin typeface="Arial Narrow" pitchFamily="34" charset="0"/>
              </a:rPr>
              <a:t>Стагнирующие</a:t>
            </a:r>
            <a:r>
              <a:rPr lang="ru-RU" sz="2000" b="1" dirty="0" smtClean="0">
                <a:latin typeface="Arial Narrow" pitchFamily="34" charset="0"/>
              </a:rPr>
              <a:t> фирмы-неудачники страдают от собственных проблем (сокращение </a:t>
            </a:r>
            <a:r>
              <a:rPr lang="ru-RU" sz="2000" b="1" dirty="0" smtClean="0">
                <a:latin typeface="Arial Narrow" pitchFamily="34" charset="0"/>
              </a:rPr>
              <a:t>выпуска </a:t>
            </a:r>
            <a:r>
              <a:rPr lang="ru-RU" sz="2000" b="1" dirty="0" smtClean="0">
                <a:latin typeface="Arial Narrow" pitchFamily="34" charset="0"/>
              </a:rPr>
              <a:t>проходит скорее </a:t>
            </a:r>
            <a:r>
              <a:rPr lang="ru-RU" sz="2000" b="1" dirty="0" smtClean="0">
                <a:latin typeface="Arial Narrow" pitchFamily="34" charset="0"/>
              </a:rPr>
              <a:t>автономно, </a:t>
            </a:r>
            <a:r>
              <a:rPr lang="ru-RU" sz="2000" b="1" dirty="0" smtClean="0">
                <a:latin typeface="Arial Narrow" pitchFamily="34" charset="0"/>
              </a:rPr>
              <a:t>чем под ударами конкурентов). Надо ли спасать такие фирмы?</a:t>
            </a:r>
            <a:endParaRPr lang="ru-RU" sz="2000" b="1" dirty="0" smtClean="0">
              <a:latin typeface="Arial Narrow" pitchFamily="34" charset="0"/>
            </a:endParaRPr>
          </a:p>
          <a:p>
            <a:endParaRPr lang="ru-RU" sz="2000" b="1" dirty="0">
              <a:solidFill>
                <a:srgbClr val="FF0000"/>
              </a:solidFill>
              <a:latin typeface="Arial Narrow" pitchFamily="34" charset="0"/>
            </a:endParaRPr>
          </a:p>
        </p:txBody>
      </p:sp>
    </p:spTree>
    <p:extLst>
      <p:ext uri="{BB962C8B-B14F-4D97-AF65-F5344CB8AC3E}">
        <p14:creationId xmlns:p14="http://schemas.microsoft.com/office/powerpoint/2010/main" val="3365798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1184774"/>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effectLst/>
                <a:latin typeface="Times New Roman" pitchFamily="18" charset="0"/>
                <a:ea typeface="Calibri" pitchFamily="34" charset="0"/>
                <a:cs typeface="Times New Roman" pitchFamily="18" charset="0"/>
              </a:rPr>
              <a:t>Полунин Ю.А. Синтез методов нелинейной динамики и</a:t>
            </a:r>
          </a:p>
          <a:p>
            <a:pPr lvl="0" fontAlgn="base">
              <a:spcBef>
                <a:spcPct val="0"/>
              </a:spcBef>
              <a:spcAft>
                <a:spcPct val="0"/>
              </a:spcAft>
            </a:pPr>
            <a:r>
              <a:rPr lang="ru-RU" sz="2400" b="1" dirty="0" smtClean="0">
                <a:latin typeface="Times New Roman" pitchFamily="18" charset="0"/>
                <a:ea typeface="Calibri" pitchFamily="34" charset="0"/>
                <a:cs typeface="Times New Roman" pitchFamily="18" charset="0"/>
              </a:rPr>
              <a:t>регрессионного </a:t>
            </a:r>
            <a:r>
              <a:rPr kumimoji="0" lang="ru-RU" sz="2400" b="1" i="0" u="none" strike="noStrike" cap="none" normalizeH="0" baseline="0" dirty="0" smtClean="0">
                <a:ln>
                  <a:noFill/>
                </a:ln>
                <a:effectLst/>
                <a:latin typeface="Times New Roman" pitchFamily="18" charset="0"/>
                <a:ea typeface="Calibri" pitchFamily="34" charset="0"/>
                <a:cs typeface="Times New Roman" pitchFamily="18" charset="0"/>
              </a:rPr>
              <a:t>анализа для исследования </a:t>
            </a:r>
            <a:r>
              <a:rPr kumimoji="0" lang="ru-RU" sz="2400" b="1" i="0" u="none" strike="noStrike" cap="none" normalizeH="0" baseline="0" dirty="0" err="1" smtClean="0">
                <a:ln>
                  <a:noFill/>
                </a:ln>
                <a:effectLst/>
                <a:latin typeface="Times New Roman" pitchFamily="18" charset="0"/>
                <a:ea typeface="Calibri" pitchFamily="34" charset="0"/>
                <a:cs typeface="Times New Roman" pitchFamily="18" charset="0"/>
              </a:rPr>
              <a:t>социально-экономи</a:t>
            </a:r>
            <a:r>
              <a:rPr kumimoji="0" lang="ru-RU" sz="2400" b="1"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ru-RU" sz="2400" b="1" i="1" u="none" strike="noStrike" cap="none" normalizeH="0" baseline="0" dirty="0" smtClean="0">
              <a:ln>
                <a:noFill/>
              </a:ln>
              <a:effectLst/>
              <a:latin typeface="Times New Roman" pitchFamily="18" charset="0"/>
              <a:ea typeface="Calibri" pitchFamily="34" charset="0"/>
              <a:cs typeface="Times New Roman" pitchFamily="18" charset="0"/>
            </a:endParaRPr>
          </a:p>
          <a:p>
            <a:pPr fontAlgn="base">
              <a:spcBef>
                <a:spcPct val="0"/>
              </a:spcBef>
              <a:spcAft>
                <a:spcPct val="0"/>
              </a:spcAft>
            </a:pPr>
            <a:r>
              <a:rPr lang="ru-RU" sz="2400" b="1" dirty="0" err="1" smtClean="0">
                <a:latin typeface="Times New Roman" pitchFamily="18" charset="0"/>
                <a:ea typeface="Calibri" pitchFamily="34" charset="0"/>
                <a:cs typeface="Times New Roman" pitchFamily="18" charset="0"/>
              </a:rPr>
              <a:t>ческих</a:t>
            </a:r>
            <a:r>
              <a:rPr lang="ru-RU" sz="2400" b="1" dirty="0" smtClean="0">
                <a:latin typeface="Times New Roman" pitchFamily="18" charset="0"/>
                <a:ea typeface="Calibri" pitchFamily="34" charset="0"/>
                <a:cs typeface="Times New Roman" pitchFamily="18" charset="0"/>
              </a:rPr>
              <a:t> процессов // </a:t>
            </a:r>
            <a:r>
              <a:rPr lang="ru-RU" sz="2400" b="1" i="1" dirty="0" smtClean="0">
                <a:latin typeface="Times New Roman" pitchFamily="18" charset="0"/>
                <a:ea typeface="Calibri" pitchFamily="34" charset="0"/>
                <a:cs typeface="Times New Roman" pitchFamily="18" charset="0"/>
              </a:rPr>
              <a:t>Проблемы </a:t>
            </a:r>
            <a:r>
              <a:rPr kumimoji="0" lang="ru-RU" sz="2400" b="1" i="1" u="none" strike="noStrike" cap="none" normalizeH="0" baseline="0" dirty="0" smtClean="0">
                <a:ln>
                  <a:noFill/>
                </a:ln>
                <a:effectLst/>
                <a:latin typeface="Times New Roman" pitchFamily="18" charset="0"/>
                <a:ea typeface="Calibri" pitchFamily="34" charset="0"/>
                <a:cs typeface="Times New Roman" pitchFamily="18" charset="0"/>
              </a:rPr>
              <a:t>управления</a:t>
            </a:r>
            <a:r>
              <a:rPr kumimoji="0" lang="ru-RU" sz="2400" b="1" i="0" u="none" strike="noStrike" cap="none" normalizeH="0" baseline="0" dirty="0" smtClean="0">
                <a:ln>
                  <a:noFill/>
                </a:ln>
                <a:effectLst/>
                <a:latin typeface="Times New Roman" pitchFamily="18" charset="0"/>
                <a:ea typeface="Calibri" pitchFamily="34" charset="0"/>
                <a:cs typeface="Times New Roman" pitchFamily="18" charset="0"/>
              </a:rPr>
              <a:t>, </a:t>
            </a:r>
            <a:r>
              <a:rPr lang="ru-RU" sz="2400" b="1" dirty="0" smtClean="0">
                <a:latin typeface="Times New Roman" pitchFamily="18" charset="0"/>
                <a:ea typeface="Calibri" pitchFamily="34" charset="0"/>
                <a:cs typeface="Times New Roman" pitchFamily="18" charset="0"/>
              </a:rPr>
              <a:t>2019.  №1.С. 32-44. </a:t>
            </a:r>
          </a:p>
          <a:p>
            <a:pPr fontAlgn="base">
              <a:spcBef>
                <a:spcPct val="0"/>
              </a:spcBef>
              <a:spcAft>
                <a:spcPct val="0"/>
              </a:spcAft>
            </a:pPr>
            <a:endParaRPr lang="ru-RU" sz="2400" b="1" dirty="0" smtClean="0">
              <a:latin typeface="Times New Roman" pitchFamily="18" charset="0"/>
              <a:ea typeface="Calibri" pitchFamily="34" charset="0"/>
              <a:cs typeface="Times New Roman" pitchFamily="18" charset="0"/>
            </a:endParaRPr>
          </a:p>
          <a:p>
            <a:pPr fontAlgn="base">
              <a:spcBef>
                <a:spcPct val="0"/>
              </a:spcBef>
              <a:spcAft>
                <a:spcPct val="0"/>
              </a:spcAft>
            </a:pPr>
            <a:r>
              <a:rPr lang="ru-RU" sz="2400" b="1" dirty="0" smtClean="0">
                <a:latin typeface="Times New Roman" pitchFamily="18" charset="0"/>
                <a:ea typeface="Calibri" pitchFamily="34" charset="0"/>
                <a:cs typeface="Times New Roman" pitchFamily="18" charset="0"/>
              </a:rPr>
              <a:t>Полунин Ю.А., Юданов А.Ю. Метод анализа экономических процессов в условиях нестабильности (на примере анализа динамики выручки российских компаний) // </a:t>
            </a:r>
            <a:r>
              <a:rPr lang="ru-RU" sz="2400" b="1" i="1" dirty="0" smtClean="0">
                <a:latin typeface="Times New Roman" pitchFamily="18" charset="0"/>
                <a:ea typeface="Calibri" pitchFamily="34" charset="0"/>
                <a:cs typeface="Times New Roman" pitchFamily="18" charset="0"/>
              </a:rPr>
              <a:t>Экономический</a:t>
            </a:r>
            <a:r>
              <a:rPr lang="ru-RU" sz="2400" b="1" dirty="0" smtClean="0">
                <a:latin typeface="Times New Roman" pitchFamily="18" charset="0"/>
                <a:ea typeface="Calibri" pitchFamily="34" charset="0"/>
                <a:cs typeface="Times New Roman" pitchFamily="18" charset="0"/>
              </a:rPr>
              <a:t> </a:t>
            </a:r>
            <a:r>
              <a:rPr lang="ru-RU" sz="2400" b="1" i="1" dirty="0" smtClean="0">
                <a:latin typeface="Times New Roman" pitchFamily="18" charset="0"/>
                <a:ea typeface="Calibri" pitchFamily="34" charset="0"/>
                <a:cs typeface="Times New Roman" pitchFamily="18" charset="0"/>
              </a:rPr>
              <a:t>журнал ВШЭ</a:t>
            </a:r>
            <a:r>
              <a:rPr lang="ru-RU" sz="2400" b="1" dirty="0" smtClean="0">
                <a:latin typeface="Times New Roman" pitchFamily="18" charset="0"/>
                <a:ea typeface="Calibri" pitchFamily="34" charset="0"/>
                <a:cs typeface="Times New Roman" pitchFamily="18" charset="0"/>
              </a:rPr>
              <a:t>. 2020; 24(4): </a:t>
            </a:r>
            <a:r>
              <a:rPr lang="ru-RU" sz="2400" b="1" dirty="0" smtClean="0">
                <a:latin typeface="Times New Roman" pitchFamily="18" charset="0"/>
                <a:ea typeface="Calibri" pitchFamily="34" charset="0"/>
                <a:cs typeface="Times New Roman" pitchFamily="18" charset="0"/>
              </a:rPr>
              <a:t>622-649 </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1071538" y="0"/>
            <a:ext cx="6665607" cy="461665"/>
          </a:xfrm>
          <a:prstGeom prst="rect">
            <a:avLst/>
          </a:prstGeom>
          <a:blipFill>
            <a:blip r:embed="rId2"/>
            <a:tile tx="0" ty="0" sx="100000" sy="100000" flip="none" algn="tl"/>
          </a:bli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Формальная сторона подробно обсуждается</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29774</TotalTime>
  <Words>1368</Words>
  <Application>Microsoft Office PowerPoint</Application>
  <PresentationFormat>Экран (4:3)</PresentationFormat>
  <Paragraphs>251</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«Воспоминания о будущем: Какие фирмы «выстреливали» при прошлых потрясениях?»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«Воспоминания о будущем: Какие фирмы «выстреливали» при прошлых потрясениях?»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Модель цикла развития типичной российской компании на основании отчетных данных 38410 компаний за период с 2006 по 2015 годы</dc:title>
  <dc:creator>Юрий</dc:creator>
  <cp:lastModifiedBy>ASUS</cp:lastModifiedBy>
  <cp:revision>144</cp:revision>
  <dcterms:created xsi:type="dcterms:W3CDTF">2017-08-23T10:57:37Z</dcterms:created>
  <dcterms:modified xsi:type="dcterms:W3CDTF">2023-03-29T18:34:13Z</dcterms:modified>
</cp:coreProperties>
</file>