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3"/>
  </p:notesMasterIdLst>
  <p:sldIdLst>
    <p:sldId id="379" r:id="rId2"/>
    <p:sldId id="376" r:id="rId3"/>
    <p:sldId id="378" r:id="rId4"/>
    <p:sldId id="377" r:id="rId5"/>
    <p:sldId id="380" r:id="rId6"/>
    <p:sldId id="381" r:id="rId7"/>
    <p:sldId id="382" r:id="rId8"/>
    <p:sldId id="386" r:id="rId9"/>
    <p:sldId id="385" r:id="rId10"/>
    <p:sldId id="383" r:id="rId11"/>
    <p:sldId id="38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FF"/>
    <a:srgbClr val="FF66FF"/>
    <a:srgbClr val="00CC99"/>
    <a:srgbClr val="FFFF99"/>
    <a:srgbClr val="009900"/>
    <a:srgbClr val="3399FF"/>
    <a:srgbClr val="008000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81801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7FDC1489-589F-46C2-9B8E-9E56B4918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32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5725A-BD6E-4BBC-8024-D5BB6E1D51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02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F174D-6274-4D52-9652-425D4EF235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1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285BD-80F6-486A-BFA5-1010F01356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14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7581B-BC9F-4CAF-86A8-56DD3E30B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52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A4B8A-31E3-4F8D-AEA0-7B498DF397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7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081AF-75CB-460F-BFA0-635B7F6EE6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3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83D52-653B-4BDC-9E0D-2A42B763CF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2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3EDD5-7521-44FC-8291-8B962B6CAF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6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FCD50-696C-490F-B666-6A1DD4EBCA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16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456EB-0E19-4CB9-9461-4DB14E23F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2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3C009-0E15-4E18-A443-51EA71E840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FFCF95-D427-4B3A-AE67-67F69E611A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6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812" y="1124744"/>
            <a:ext cx="8964488" cy="2387600"/>
          </a:xfrm>
        </p:spPr>
        <p:txBody>
          <a:bodyPr/>
          <a:lstStyle/>
          <a:p>
            <a:r>
              <a:rPr lang="ru-RU" dirty="0" smtClean="0"/>
              <a:t>Полунин Ю.А. (ИПУ РАН)</a:t>
            </a:r>
            <a:br>
              <a:rPr lang="ru-RU" dirty="0" smtClean="0"/>
            </a:br>
            <a:r>
              <a:rPr lang="ru-RU" dirty="0" smtClean="0"/>
              <a:t>Юданов А.Ю.(Финансовая академия)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808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Динамика выручки компаний, за единицу приняты значения 2007 года.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9"/>
            <a:ext cx="7344816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234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Динамика выручки компаний четырех групп за единицу приняты значения выручки в 2007 году. По сравнению с </a:t>
            </a:r>
            <a:r>
              <a:rPr lang="ru-RU" sz="3100" b="1" dirty="0" smtClean="0"/>
              <a:t>предыдущим графиком </a:t>
            </a:r>
            <a:r>
              <a:rPr lang="ru-RU" sz="3100" b="1" dirty="0"/>
              <a:t>изменен масштаб.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3"/>
            <a:ext cx="747174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538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55785"/>
              </p:ext>
            </p:extLst>
          </p:nvPr>
        </p:nvGraphicFramePr>
        <p:xfrm>
          <a:off x="0" y="461665"/>
          <a:ext cx="9144000" cy="60118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8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43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Стандартная  поддержка МСП и инновационной активности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Стандартная  поддержка газелей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(красным – ситуация сейчас)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Calibri"/>
                          <a:cs typeface="Times New Roman"/>
                        </a:rPr>
                        <a:t>Нацелена на увеличение числа </a:t>
                      </a:r>
                      <a:r>
                        <a:rPr lang="ru-RU" sz="2000" b="1" dirty="0" err="1">
                          <a:latin typeface="Arial Narrow"/>
                          <a:ea typeface="Calibri"/>
                          <a:cs typeface="Times New Roman"/>
                        </a:rPr>
                        <a:t>созда-ваемых</a:t>
                      </a:r>
                      <a:r>
                        <a:rPr lang="ru-RU" sz="2000" b="1" dirty="0">
                          <a:latin typeface="Arial Narrow"/>
                          <a:ea typeface="Calibri"/>
                          <a:cs typeface="Times New Roman"/>
                        </a:rPr>
                        <a:t> фирм. Устранение узких мест (</a:t>
                      </a:r>
                      <a:r>
                        <a:rPr lang="ru-RU" sz="2000" b="1" dirty="0" err="1">
                          <a:latin typeface="Arial Narrow"/>
                          <a:ea typeface="Calibri"/>
                          <a:cs typeface="Times New Roman"/>
                        </a:rPr>
                        <a:t>bottleneck</a:t>
                      </a:r>
                      <a:r>
                        <a:rPr lang="ru-RU" sz="2000" b="1" dirty="0">
                          <a:latin typeface="Arial Narrow"/>
                          <a:ea typeface="Calibri"/>
                          <a:cs typeface="Times New Roman"/>
                        </a:rPr>
                        <a:t>) на пути ВХОДА на рынок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Calibri"/>
                          <a:cs typeface="Times New Roman"/>
                        </a:rPr>
                        <a:t>Устранение узких мест роста в течение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2000" b="1" dirty="0">
                          <a:latin typeface="Arial Narrow"/>
                          <a:ea typeface="Calibri"/>
                          <a:cs typeface="Times New Roman"/>
                        </a:rPr>
                        <a:t> жизненного цикла, улучшение качества и увеличение темпов роста          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С мелочью некогда возиться!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Times New Roman"/>
                          <a:cs typeface="Times New Roman"/>
                        </a:rPr>
                        <a:t>Обеспечение равного (не селективного, не дискриминационного) доступа всех фирм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Times New Roman"/>
                          <a:cs typeface="Times New Roman"/>
                        </a:rPr>
                        <a:t>Селекция и фокусировка ресурсов на перспективных получателях.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Денег всем не хватит!</a:t>
                      </a:r>
                      <a:r>
                        <a:rPr lang="ru-RU" sz="2000" b="1" dirty="0"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Times New Roman"/>
                          <a:cs typeface="Times New Roman"/>
                        </a:rPr>
                        <a:t>Предотвращение банкротств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Times New Roman"/>
                          <a:cs typeface="Times New Roman"/>
                        </a:rPr>
                        <a:t>Стимуляция принятия риска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А как сейчас без риска?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 Narrow"/>
                          <a:ea typeface="Times New Roman"/>
                          <a:cs typeface="Arial"/>
                        </a:rPr>
                        <a:t>Приоритет высокотехнологических компаний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Times New Roman"/>
                          <a:cs typeface="Arial"/>
                        </a:rPr>
                        <a:t>Приоритет успешных компаний (</a:t>
                      </a:r>
                      <a:r>
                        <a:rPr lang="ru-RU" sz="2000" b="1" dirty="0" err="1">
                          <a:latin typeface="Arial Narrow"/>
                          <a:ea typeface="Times New Roman"/>
                          <a:cs typeface="Arial"/>
                        </a:rPr>
                        <a:t>техноло-гии</a:t>
                      </a:r>
                      <a:r>
                        <a:rPr lang="ru-RU" sz="2000" b="1" dirty="0">
                          <a:latin typeface="Arial Narrow"/>
                          <a:ea typeface="Times New Roman"/>
                          <a:cs typeface="Arial"/>
                        </a:rPr>
                        <a:t> лишь как элемент общего успеха).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Результат нужен здесь и сейчас.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Times New Roman"/>
                          <a:cs typeface="Arial"/>
                        </a:rPr>
                        <a:t>Бизнес-инкубаторы или технопарки как инструмент поддержки старт-</a:t>
                      </a:r>
                      <a:r>
                        <a:rPr lang="ru-RU" sz="2000" b="1" dirty="0" err="1">
                          <a:latin typeface="Arial Narrow"/>
                          <a:ea typeface="Times New Roman"/>
                          <a:cs typeface="Arial"/>
                        </a:rPr>
                        <a:t>апов</a:t>
                      </a:r>
                      <a:r>
                        <a:rPr lang="ru-RU" sz="2000" b="1" dirty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Narrow"/>
                          <a:ea typeface="Times New Roman"/>
                          <a:cs typeface="Arial"/>
                        </a:rPr>
                        <a:t>Индивидуальный подход к поддержке зрелых фирм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Нужен</a:t>
                      </a:r>
                      <a:r>
                        <a:rPr lang="ru-RU" sz="2000" b="1" dirty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к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онсьерж-сервис!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Narrow" pitchFamily="34" charset="0"/>
              </a:rPr>
              <a:t>Господдержка силой обстоятельств оборачивается к БРК</a:t>
            </a:r>
            <a:endParaRPr lang="ru-RU" sz="24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E28B6397-0F4E-4BF1-AB9B-89D5E952A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225142"/>
              </p:ext>
            </p:extLst>
          </p:nvPr>
        </p:nvGraphicFramePr>
        <p:xfrm>
          <a:off x="35496" y="6500596"/>
          <a:ext cx="9144000" cy="4345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xmlns="" val="1891606107"/>
                    </a:ext>
                  </a:extLst>
                </a:gridCol>
                <a:gridCol w="4823520">
                  <a:extLst>
                    <a:ext uri="{9D8B030D-6E8A-4147-A177-3AD203B41FA5}">
                      <a16:colId xmlns:a16="http://schemas.microsoft.com/office/drawing/2014/main" xmlns="" val="3763061167"/>
                    </a:ext>
                  </a:extLst>
                </a:gridCol>
              </a:tblGrid>
              <a:tr h="43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Текущее финансирование бизнеса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Инвестсредства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Массовое </a:t>
                      </a:r>
                      <a:r>
                        <a:rPr lang="ru-RU" sz="2000" b="1" dirty="0" err="1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импортозамещ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18891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9587FC7-13B1-40F8-84C5-2013E9A50076}"/>
              </a:ext>
            </a:extLst>
          </p:cNvPr>
          <p:cNvSpPr txBox="1"/>
          <p:nvPr/>
        </p:nvSpPr>
        <p:spPr>
          <a:xfrm>
            <a:off x="0" y="0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25 мая 2011 г. Председатель Правительства РФ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В.В.Путин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провёл видеоконференцию по случаю презентации проекта АСИ</a:t>
            </a:r>
            <a:endParaRPr lang="ru-RU" sz="24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Ключевая задача агентства заключается в том, чтобы поддержать тех, кто уже что-то сделал, особенно речь идёт о среднем бизнесе</a:t>
            </a:r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. И сразу хочу сказать, что прежде всего, по первой позиции (я сейчас о ней скажу) речь идёт, конечно, об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инновационном направлении </a:t>
            </a:r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деятельности. Хотя по всем этим направлениям, которые я сейчас обозначу, - там в целом везде предусматривается, мы считаем, что везде могут быть применены инновационные принципы..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У нас есть специальные структуры, которые работают с малым бизнесом, есть специальные структуры, которые работают с крупным бизнесом. Но средний бизнес у нас остался в известной степени обделённый вниманием.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1365AD4-2E14-4165-9705-4E311D14EB73}"/>
              </a:ext>
            </a:extLst>
          </p:cNvPr>
          <p:cNvSpPr txBox="1"/>
          <p:nvPr/>
        </p:nvSpPr>
        <p:spPr>
          <a:xfrm>
            <a:off x="-9922" y="4457343"/>
            <a:ext cx="9180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solidFill>
                  <a:srgbClr val="0E0E0F"/>
                </a:solidFill>
                <a:effectLst/>
                <a:latin typeface="PT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+mn-cs"/>
              </a:rPr>
              <a:t>1 апреля 2022 Сергей Собянин </a:t>
            </a:r>
          </a:p>
          <a:p>
            <a:r>
              <a:rPr lang="ru-RU" dirty="0"/>
              <a:t>«</a:t>
            </a:r>
            <a:r>
              <a:rPr lang="ru-RU" dirty="0">
                <a:solidFill>
                  <a:srgbClr val="C00000"/>
                </a:solidFill>
              </a:rPr>
              <a:t>Ряд предприятий средних, так скажем, не попали ни в малый бизнес, ни в крупный бизнес. И, конечно, у них серьезные проблемы с оборотными средствами, с инвестиционными кредитами и так далее. Мы создали свой фонд, который как раз эту нишу должен закрыть</a:t>
            </a:r>
            <a:r>
              <a:rPr lang="ru-RU" dirty="0"/>
              <a:t>. Мы довели уже лимиты до банков, они сейчас начинают кредитовать такого рода предприятия, чтобы они получали по нормальной ставке оборотные средства и инвестиционные кредиты»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49AF54D-9052-453A-B9FF-A129DE9DFC03}"/>
              </a:ext>
            </a:extLst>
          </p:cNvPr>
          <p:cNvSpPr txBox="1"/>
          <p:nvPr/>
        </p:nvSpPr>
        <p:spPr>
          <a:xfrm>
            <a:off x="179512" y="391239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… прошло десять лет</a:t>
            </a:r>
          </a:p>
        </p:txBody>
      </p:sp>
    </p:spTree>
    <p:extLst>
      <p:ext uri="{BB962C8B-B14F-4D97-AF65-F5344CB8AC3E}">
        <p14:creationId xmlns:p14="http://schemas.microsoft.com/office/powerpoint/2010/main" val="25115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8575"/>
            <a:ext cx="8746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Arial Narrow" pitchFamily="34" charset="0"/>
              </a:rPr>
              <a:t>Господдержка силой обстоятельств оборачивается к БРК</a:t>
            </a:r>
            <a:endParaRPr lang="ru-RU" sz="2800" dirty="0"/>
          </a:p>
        </p:txBody>
      </p:sp>
      <p:pic>
        <p:nvPicPr>
          <p:cNvPr id="31746" name="Picture 2" descr="https://otomatah.ru/wp-content/uploads/2019/10/semena-posad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7286676" cy="44687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2068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Narrow" pitchFamily="34" charset="0"/>
              </a:rPr>
              <a:t>Зачем поддерживать то, что и так растет? </a:t>
            </a:r>
          </a:p>
          <a:p>
            <a:pPr algn="ctr"/>
            <a:r>
              <a:rPr lang="ru-RU" sz="2400" dirty="0">
                <a:latin typeface="Arial Narrow" pitchFamily="34" charset="0"/>
              </a:rPr>
              <a:t>Стал ясен ответ на этот вопрос: это выбор между семенами  и рассадой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Закономерности роста в кризис и санкции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Данные по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всем российским компаниям,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отвечающим критериям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отбора: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существовавшие как минимум с 2010 года и их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выручка в 2015 году была не менее 200 миллионов рублей.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Всего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таких компаний в Российской Федерации в анализируемый период оказалось 38412, все их данные о выручке с 2006 по 2015 годы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анализе.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анализе нас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интересовали,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первую очередь, общие закономерности динамики выручки типичных по темпам роста компаний.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Для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этого все компании были разбиты в зависимости от темпов роста выручки за период с 2010 по 2015 год на четыре равные по численности группы по 9603 компании.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первую группу вошли наиболее динамичные компании с темпами роста выручки более 75-го процентиля от всей совокупности компаний, во вторую группу с темпами 75-50 процентилей, в третью -50-25 процентилей и в четвертую – менее 25-го процентиля.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7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176" y="33265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Динамика выручки типичных по темпам роста компаний каждой из групп</a:t>
            </a:r>
            <a:r>
              <a:rPr lang="ru-RU" sz="2800" b="1" dirty="0" smtClean="0"/>
              <a:t>. Медианные оценки.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200900" cy="4752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277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</a:rPr>
              <a:t>	Комплекс моделей в виде одномерных и многомерных </a:t>
            </a:r>
            <a:r>
              <a:rPr lang="ru-RU" sz="2400" dirty="0">
                <a:latin typeface="Times New Roman" panose="02020603050405020304" pitchFamily="18" charset="0"/>
              </a:rPr>
              <a:t>нелинейных </a:t>
            </a:r>
            <a:r>
              <a:rPr lang="ru-RU" sz="2400" dirty="0" smtClean="0">
                <a:latin typeface="Times New Roman" panose="02020603050405020304" pitchFamily="18" charset="0"/>
              </a:rPr>
              <a:t>отображений описывает динамику выручки каждой из групп компаний в категориях: потенциал роста (размер потенциальной рыночной ниши в которой они развиваются), интенсивность роста (интенсивность занятия рыночной ниши), взаимосвязанность роста отдельных групп в некоторые моменты времени (когда динамика отдельных групп протекает в условиях единого потенциала роста).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Для выявления взаимосвязанности используются три количественных критерия, которые должны выполнятся с точностью 2% . </a:t>
            </a:r>
          </a:p>
          <a:p>
            <a:pPr algn="ctr"/>
            <a:r>
              <a:rPr lang="ru-RU" sz="2400" u="sng" dirty="0"/>
              <a:t>Параметры моделей </a:t>
            </a:r>
            <a:r>
              <a:rPr lang="ru-RU" sz="2400" u="sng" dirty="0" smtClean="0"/>
              <a:t>вычислялись каждый раз </a:t>
            </a:r>
            <a:r>
              <a:rPr lang="ru-RU" sz="2400" u="sng" dirty="0"/>
              <a:t>по данным за 3 </a:t>
            </a:r>
            <a:r>
              <a:rPr lang="ru-RU" sz="2400" u="sng" dirty="0" smtClean="0"/>
              <a:t>года методом «скользящее окно».</a:t>
            </a:r>
          </a:p>
          <a:p>
            <a:pPr algn="ctr"/>
            <a:endParaRPr lang="ru-RU" sz="2400" u="sng" dirty="0"/>
          </a:p>
          <a:p>
            <a:r>
              <a:rPr lang="ru-RU" sz="2400" u="sng" dirty="0" smtClean="0"/>
              <a:t>Полунин Ю.А., Юданов А.Ю. Метод анализа экономических процессов в условиях нестабильности (на примере анализа динамики выручки российских компаний). Экономический журнал ВШЭ. Том 24, №4 2020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237371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Потенциалы роста по моделям, описывающим динамику </a:t>
            </a:r>
            <a:r>
              <a:rPr lang="ru-RU" sz="2800" b="1" dirty="0"/>
              <a:t>выручки типичной </a:t>
            </a:r>
            <a:r>
              <a:rPr lang="ru-RU" sz="2800" b="1" dirty="0" smtClean="0"/>
              <a:t>компании группы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866277"/>
              </p:ext>
            </p:extLst>
          </p:nvPr>
        </p:nvGraphicFramePr>
        <p:xfrm>
          <a:off x="179510" y="1825625"/>
          <a:ext cx="8784980" cy="4109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741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Группа «менее 25 процентиля»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Группа</a:t>
                      </a:r>
                    </a:p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«50-25 процентиль»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Группа «75-50 процентиль»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«более 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75-го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процентиля»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 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 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 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 г</a:t>
                      </a: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Значительное изменение тенденции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 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 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Изменение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 г</a:t>
                      </a: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Значительное изменение тенденции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 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1265,5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3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Процент от общего потенциала роста выручки (общей рыночной ниши) </a:t>
            </a:r>
            <a:r>
              <a:rPr lang="ru-RU" sz="2800" b="1" dirty="0" smtClean="0"/>
              <a:t>млн</a:t>
            </a:r>
            <a:r>
              <a:rPr lang="ru-RU" sz="2800" b="1" dirty="0"/>
              <a:t>. руб</a:t>
            </a:r>
            <a:r>
              <a:rPr lang="ru-RU" sz="2800" b="1" dirty="0" smtClean="0"/>
              <a:t>.. Взаимосвязанная динамика.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5635080"/>
              </p:ext>
            </p:extLst>
          </p:nvPr>
        </p:nvGraphicFramePr>
        <p:xfrm>
          <a:off x="-2" y="1825625"/>
          <a:ext cx="4514852" cy="2348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  <a:gridCol w="1128713"/>
                <a:gridCol w="112871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Группа «75-50»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Группа «50-25»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Группа «менее 25»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2009г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49,4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2010г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49,5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390720"/>
              </p:ext>
            </p:extLst>
          </p:nvPr>
        </p:nvGraphicFramePr>
        <p:xfrm>
          <a:off x="4629150" y="1825625"/>
          <a:ext cx="3886200" cy="4609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рыночного потенциала роста группа «75-50»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рыночного потенциала роста группа «50-25»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2009 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38,8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61,2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2010 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38,9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61,1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 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 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45,2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54,8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552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27055</TotalTime>
  <Words>595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 Unicode MS</vt:lpstr>
      <vt:lpstr>Arial</vt:lpstr>
      <vt:lpstr>Arial Narrow</vt:lpstr>
      <vt:lpstr>Batang</vt:lpstr>
      <vt:lpstr>Calibri</vt:lpstr>
      <vt:lpstr>Calibri Light</vt:lpstr>
      <vt:lpstr>PT Serif</vt:lpstr>
      <vt:lpstr>Times New Roman</vt:lpstr>
      <vt:lpstr>Тема Office</vt:lpstr>
      <vt:lpstr>Полунин Ю.А. (ИПУ РАН) Юданов А.Ю.(Финансовая академия)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выручки типичных по темпам роста компаний каждой из групп. Медианные оценки.</vt:lpstr>
      <vt:lpstr>Презентация PowerPoint</vt:lpstr>
      <vt:lpstr>Потенциалы роста по моделям, описывающим динамику выручки типичной компании группы</vt:lpstr>
      <vt:lpstr>Процент от общего потенциала роста выручки (общей рыночной ниши) млн. руб.. Взаимосвязанная динамика.</vt:lpstr>
      <vt:lpstr>Динамика выручки компаний, за единицу приняты значения 2007 года. </vt:lpstr>
      <vt:lpstr>Динамика выручки компаний четырех групп за единицу приняты значения выручки в 2007 году. По сравнению с предыдущим графиком изменен масштаб.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Андрей</dc:creator>
  <cp:lastModifiedBy>Polunin</cp:lastModifiedBy>
  <cp:revision>728</cp:revision>
  <dcterms:created xsi:type="dcterms:W3CDTF">2006-02-26T12:01:57Z</dcterms:created>
  <dcterms:modified xsi:type="dcterms:W3CDTF">2022-04-06T08:06:38Z</dcterms:modified>
</cp:coreProperties>
</file>