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0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75" r:id="rId10"/>
    <p:sldId id="276" r:id="rId11"/>
    <p:sldId id="266" r:id="rId12"/>
    <p:sldId id="267" r:id="rId13"/>
    <p:sldId id="268" r:id="rId14"/>
    <p:sldId id="274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CFD1A0-3E77-44D7-8BF6-96B383271FDB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C043D3-83C3-4D91-A71C-8C8858F9E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1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FBC5-F18A-458B-B713-CCD1657E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4BEE-C626-4971-B90A-CB4BA74C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8333D-86FD-441E-9202-6413852E7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2899-E062-4AAA-BB99-D34110EE5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36D4-C109-4520-B73E-6CB9EF19A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26B1-86A8-4A88-B409-C780AD5A6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BC4D-4E97-4648-805A-7222A7490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F603-F1F9-4A22-97E4-2971B540C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7C00-98C8-4F52-99BE-40F1757B7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4D6D-432D-4674-82B8-C79631F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61ED-C203-4552-B35F-CA733BB1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E04E25-39F5-4152-8DC8-174038637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ightpark.ru/files/5447_ful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t.free-lance.ru/users/Demiss165/upload/f_4cca0b49b43af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onkeysmashesheaven.files.wordpress.com/2008/09/parishiltonnud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imi@hse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7.ac-images.myspacecdn.com/02095/79/41/2095401497_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539750" y="1268413"/>
            <a:ext cx="80645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"Технологические коридоры"</a:t>
            </a:r>
            <a:r>
              <a:rPr lang="en-US" sz="4000" b="1"/>
              <a:t> </a:t>
            </a:r>
            <a:r>
              <a:rPr lang="ru-RU" sz="4000" b="1"/>
              <a:t>как инструмент стимулирования инновационного развития</a:t>
            </a:r>
            <a:endParaRPr lang="ru-RU" sz="4000"/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922713" y="4508500"/>
            <a:ext cx="5221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Дан Медовников –</a:t>
            </a:r>
          </a:p>
          <a:p>
            <a:r>
              <a:rPr lang="ru-RU" sz="2400"/>
              <a:t>Директор Института менеджмента инноваций НИУ ВШЭ 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619250" y="6092825"/>
            <a:ext cx="597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Москва – 3 апреля 2014</a:t>
            </a:r>
          </a:p>
        </p:txBody>
      </p:sp>
      <p:pic>
        <p:nvPicPr>
          <p:cNvPr id="14340" name="Picture 6" descr="logo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35500"/>
            <a:ext cx="52927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0"/>
            <a:ext cx="13319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Tg1ZTItOD"/>
          <p:cNvPicPr>
            <a:picLocks noChangeAspect="1" noChangeArrowheads="1"/>
          </p:cNvPicPr>
          <p:nvPr/>
        </p:nvPicPr>
        <p:blipFill>
          <a:blip r:embed="rId2">
            <a:lum bright="52000"/>
          </a:blip>
          <a:srcRect/>
          <a:stretch>
            <a:fillRect/>
          </a:stretch>
        </p:blipFill>
        <p:spPr bwMode="auto">
          <a:xfrm>
            <a:off x="611188" y="1196975"/>
            <a:ext cx="8280400" cy="536575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476375" y="188913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ИССЛЕДОВАНИЕ</a:t>
            </a:r>
          </a:p>
        </p:txBody>
      </p:sp>
      <p:pic>
        <p:nvPicPr>
          <p:cNvPr id="32773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853281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/>
              <a:t>В 2010 г. было проведено исследование «Перспективы введения в России ограничений на технические параметры потребительской продукции и услуг ("технологические коридоры") и отношения российских граждан к таким ограничениям».</a:t>
            </a:r>
          </a:p>
          <a:p>
            <a:pPr>
              <a:spcBef>
                <a:spcPct val="50000"/>
              </a:spcBef>
            </a:pPr>
            <a:r>
              <a:rPr lang="ru-RU" sz="2200"/>
              <a:t>Исследование выполнено в рамках гранта </a:t>
            </a:r>
            <a:r>
              <a:rPr lang="en-US" sz="2200"/>
              <a:t>N </a:t>
            </a:r>
            <a:r>
              <a:rPr lang="ru-RU" sz="2200"/>
              <a:t>248/</a:t>
            </a:r>
            <a:r>
              <a:rPr lang="en-US" sz="2200"/>
              <a:t>K </a:t>
            </a:r>
            <a:r>
              <a:rPr lang="ru-RU" sz="2200"/>
              <a:t>в соответствии с распоряжением Президента РФ от 16 марта 2009 </a:t>
            </a:r>
            <a:r>
              <a:rPr lang="en-US" sz="2200"/>
              <a:t>N </a:t>
            </a:r>
            <a:r>
              <a:rPr lang="ru-RU" sz="2200"/>
              <a:t>160-рп («О государственной поддержке некоммерческих неправительственных организаций, участвующих в развитии институтов гражданского общества»).</a:t>
            </a:r>
          </a:p>
          <a:p>
            <a:pPr>
              <a:spcBef>
                <a:spcPct val="50000"/>
              </a:spcBef>
            </a:pPr>
            <a:r>
              <a:rPr lang="ru-RU" sz="2200"/>
              <a:t>Были проведены углубленные интервью с 50 специалистами из различных сегментов производства потребительской продукции. Предложены «эскизы» технологических коридоров для 18 различных секторов потребительской продукции.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Картинка 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555875" y="404813"/>
            <a:ext cx="3768725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Эскизы технологических коридоров - Светотехника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8201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20000"/>
              </a:spcAft>
            </a:pPr>
            <a:r>
              <a:rPr lang="ru-RU"/>
              <a:t>ОСНОВНЫЕ ОГРАНИЧИТЕЛИ</a:t>
            </a:r>
          </a:p>
          <a:p>
            <a:pPr marL="342900" indent="-342900">
              <a:spcAft>
                <a:spcPct val="20000"/>
              </a:spcAft>
              <a:buFontTx/>
              <a:buAutoNum type="arabicPeriod"/>
            </a:pPr>
            <a:r>
              <a:rPr lang="ru-RU"/>
              <a:t>Законом «Об энергосбережении …» с 1 января 2011 г. уже введен запрет на обращение ламп накаливания </a:t>
            </a:r>
            <a:r>
              <a:rPr lang="ru-RU" b="1"/>
              <a:t>мощностью свыше 100 Вт</a:t>
            </a:r>
            <a:r>
              <a:rPr lang="ru-RU"/>
              <a:t>. С 1 января 2013 г. предполагалось ввести запрет на лампы мощностью 75 Вт и более, а с 1 января 2014 г. – лампы мощностью 25 Вт и более. Однако эти планы не были выполнены</a:t>
            </a:r>
          </a:p>
          <a:p>
            <a:pPr marL="342900" indent="-342900">
              <a:spcAft>
                <a:spcPct val="20000"/>
              </a:spcAft>
            </a:pPr>
            <a:r>
              <a:rPr lang="ru-RU"/>
              <a:t>2. Лимитировать не только мощность, но </a:t>
            </a:r>
            <a:r>
              <a:rPr lang="ru-RU" b="1"/>
              <a:t>светоотдачу ламп</a:t>
            </a:r>
            <a:r>
              <a:rPr lang="ru-RU"/>
              <a:t>. В качестве ориентира называется доведение уровня светоотдачи в 78 люменов на Вт.</a:t>
            </a:r>
          </a:p>
          <a:p>
            <a:pPr marL="342900" indent="-342900">
              <a:spcAft>
                <a:spcPct val="20000"/>
              </a:spcAft>
            </a:pPr>
            <a:r>
              <a:rPr lang="ru-RU"/>
              <a:t>3. </a:t>
            </a:r>
            <a:r>
              <a:rPr lang="ru-RU" b="1"/>
              <a:t>Индекс цветопередачи лампы</a:t>
            </a:r>
            <a:r>
              <a:rPr lang="ru-RU"/>
              <a:t> должен быть не ниже 80 единиц. У старой лампы этот показатель равен 63, у новой – на 85, идеал – 100.</a:t>
            </a:r>
          </a:p>
          <a:p>
            <a:pPr marL="342900" indent="-342900">
              <a:spcAft>
                <a:spcPct val="20000"/>
              </a:spcAft>
            </a:pPr>
            <a:r>
              <a:rPr lang="ru-RU"/>
              <a:t>4. Установить </a:t>
            </a:r>
            <a:r>
              <a:rPr lang="ru-RU" b="1"/>
              <a:t>срок службы лампы</a:t>
            </a:r>
            <a:r>
              <a:rPr lang="ru-RU"/>
              <a:t> не ниже 10 тысяч часов. Под эти ограничения сразу же подпало бы 80% покупаемых в России ламп.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4292600"/>
            <a:ext cx="882015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ru-RU"/>
              <a:t>ДОПОЛНИТЕЛЬНЫЕ МЕРЫ</a:t>
            </a:r>
            <a:endParaRPr lang="ru-RU" b="1"/>
          </a:p>
          <a:p>
            <a:pPr>
              <a:spcAft>
                <a:spcPct val="20000"/>
              </a:spcAft>
            </a:pPr>
            <a:r>
              <a:rPr lang="ru-RU" b="1" i="1" u="sng"/>
              <a:t>Утилизация:</a:t>
            </a:r>
            <a:r>
              <a:rPr lang="ru-RU"/>
              <a:t> Жесткие правила на оборот ртутных приборов.</a:t>
            </a:r>
          </a:p>
          <a:p>
            <a:pPr>
              <a:spcAft>
                <a:spcPct val="20000"/>
              </a:spcAft>
            </a:pPr>
            <a:r>
              <a:rPr lang="ru-RU" b="1" i="1" u="sng"/>
              <a:t>Изменения в электротехнике и архитектурных проектах:</a:t>
            </a:r>
            <a:r>
              <a:rPr lang="ru-RU" i="1"/>
              <a:t> С</a:t>
            </a:r>
            <a:r>
              <a:rPr lang="ru-RU"/>
              <a:t>оздавать новые конструкции самих светильников и проекты расположения источников света при разработке архитектурных решений.</a:t>
            </a:r>
          </a:p>
          <a:p>
            <a:pPr>
              <a:spcAft>
                <a:spcPct val="20000"/>
              </a:spcAft>
            </a:pPr>
            <a:r>
              <a:rPr lang="ru-RU" b="1" i="1" u="sng"/>
              <a:t>НИОКР.</a:t>
            </a:r>
            <a:r>
              <a:rPr lang="ru-RU"/>
              <a:t> Поддержка перспективных направлений в области освещения: полупроводниковых как неорганических, так и органических (OLED) источников света.</a:t>
            </a:r>
          </a:p>
        </p:txBody>
      </p:sp>
      <p:pic>
        <p:nvPicPr>
          <p:cNvPr id="23557" name="Picture 6" descr="logo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Картинка 6 из 9246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48000"/>
          </a:blip>
          <a:srcRect/>
          <a:stretch>
            <a:fillRect/>
          </a:stretch>
        </p:blipFill>
        <p:spPr bwMode="auto">
          <a:xfrm>
            <a:off x="468313" y="357188"/>
            <a:ext cx="84963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Эскизы технологических коридоров – Электродвигатели</a:t>
            </a:r>
            <a:r>
              <a:rPr lang="ru-RU" sz="2400"/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748712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ОСНОВНЫЕ ОГРАНИЧИТЕЛИ</a:t>
            </a:r>
          </a:p>
          <a:p>
            <a:pPr marL="342900" indent="-342900"/>
            <a:r>
              <a:rPr lang="ru-RU"/>
              <a:t>0 этап – запрет на продажу электродвигателей с низкими показателями энергоэффективности (КПД). Работы по введению такого запрета уже идут. </a:t>
            </a:r>
          </a:p>
          <a:p>
            <a:pPr marL="342900" indent="-342900"/>
            <a:endParaRPr lang="ru-RU" sz="800"/>
          </a:p>
          <a:p>
            <a:pPr marL="342900" indent="-342900"/>
            <a:r>
              <a:rPr lang="ru-RU"/>
              <a:t>1 этап – запрет на продажу электродвигателей, не адаптированных для эксплуатации с частотным преобразователем. </a:t>
            </a:r>
          </a:p>
          <a:p>
            <a:pPr marL="342900" indent="-342900"/>
            <a:endParaRPr lang="ru-RU" sz="800"/>
          </a:p>
          <a:p>
            <a:pPr marL="342900" indent="-342900"/>
            <a:r>
              <a:rPr lang="ru-RU"/>
              <a:t>2 этап – запрет на продажу электродвигателей мощностью свыше … (например, 300 кВт), не имеющих блока частотной регуляции. </a:t>
            </a:r>
          </a:p>
          <a:p>
            <a:pPr marL="342900" indent="-342900"/>
            <a:endParaRPr lang="ru-RU" sz="800"/>
          </a:p>
          <a:p>
            <a:pPr marL="342900" indent="-342900"/>
            <a:r>
              <a:rPr lang="ru-RU"/>
              <a:t>3 этап – тоже для электродвигателей мощностью свыше… (100 кВт).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4221163"/>
            <a:ext cx="84248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ДОПОЛНИТЕЛЬНЫЕ МЕРЫ </a:t>
            </a:r>
          </a:p>
          <a:p>
            <a:r>
              <a:rPr lang="ru-RU" b="1" i="1" u="sng"/>
              <a:t>Госзакупки:</a:t>
            </a:r>
            <a:r>
              <a:rPr lang="ru-RU"/>
              <a:t> Введение в тендерные условия критерия величины полных затрат за весь срок жизни изделия, а не только цену покупки.</a:t>
            </a:r>
          </a:p>
          <a:p>
            <a:r>
              <a:rPr lang="ru-RU" sz="800"/>
              <a:t> </a:t>
            </a:r>
            <a:endParaRPr lang="ru-RU" sz="800" b="1" i="1" u="sng"/>
          </a:p>
          <a:p>
            <a:r>
              <a:rPr lang="ru-RU" b="1" i="1" u="sng"/>
              <a:t>Стимулы:</a:t>
            </a:r>
            <a:r>
              <a:rPr lang="ru-RU"/>
              <a:t> На первых этапах необходимы налоговые льготы для покупателей энергоэффективной техники. По мере распространения этой техники, ее цена существенно снизится, и от льгот можно будет со временем отказаться. </a:t>
            </a:r>
          </a:p>
        </p:txBody>
      </p:sp>
      <p:pic>
        <p:nvPicPr>
          <p:cNvPr id="24581" name="Picture 6" descr="logo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303268170"/>
          <p:cNvPicPr>
            <a:picLocks noChangeAspect="1" noChangeArrowheads="1"/>
          </p:cNvPicPr>
          <p:nvPr/>
        </p:nvPicPr>
        <p:blipFill>
          <a:blip r:embed="rId2">
            <a:lum bright="42000"/>
          </a:blip>
          <a:srcRect/>
          <a:stretch>
            <a:fillRect/>
          </a:stretch>
        </p:blipFill>
        <p:spPr bwMode="auto">
          <a:xfrm>
            <a:off x="1547813" y="404813"/>
            <a:ext cx="6842125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403350" y="333375"/>
            <a:ext cx="6481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Эскизы технологических коридоров – Биоразлагаемая упаковка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6407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ОСНОВНЫЕ ОГРАНИЧИТЕЛИ</a:t>
            </a:r>
          </a:p>
          <a:p>
            <a:pPr marL="342900" indent="-342900"/>
            <a:r>
              <a:rPr lang="ru-RU"/>
              <a:t>1 этап. Переход от традиционных полимеров (например, полиэтилен) к "частично-био-разлагаемой" упаковке на основе "промежуточных" полимеров (полиэтилен со вставками биомолекул, которые облегчают его разложение). </a:t>
            </a:r>
          </a:p>
          <a:p>
            <a:pPr marL="342900" indent="-342900"/>
            <a:endParaRPr lang="ru-RU" sz="800"/>
          </a:p>
          <a:p>
            <a:pPr marL="342900" indent="-342900"/>
            <a:r>
              <a:rPr lang="ru-RU"/>
              <a:t>2 этап. Переход к упаковке полностью на основе биополимеров (например, полилактата или полигидроксибутирата).).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5288" y="3429000"/>
            <a:ext cx="874871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ДОПОЛНИТЕЛЬНЫЕ МЕРЫ </a:t>
            </a:r>
          </a:p>
          <a:p>
            <a:r>
              <a:rPr lang="ru-RU" b="1" i="1" u="sng"/>
              <a:t>Льготы.</a:t>
            </a:r>
            <a:r>
              <a:rPr lang="ru-RU"/>
              <a:t> Пакет льгот и стимулов можно позаимствовать у ЕС или у США. Сегодня европейские компании, которые начали выпускать биоразлагаемые полимеры, получают от государства дотации.</a:t>
            </a:r>
          </a:p>
          <a:p>
            <a:endParaRPr lang="ru-RU" sz="800" b="1" i="1" u="sng"/>
          </a:p>
          <a:p>
            <a:r>
              <a:rPr lang="ru-RU" b="1" i="1" u="sng"/>
              <a:t>Санкции.</a:t>
            </a:r>
            <a:r>
              <a:rPr lang="ru-RU"/>
              <a:t> Введение платы за использование в упаковке обычных пластиков.</a:t>
            </a:r>
          </a:p>
          <a:p>
            <a:r>
              <a:rPr lang="ru-RU" sz="800"/>
              <a:t> </a:t>
            </a:r>
          </a:p>
          <a:p>
            <a:r>
              <a:rPr lang="ru-RU" b="1" i="1" u="sng"/>
              <a:t>Утилизация.</a:t>
            </a:r>
            <a:r>
              <a:rPr lang="ru-RU"/>
              <a:t> Создание отрасли переработки мусора – т.е. субъекта, заинтересованного в технологиях биодеградации упаковки. </a:t>
            </a:r>
          </a:p>
          <a:p>
            <a:endParaRPr lang="ru-RU" sz="800"/>
          </a:p>
          <a:p>
            <a:r>
              <a:rPr lang="ru-RU" b="1" i="1" u="sng"/>
              <a:t>Информация.</a:t>
            </a:r>
            <a:r>
              <a:rPr lang="ru-RU"/>
              <a:t> Воспитание "сознательного потребителя", который готов платить дороже за биоразлагаемую упаковку, понимая, что он платит за то, чтобы снизить нагрузку на окружающую среду. </a:t>
            </a:r>
          </a:p>
        </p:txBody>
      </p:sp>
      <p:pic>
        <p:nvPicPr>
          <p:cNvPr id="25605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19250" y="519113"/>
            <a:ext cx="56102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900113" y="0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Последние инициативы Правительства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692150"/>
            <a:ext cx="88201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>
              <a:spcBef>
                <a:spcPct val="50000"/>
              </a:spcBef>
            </a:pPr>
            <a:r>
              <a:rPr lang="ru-RU"/>
              <a:t>1. Из Решения по итогам заседания президиума Совета при Президенте РФ по модернизации экономики и инновационному развитию России (01.11.2013 г.):</a:t>
            </a:r>
          </a:p>
          <a:p>
            <a:pPr marL="85725">
              <a:spcBef>
                <a:spcPct val="50000"/>
              </a:spcBef>
            </a:pPr>
            <a:r>
              <a:rPr lang="ru-RU" b="1" i="1"/>
              <a:t>«…представить предложения (проект «дорожной карты») по совершенствованию технического регулирования в жилищно-коммунальной сфере … с поэтапным ужесточением до 2020 года соответствующих показателей».</a:t>
            </a:r>
          </a:p>
          <a:p>
            <a:pPr marL="85725">
              <a:spcBef>
                <a:spcPct val="50000"/>
              </a:spcBef>
            </a:pPr>
            <a:r>
              <a:rPr lang="ru-RU"/>
              <a:t>2. Из Решения по итогам заседания президиума Совета при Президенте РФ по модернизации экономики и инновационному развитию России (22.11.2013 г.):</a:t>
            </a:r>
          </a:p>
          <a:p>
            <a:pPr marL="85725">
              <a:spcBef>
                <a:spcPct val="50000"/>
              </a:spcBef>
            </a:pPr>
            <a:r>
              <a:rPr lang="ru-RU" b="1" i="1"/>
              <a:t>«…внести в Правительство РФ предложения по установлению и регулярному обновлению (ужесточению) требований к основным применяемым в отраслях экономики РФ технологиям и объектам, обеспечивающим постепенное ограничение использования энергетически неэффективных технологий, объектов и товаров с последующим запретом их использования».</a:t>
            </a:r>
          </a:p>
          <a:p>
            <a:pPr marL="85725">
              <a:spcBef>
                <a:spcPct val="50000"/>
              </a:spcBef>
            </a:pPr>
            <a:r>
              <a:rPr lang="ru-RU"/>
              <a:t>3. Из Распоряжения Правительства РФ от 19 марта 2014 г. № 398-р:</a:t>
            </a:r>
          </a:p>
          <a:p>
            <a:pPr marL="85725">
              <a:spcBef>
                <a:spcPct val="50000"/>
              </a:spcBef>
            </a:pPr>
            <a:r>
              <a:rPr lang="ru-RU" b="1" i="1"/>
              <a:t>«…утвердить комплекс мер, направленных на отказ от использования устаревших и неэффективных технологий, переход на принципы наилучших доступных технологий и внедрение современных технологий».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Картинка 17 из 78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763713" y="981075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39750" y="115888"/>
            <a:ext cx="3743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Выводы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874871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 Обязательные требования государства должны быть дополнены целым перечнем </a:t>
            </a:r>
            <a:r>
              <a:rPr lang="ru-RU" sz="2000" b="1"/>
              <a:t>мероприятий, обеспечивающих создание условий</a:t>
            </a:r>
            <a:r>
              <a:rPr lang="ru-RU"/>
              <a:t> для выполнения предприятиями установленных ограничений. Т.е. для успешного выстраивания "технологического коридора" и движения по нему необходима полноценная дорожная карта, к формированию которой должны быть привлечены все заинтересованные стороны.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74871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 Предлагается новый перспективный инструмент управления технологическим развитием страны – «</a:t>
            </a:r>
            <a:r>
              <a:rPr lang="ru-RU" sz="2000" b="1"/>
              <a:t>технологические коридоры</a:t>
            </a:r>
            <a:r>
              <a:rPr lang="ru-RU"/>
              <a:t>» представляющие собой перечень обязательных требований и ограничений, предъявляемых к техническим параметрам применяемых технологий, продукции и услуг, устанавливаемых государством, с разбивкой по годам и с нарастанием их жесткости со временем. 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95288" y="4868863"/>
            <a:ext cx="874871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 Нельзя рассматривать технологический коридор как сугубо техническое мероприятие: это комплексное явление, имеющее не только технологические последствия, но и </a:t>
            </a:r>
            <a:r>
              <a:rPr lang="ru-RU" sz="2000" b="1"/>
              <a:t>социально-экономические эффекты</a:t>
            </a:r>
            <a:r>
              <a:rPr lang="ru-RU"/>
              <a:t>. Потенциально готовые к введению отраслевые "технологические коридоры" следует применять в соответствии со степенью готовности промышленности и населения к их восприятию. </a:t>
            </a:r>
          </a:p>
        </p:txBody>
      </p:sp>
      <p:pic>
        <p:nvPicPr>
          <p:cNvPr id="27654" name="Picture 6" descr="logo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547813" y="1989138"/>
            <a:ext cx="597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Спасибо за внимание!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258888" y="3716338"/>
            <a:ext cx="67691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Институт менеджмента инноваций НИУ ВШЭ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hlinkClick r:id="rId2"/>
              </a:rPr>
              <a:t>imi@hse.ru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/>
              <a:t>(495) 698-4387</a:t>
            </a:r>
            <a:endParaRPr lang="ru-RU" sz="2400"/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8675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35500"/>
            <a:ext cx="52927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3319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971550" y="260350"/>
            <a:ext cx="698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ПРИНУЖДЕНИЕ К ИННОВАЦИЯМ</a:t>
            </a:r>
          </a:p>
        </p:txBody>
      </p:sp>
      <p:pic>
        <p:nvPicPr>
          <p:cNvPr id="14338" name="Picture 16" descr="http://www.reunion.iufm.fr/recherche/grephe/Image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2997200"/>
            <a:ext cx="2663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9"/>
          <p:cNvSpPr>
            <a:spLocks noChangeArrowheads="1"/>
          </p:cNvSpPr>
          <p:nvPr/>
        </p:nvSpPr>
        <p:spPr bwMode="auto">
          <a:xfrm>
            <a:off x="827088" y="1052513"/>
            <a:ext cx="83169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ru-RU" sz="2400" u="sng"/>
              <a:t>Факторы, оправдывающие вмешательство государства в экономическую жизнь: </a:t>
            </a:r>
          </a:p>
          <a:p>
            <a:pPr>
              <a:spcAft>
                <a:spcPct val="30000"/>
              </a:spcAft>
            </a:pPr>
            <a:r>
              <a:rPr lang="ru-RU" sz="2400"/>
              <a:t>- наличие «провалов рынка»,</a:t>
            </a:r>
          </a:p>
          <a:p>
            <a:pPr>
              <a:spcAft>
                <a:spcPct val="30000"/>
              </a:spcAft>
            </a:pPr>
            <a:r>
              <a:rPr lang="ru-RU" sz="2400"/>
              <a:t>- необходимость стимулирования научно-технического прогресса. 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167063" y="4111625"/>
            <a:ext cx="597693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76176" anchor="ctr">
            <a:spAutoFit/>
          </a:bodyPr>
          <a:lstStyle/>
          <a:p>
            <a:r>
              <a:rPr lang="ru-RU" sz="2800" b="1"/>
              <a:t>Техническое регулирование и технологические коридоры – это один из инструментов «принуждения к инновациям»</a:t>
            </a:r>
          </a:p>
        </p:txBody>
      </p:sp>
      <p:pic>
        <p:nvPicPr>
          <p:cNvPr id="15365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981075"/>
            <a:ext cx="2673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39750" y="4292600"/>
            <a:ext cx="86042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«Технологический коридор» – это перечень обязательных требований и ограничений, устанавливаемых государством и предъявляемых к техническим параметрам применяемых технологий, продукции и услуг, с разбивкой по годам и с нарастанием их жесткости со временем.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19250" y="260350"/>
            <a:ext cx="5976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«Технологический коридор»</a:t>
            </a:r>
          </a:p>
        </p:txBody>
      </p:sp>
      <p:pic>
        <p:nvPicPr>
          <p:cNvPr id="16388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Картинка 39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620713"/>
            <a:ext cx="9144000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908175" y="115888"/>
            <a:ext cx="5402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ЕВРОПЕЙСКИЙ ОПЫТ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867568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 2005 г. три базовых организации общеевропейской системы техстандартов (CEN, CENELEC и ETSI) начали осуществление новой долгосрочной стратегической программы (инициативы) в области стандартизации, т.н. FLES (Future Landscape of Standardization).</a:t>
            </a:r>
          </a:p>
          <a:p>
            <a:pPr>
              <a:spcBef>
                <a:spcPct val="50000"/>
              </a:spcBef>
            </a:pPr>
            <a:r>
              <a:rPr lang="ru-RU" sz="2000"/>
              <a:t>В 2009 г. в рамках этой программы создан специальный департамент развития инноваций и бизнеса (Innovation and Business Development Department), основная задача которого заключается в динамическом отслеживании новых технологических возможностей и разработке проектных предложений в ряде критических новых отраслей.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 sz="2000"/>
              <a:t>В 2010 г. опубликован официальный доклад Экспертной группы по оценке европейской системы стандартизации (группы EXPRESS) “Стандартизация для конкурентоспособной и инновационной Европы: видение 2020”. В нем отмечено, что </a:t>
            </a:r>
            <a:r>
              <a:rPr lang="ru-RU" sz="2000" b="1"/>
              <a:t>центральным аспектом взаимодействия между процессами стандартизации и инновациями является трансфер результатов НИОКР в новые технологические стандарты</a:t>
            </a:r>
            <a:r>
              <a:rPr lang="ru-RU" sz="2000"/>
              <a:t> и последующее использование рынком результатов этой стандартизации. </a:t>
            </a:r>
          </a:p>
        </p:txBody>
      </p:sp>
      <p:pic>
        <p:nvPicPr>
          <p:cNvPr id="17412" name="Picture 6" descr="logo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>
            <a:spLocks noChangeArrowheads="1"/>
          </p:cNvSpPr>
          <p:nvPr/>
        </p:nvSpPr>
        <p:spPr bwMode="auto">
          <a:xfrm>
            <a:off x="323850" y="333375"/>
            <a:ext cx="8424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ПРИМЕР – АВТОМОБИЛЬНОЕ ТОПЛИВО</a:t>
            </a:r>
          </a:p>
        </p:txBody>
      </p:sp>
      <p:pic>
        <p:nvPicPr>
          <p:cNvPr id="18434" name="Picture 8" descr="Картинка 11 из 337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268413"/>
            <a:ext cx="36734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8"/>
          <p:cNvSpPr>
            <a:spLocks noChangeArrowheads="1"/>
          </p:cNvSpPr>
          <p:nvPr/>
        </p:nvSpPr>
        <p:spPr bwMode="auto">
          <a:xfrm>
            <a:off x="3059113" y="1052513"/>
            <a:ext cx="568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Специальный технический регламент «О требованиях к автомобильному и авиационному бензинам…» был утвержден постановлением Правительства России № 11 от 27.02.2008 г. </a:t>
            </a:r>
          </a:p>
        </p:txBody>
      </p:sp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3059113" y="2349500"/>
            <a:ext cx="6084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Начиная с момента принятия техрегламента, объем инвестиций в проекты, объявленные российскими компаниями, вырос </a:t>
            </a:r>
            <a:r>
              <a:rPr lang="ru-RU" b="1"/>
              <a:t>более чем в 2 раза </a:t>
            </a:r>
            <a:r>
              <a:rPr lang="ru-RU"/>
              <a:t>по отношению к показателям 2001-2006 годов. </a:t>
            </a:r>
          </a:p>
        </p:txBody>
      </p:sp>
      <p:sp>
        <p:nvSpPr>
          <p:cNvPr id="18437" name="Прямоугольник 10"/>
          <p:cNvSpPr>
            <a:spLocks noChangeArrowheads="1"/>
          </p:cNvSpPr>
          <p:nvPr/>
        </p:nvSpPr>
        <p:spPr bwMode="auto">
          <a:xfrm>
            <a:off x="3059113" y="3644900"/>
            <a:ext cx="60848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Выпуск бензина класса Евро-2 должен был прекратиться  с 2009 г. Фактически запрет вступил в действие с 2011 г., но уже в апреле 2011 г. Минэнерго под предлогом борьбы с кризисом предложило вернуть в продажу бензин Евро-2. Запрет начал действовать только с 1 января 2013.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611188" y="5445125"/>
            <a:ext cx="85328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Оборот Евро-3 планируется прекратить с 1 января 2015 года. Для стимулирования производства топлив высоких экологических классов правительство приняло решение о снижении темпов роста акцизов на Евро-4 и Евро-5.  </a:t>
            </a:r>
          </a:p>
        </p:txBody>
      </p:sp>
      <p:pic>
        <p:nvPicPr>
          <p:cNvPr id="18439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1619250" y="1196975"/>
            <a:ext cx="381635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ru-RU"/>
              <a:t> информирование</a:t>
            </a:r>
            <a:r>
              <a:rPr lang="en-US"/>
              <a:t> </a:t>
            </a:r>
            <a:r>
              <a:rPr lang="ru-RU"/>
              <a:t>и пропаганда;</a:t>
            </a:r>
          </a:p>
        </p:txBody>
      </p:sp>
      <p:pic>
        <p:nvPicPr>
          <p:cNvPr id="19458" name="Picture 7" descr="kill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14684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money-b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1969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92375"/>
            <a:ext cx="1179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des1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852738"/>
            <a:ext cx="1549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163077_w200_h200_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516563"/>
            <a:ext cx="18716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Мероприятия, обеспечивающие выполнение установленных ограничений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339975" y="58769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запрет на использование устаревших технологий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924300" y="501332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/>
              <a:t> административные санкции;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627313" y="3357563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/>
              <a:t> прямое софинансирование НИОКР и инвестпроектов;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692275" y="270827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стимулирование конкуренции;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851275" y="1700213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льготы и субсидии, снижение таможенных пошлин;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051050" y="42926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политика госзакупок;</a:t>
            </a:r>
          </a:p>
        </p:txBody>
      </p:sp>
      <p:pic>
        <p:nvPicPr>
          <p:cNvPr id="7200" name="Picture 32" descr="articulation-agree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221163"/>
            <a:ext cx="115252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6" descr="logoIN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6305531-13427854308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4437063"/>
            <a:ext cx="9493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/>
      <p:bldP spid="7194" grpId="0"/>
      <p:bldP spid="7195" grpId="0"/>
      <p:bldP spid="7196" grpId="0"/>
      <p:bldP spid="7197" grpId="0"/>
      <p:bldP spid="71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1745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19224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2771775" y="836613"/>
            <a:ext cx="63722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30000"/>
              </a:spcAft>
            </a:pPr>
            <a:r>
              <a:rPr lang="ru-RU"/>
              <a:t>Техрегламенты могут быть приняты только в строго определенных целях:</a:t>
            </a:r>
          </a:p>
          <a:p>
            <a:pPr>
              <a:spcAft>
                <a:spcPct val="30000"/>
              </a:spcAft>
            </a:pPr>
            <a:r>
              <a:rPr lang="ru-RU"/>
              <a:t>- защита жизни или здоровья граждан, имущества физических или юридических лиц, государственного или муниципального имущества;</a:t>
            </a:r>
          </a:p>
          <a:p>
            <a:pPr>
              <a:spcAft>
                <a:spcPct val="30000"/>
              </a:spcAft>
            </a:pPr>
            <a:r>
              <a:rPr lang="ru-RU"/>
              <a:t>- охрана окружающей среды, жизни или здоровья животных и растений;</a:t>
            </a:r>
          </a:p>
          <a:p>
            <a:pPr>
              <a:spcAft>
                <a:spcPct val="30000"/>
              </a:spcAft>
            </a:pPr>
            <a:r>
              <a:rPr lang="ru-RU"/>
              <a:t>- предупреждения действий, вводящих в заблуждение приобретателей.</a:t>
            </a:r>
          </a:p>
          <a:p>
            <a:pPr>
              <a:spcAft>
                <a:spcPct val="30000"/>
              </a:spcAft>
            </a:pPr>
            <a:r>
              <a:rPr lang="ru-RU"/>
              <a:t>С 2012 г. полномочия по принятию технических регламентов перешли к Комиссии Таможенного союза.</a:t>
            </a:r>
          </a:p>
          <a:p>
            <a:pPr>
              <a:spcAft>
                <a:spcPct val="30000"/>
              </a:spcAft>
            </a:pPr>
            <a:r>
              <a:rPr lang="ru-RU"/>
              <a:t>На сегодня утверждено 34 технических регламента ТС.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2124075" y="188913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Технические регламенты</a:t>
            </a:r>
          </a:p>
        </p:txBody>
      </p:sp>
      <p:pic>
        <p:nvPicPr>
          <p:cNvPr id="20484" name="Picture 11" descr="rev116483_w250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13325"/>
            <a:ext cx="194468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2771775" y="5516563"/>
            <a:ext cx="6372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Конкретные показатели, которых обязан достичь производитель детально изложены в документах второго уровня – стандартах. Применение стандартов в России является добровольным.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987675" y="4868863"/>
            <a:ext cx="3671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Стандарты</a:t>
            </a:r>
          </a:p>
        </p:txBody>
      </p:sp>
      <p:pic>
        <p:nvPicPr>
          <p:cNvPr id="20487" name="Picture 6" descr="logo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2781300"/>
            <a:ext cx="59039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- они в большинстве случаев всего лишь фиксируют достигнутый уровень технического развития (причем, на уровне минимальных требований);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669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Недостатки действующей системы технического регулирования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2843213" y="1196975"/>
            <a:ext cx="576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 сегодня техрегламенты и стандарты принимаются в отрыве от остальных мер, стимулирующих технологическое развитие;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59113" y="4076700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в них не фиксируются временные рамки (этапы) перехода к повышенным требованиям</a:t>
            </a:r>
          </a:p>
        </p:txBody>
      </p:sp>
      <p:pic>
        <p:nvPicPr>
          <p:cNvPr id="9232" name="Picture 16" descr="calend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1943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sm_f_47cfe7a5609c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133600"/>
            <a:ext cx="16430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9750" y="5373688"/>
            <a:ext cx="860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Необходимо создать систему формирования технологических коридоров по каждой отрасли (направлению)</a:t>
            </a:r>
          </a:p>
        </p:txBody>
      </p:sp>
      <p:pic>
        <p:nvPicPr>
          <p:cNvPr id="21513" name="Picture 6" descr="logo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Treshhinyi-v-samovosstanavlivayushhemsya-betone-budut-zadelyivat---umnyie---bakter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21508" grpId="0"/>
      <p:bldP spid="9230" grpId="0" autoUpdateAnimBg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2"/>
          <p:cNvSpPr>
            <a:spLocks noChangeArrowheads="1"/>
          </p:cNvSpPr>
          <p:nvPr/>
        </p:nvSpPr>
        <p:spPr bwMode="auto">
          <a:xfrm>
            <a:off x="395288" y="0"/>
            <a:ext cx="84248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Эффекты от введения «технологического коридора»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81025" y="1268413"/>
            <a:ext cx="8562975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Получение «общественных благ»: экология, безопасность, ресурсосбережение.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Создание спроса в промышленности на инновационные технологии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Повышение конкурентоспособности на внутреннем и внешнем рынках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Стимулирование разработки собственных технологий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Возможность долгосрочного технологического планирования компаниями и государством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Основа для коммуникации между разными игроками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400"/>
              <a:t>Способ интеграции различных инструментов стимулирования технологического развития                                                </a:t>
            </a:r>
          </a:p>
        </p:txBody>
      </p:sp>
      <p:pic>
        <p:nvPicPr>
          <p:cNvPr id="22533" name="Picture 6" descr="logo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21240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1517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2010-08-24T11:45:17Z</dcterms:created>
  <dcterms:modified xsi:type="dcterms:W3CDTF">2014-04-08T09:22:00Z</dcterms:modified>
</cp:coreProperties>
</file>