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5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4" r:id="rId4"/>
    <p:sldId id="287" r:id="rId5"/>
    <p:sldId id="288" r:id="rId6"/>
    <p:sldId id="268" r:id="rId7"/>
    <p:sldId id="269" r:id="rId8"/>
    <p:sldId id="283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7" r:id="rId18"/>
    <p:sldId id="257" r:id="rId19"/>
    <p:sldId id="258" r:id="rId20"/>
    <p:sldId id="261" r:id="rId21"/>
    <p:sldId id="259" r:id="rId22"/>
    <p:sldId id="278" r:id="rId23"/>
    <p:sldId id="279" r:id="rId24"/>
    <p:sldId id="281" r:id="rId25"/>
    <p:sldId id="286" r:id="rId26"/>
    <p:sldId id="285" r:id="rId27"/>
    <p:sldId id="262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PwC\&#1057;&#1074;&#1086;&#1076;%20PwC%20+%20&#1084;&#1086;&#1080;%20&#1088;&#1072;&#1089;&#1095;&#1077;&#1090;&#1099;%202015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7;&#1090;&#1072;&#1089;\AppData\Local\Microsoft\Windows\Temporary%20Internet%20Files\Content.IE5\75NU3B6K\&#1054;&#1073;&#1088;&#1072;&#1073;&#1086;&#1090;&#1082;&#1072;%20&#1072;&#1085;&#1082;&#1077;&#1090;%202015%20161115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01215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61115.xlsx" TargetMode="External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012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012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0121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5\inno\PROJECT\&#1048;&#1057;&#1057;&#1051;&#1045;&#1044;&#1054;&#1042;&#1040;&#1053;&#1048;&#1071;\&#1058;&#1077;&#1093;&#1059;&#1089;&#1087;&#1077;&#1093;\2015\&#1048;&#1089;&#1089;&#1083;&#1077;&#1076;&#1086;&#1074;&#1072;&#1085;&#1080;&#1077;\&#1040;&#1085;&#1082;&#1077;&#1090;&#1080;&#1088;&#1086;&#1074;&#1072;&#1085;&#1080;&#1077;\&#1054;&#1073;&#1088;&#1072;&#1073;&#1086;&#1090;&#1082;&#1072;%20&#1072;&#1085;&#1082;&#1077;&#1090;%202015%20181015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1585834379398259E-2"/>
          <c:y val="6.4173298337707824E-2"/>
          <c:w val="0.60906386701662296"/>
          <c:h val="0.89654201224847097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Лист2!$E$82:$E$87</c:f>
              <c:strCache>
                <c:ptCount val="6"/>
                <c:pt idx="0">
                  <c:v>машиностроение</c:v>
                </c:pt>
                <c:pt idx="1">
                  <c:v>материалы</c:v>
                </c:pt>
                <c:pt idx="2">
                  <c:v>электроника и приборостроение</c:v>
                </c:pt>
                <c:pt idx="3">
                  <c:v>ИТ</c:v>
                </c:pt>
                <c:pt idx="4">
                  <c:v>фармацевтика и биотехнологии</c:v>
                </c:pt>
                <c:pt idx="5">
                  <c:v>нефтегазовое оборудование</c:v>
                </c:pt>
              </c:strCache>
            </c:strRef>
          </c:cat>
          <c:val>
            <c:numRef>
              <c:f>Лист2!$G$82:$G$87</c:f>
              <c:numCache>
                <c:formatCode>0%</c:formatCode>
                <c:ptCount val="6"/>
                <c:pt idx="0">
                  <c:v>0.26666666666666711</c:v>
                </c:pt>
                <c:pt idx="1">
                  <c:v>0.2</c:v>
                </c:pt>
                <c:pt idx="2">
                  <c:v>0.2</c:v>
                </c:pt>
                <c:pt idx="3">
                  <c:v>0.15000000000000022</c:v>
                </c:pt>
                <c:pt idx="4">
                  <c:v>0.11666666666666689</c:v>
                </c:pt>
                <c:pt idx="5">
                  <c:v>6.6666666666666693E-2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491000236344994"/>
          <c:y val="5.7342152230971132E-2"/>
          <c:w val="0.38059733054695177"/>
          <c:h val="0.89598208223972065"/>
        </c:manualLayout>
      </c:layout>
      <c:overlay val="0"/>
      <c:txPr>
        <a:bodyPr/>
        <a:lstStyle/>
        <a:p>
          <a:pPr rtl="0"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6468907930320052E-2"/>
          <c:y val="6.7092993122695802E-2"/>
          <c:w val="0.62846613963001952"/>
          <c:h val="0.91644665935745351"/>
        </c:manualLayout>
      </c:layout>
      <c:pieChart>
        <c:varyColors val="1"/>
        <c:ser>
          <c:idx val="1"/>
          <c:order val="0"/>
          <c:dLbls>
            <c:dLbl>
              <c:idx val="4"/>
              <c:layout>
                <c:manualLayout>
                  <c:x val="4.3390938209197033E-3"/>
                  <c:y val="6.582278481012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Лидерство!$G$3:$G$7</c:f>
              <c:strCache>
                <c:ptCount val="5"/>
                <c:pt idx="0">
                  <c:v>Компания является бесспорным лидером рынка</c:v>
                </c:pt>
                <c:pt idx="1">
                  <c:v>Компания делит лидерскую позицию с 1-2 другими компаниями</c:v>
                </c:pt>
                <c:pt idx="2">
                  <c:v>Компания пока отстает от группы лидеров, но быстро сокращает отрыв</c:v>
                </c:pt>
                <c:pt idx="3">
                  <c:v>Компания занимает твердые позиции в группе «преследователей»</c:v>
                </c:pt>
                <c:pt idx="4">
                  <c:v>Отставание компании от лидеров увеличивается</c:v>
                </c:pt>
              </c:strCache>
            </c:strRef>
          </c:cat>
          <c:val>
            <c:numRef>
              <c:f>Лидерство!$I$3:$I$7</c:f>
              <c:numCache>
                <c:formatCode>0%</c:formatCode>
                <c:ptCount val="5"/>
                <c:pt idx="0">
                  <c:v>0.14864864864864866</c:v>
                </c:pt>
                <c:pt idx="1">
                  <c:v>0.68918918918918914</c:v>
                </c:pt>
                <c:pt idx="2">
                  <c:v>9.459459459459528E-2</c:v>
                </c:pt>
                <c:pt idx="3">
                  <c:v>5.4054054054054092E-2</c:v>
                </c:pt>
                <c:pt idx="4">
                  <c:v>1.3513513513513521E-2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923108271355534"/>
          <c:y val="1.8576032426326449E-2"/>
          <c:w val="0.33598148660253163"/>
          <c:h val="0.9695989899996641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Лидер!$C$80:$C$88</c:f>
              <c:strCache>
                <c:ptCount val="9"/>
                <c:pt idx="0">
                  <c:v>30-35</c:v>
                </c:pt>
                <c:pt idx="1">
                  <c:v>36-40</c:v>
                </c:pt>
                <c:pt idx="2">
                  <c:v>41-45</c:v>
                </c:pt>
                <c:pt idx="3">
                  <c:v>46-50</c:v>
                </c:pt>
                <c:pt idx="4">
                  <c:v>51-55</c:v>
                </c:pt>
                <c:pt idx="5">
                  <c:v>56-60</c:v>
                </c:pt>
                <c:pt idx="6">
                  <c:v>61-65</c:v>
                </c:pt>
                <c:pt idx="7">
                  <c:v>66-70</c:v>
                </c:pt>
                <c:pt idx="8">
                  <c:v>70-75</c:v>
                </c:pt>
              </c:strCache>
            </c:strRef>
          </c:cat>
          <c:val>
            <c:numRef>
              <c:f>Лидер!$E$80:$E$88</c:f>
              <c:numCache>
                <c:formatCode>0%</c:formatCode>
                <c:ptCount val="9"/>
                <c:pt idx="0">
                  <c:v>5.7971014492753624E-2</c:v>
                </c:pt>
                <c:pt idx="1">
                  <c:v>5.7971014492753624E-2</c:v>
                </c:pt>
                <c:pt idx="2">
                  <c:v>0.11594202898550726</c:v>
                </c:pt>
                <c:pt idx="3">
                  <c:v>0.10144927536231886</c:v>
                </c:pt>
                <c:pt idx="4">
                  <c:v>0.27536231884057982</c:v>
                </c:pt>
                <c:pt idx="5">
                  <c:v>0.14492753623188406</c:v>
                </c:pt>
                <c:pt idx="6">
                  <c:v>0.14492753623188406</c:v>
                </c:pt>
                <c:pt idx="7">
                  <c:v>7.2463768115942184E-2</c:v>
                </c:pt>
                <c:pt idx="8">
                  <c:v>2.8985507246376812E-2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39408"/>
        <c:axId val="248639800"/>
      </c:barChart>
      <c:catAx>
        <c:axId val="248639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8639800"/>
        <c:crosses val="autoZero"/>
        <c:auto val="1"/>
        <c:lblAlgn val="ctr"/>
        <c:lblOffset val="100"/>
        <c:noMultiLvlLbl val="0"/>
      </c:catAx>
      <c:valAx>
        <c:axId val="248639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486394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0314387974230488E-2"/>
          <c:y val="7.3406613646978564E-2"/>
          <c:w val="0.62622094965402064"/>
          <c:h val="0.86321183536268475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Скачок!$F$3:$F$6</c:f>
              <c:strCache>
                <c:ptCount val="4"/>
                <c:pt idx="0">
                  <c:v>Возможность для этого есть, но имеющихся ресурсов недостаточно</c:v>
                </c:pt>
                <c:pt idx="1">
                  <c:v>Да, для этого есть все возможности и ресурсы</c:v>
                </c:pt>
                <c:pt idx="2">
                  <c:v>Пока не вижу таких возможностей, хотя мы ищем их</c:v>
                </c:pt>
                <c:pt idx="3">
                  <c:v>Не вижу необходимости в резких качественных изменениях</c:v>
                </c:pt>
              </c:strCache>
            </c:strRef>
          </c:cat>
          <c:val>
            <c:numRef>
              <c:f>Скачок!$H$3:$H$6</c:f>
              <c:numCache>
                <c:formatCode>0%</c:formatCode>
                <c:ptCount val="4"/>
                <c:pt idx="0">
                  <c:v>0.52054794520547942</c:v>
                </c:pt>
                <c:pt idx="1">
                  <c:v>0.36986301369863073</c:v>
                </c:pt>
                <c:pt idx="2">
                  <c:v>6.8493150684931503E-2</c:v>
                </c:pt>
                <c:pt idx="3">
                  <c:v>4.1095890410958895E-2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81464972939361"/>
          <c:y val="2.9392904834264148E-2"/>
          <c:w val="0.34563979659948058"/>
          <c:h val="0.95123898986310917"/>
        </c:manualLayout>
      </c:layout>
      <c:overlay val="1"/>
      <c:txPr>
        <a:bodyPr/>
        <a:lstStyle/>
        <a:p>
          <a:pPr rtl="0">
            <a:defRPr sz="14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51559001621612743"/>
          <c:y val="1.3983619279228521E-2"/>
          <c:w val="0.47609836668505706"/>
          <c:h val="0.9640106568599844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Показ.скачка!$J$1:$J$10</c:f>
              <c:strCache>
                <c:ptCount val="10"/>
                <c:pt idx="0">
                  <c:v>Открытие принципиально новых направлений бизнеса</c:v>
                </c:pt>
                <c:pt idx="1">
                  <c:v>Существенное увеличение числа высококвалифицированных рабочих мест</c:v>
                </c:pt>
                <c:pt idx="2">
                  <c:v>Кратное повышение капитализации</c:v>
                </c:pt>
                <c:pt idx="3">
                  <c:v>Вхождение на мировом рынке в группу лидеров в своем сегменте рынка </c:v>
                </c:pt>
                <c:pt idx="4">
                  <c:v>Решение масштабных государственных задач, важных социально-экономических проблем</c:v>
                </c:pt>
                <c:pt idx="5">
                  <c:v>Выход на мировой рынок</c:v>
                </c:pt>
                <c:pt idx="6">
                  <c:v>Существенное повышение рентабельности</c:v>
                </c:pt>
                <c:pt idx="7">
                  <c:v>Утверждение в качестве бесспорного лидера в своем сегменте рынка в России</c:v>
                </c:pt>
                <c:pt idx="8">
                  <c:v>Кратное увеличение выручки</c:v>
                </c:pt>
                <c:pt idx="9">
                  <c:v>Создание принципиально новых, технически сложных продуктов</c:v>
                </c:pt>
              </c:strCache>
            </c:strRef>
          </c:cat>
          <c:val>
            <c:numRef>
              <c:f>Показ.скачка!$L$1:$L$10</c:f>
              <c:numCache>
                <c:formatCode>0%</c:formatCode>
                <c:ptCount val="10"/>
                <c:pt idx="0">
                  <c:v>9.2307692307692576E-2</c:v>
                </c:pt>
                <c:pt idx="1">
                  <c:v>0.10769230769230756</c:v>
                </c:pt>
                <c:pt idx="2">
                  <c:v>0.12307692307692335</c:v>
                </c:pt>
                <c:pt idx="3">
                  <c:v>0.18461538461538501</c:v>
                </c:pt>
                <c:pt idx="4">
                  <c:v>0.23076923076923136</c:v>
                </c:pt>
                <c:pt idx="5">
                  <c:v>0.27692307692307738</c:v>
                </c:pt>
                <c:pt idx="6">
                  <c:v>0.30769230769230782</c:v>
                </c:pt>
                <c:pt idx="7">
                  <c:v>0.41538461538461718</c:v>
                </c:pt>
                <c:pt idx="8">
                  <c:v>0.49230769230769345</c:v>
                </c:pt>
                <c:pt idx="9">
                  <c:v>0.60000000000000064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367792"/>
        <c:axId val="249368184"/>
      </c:barChart>
      <c:catAx>
        <c:axId val="249367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249368184"/>
        <c:crosses val="autoZero"/>
        <c:auto val="1"/>
        <c:lblAlgn val="ctr"/>
        <c:lblOffset val="100"/>
        <c:noMultiLvlLbl val="0"/>
      </c:catAx>
      <c:valAx>
        <c:axId val="2493681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9367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'Ресурсы БП'!$J$2:$J$11</c:f>
              <c:strCache>
                <c:ptCount val="10"/>
                <c:pt idx="0">
                  <c:v>Другое</c:v>
                </c:pt>
                <c:pt idx="1">
                  <c:v>Доступ к ресурсам, лицензируемым государством </c:v>
                </c:pt>
                <c:pt idx="2">
                  <c:v>Получение землеотвода, разрешения на строительство</c:v>
                </c:pt>
                <c:pt idx="3">
                  <c:v>Обеспечение защиты от криминала, рейдерства и т.п.</c:v>
                </c:pt>
                <c:pt idx="4">
                  <c:v>Изменения в техрегламентах, стандартах</c:v>
                </c:pt>
                <c:pt idx="5">
                  <c:v>Рабочие высокой квалификации</c:v>
                </c:pt>
                <c:pt idx="6">
                  <c:v>Доступ к госзаказу на продукцию</c:v>
                </c:pt>
                <c:pt idx="7">
                  <c:v>Доступ на зарубежные рынки</c:v>
                </c:pt>
                <c:pt idx="8">
                  <c:v>Специалисты: разработчики, инженеры, технологи</c:v>
                </c:pt>
                <c:pt idx="9">
                  <c:v>Долгосрочные контракты с потребителями</c:v>
                </c:pt>
              </c:strCache>
            </c:strRef>
          </c:cat>
          <c:val>
            <c:numRef>
              <c:f>'Ресурсы БП'!$L$2:$L$11</c:f>
              <c:numCache>
                <c:formatCode>0%</c:formatCode>
                <c:ptCount val="10"/>
                <c:pt idx="0">
                  <c:v>5.6603773584905662E-2</c:v>
                </c:pt>
                <c:pt idx="1">
                  <c:v>1.8867924528301886E-2</c:v>
                </c:pt>
                <c:pt idx="2">
                  <c:v>3.7735849056603869E-2</c:v>
                </c:pt>
                <c:pt idx="3">
                  <c:v>3.7735849056603869E-2</c:v>
                </c:pt>
                <c:pt idx="4">
                  <c:v>0.24528301886792508</c:v>
                </c:pt>
                <c:pt idx="5">
                  <c:v>0.24528301886792508</c:v>
                </c:pt>
                <c:pt idx="6">
                  <c:v>0.41509433962264242</c:v>
                </c:pt>
                <c:pt idx="7">
                  <c:v>0.41509433962264242</c:v>
                </c:pt>
                <c:pt idx="8">
                  <c:v>0.52830188679245249</c:v>
                </c:pt>
                <c:pt idx="9">
                  <c:v>0.62264150943396346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369360"/>
        <c:axId val="249369752"/>
      </c:barChart>
      <c:catAx>
        <c:axId val="2493693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9369752"/>
        <c:crosses val="autoZero"/>
        <c:auto val="1"/>
        <c:lblAlgn val="ctr"/>
        <c:lblOffset val="100"/>
        <c:noMultiLvlLbl val="0"/>
      </c:catAx>
      <c:valAx>
        <c:axId val="2493697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9369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3854549431321088E-2"/>
          <c:y val="0.13596515329200917"/>
          <c:w val="0.60411594704508165"/>
          <c:h val="0.7797808678170549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'[Обработка анкет 2015 161115.xlsx]Господдержка'!$C$81:$C$82</c:f>
              <c:strCache>
                <c:ptCount val="2"/>
                <c:pt idx="0">
                  <c:v>Пользовались господдержкой</c:v>
                </c:pt>
                <c:pt idx="1">
                  <c:v>Не пользовались господдержкой</c:v>
                </c:pt>
              </c:strCache>
            </c:strRef>
          </c:cat>
          <c:val>
            <c:numRef>
              <c:f>'[Обработка анкет 2015 161115.xlsx]Господдержка'!$E$81:$E$82</c:f>
              <c:numCache>
                <c:formatCode>0%</c:formatCode>
                <c:ptCount val="2"/>
                <c:pt idx="0">
                  <c:v>0.76712328767123283</c:v>
                </c:pt>
                <c:pt idx="1">
                  <c:v>0.23287671232876667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25481189851385"/>
          <c:y val="0.24262632115169494"/>
          <c:w val="0.32274084970147981"/>
          <c:h val="0.51084924729236469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188320209973759E-2"/>
          <c:y val="4.5929270669604907E-2"/>
          <c:w val="0.5793053368328962"/>
          <c:h val="0.8827448110182795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Господдержка!$S$89:$S$91</c:f>
              <c:strCache>
                <c:ptCount val="3"/>
                <c:pt idx="0">
                  <c:v>Поддержка была полезна, но не оказала существенного влияния</c:v>
                </c:pt>
                <c:pt idx="1">
                  <c:v>Поддержка оказала существенную помощь в развитии</c:v>
                </c:pt>
                <c:pt idx="2">
                  <c:v>Поддержка коренным образом ускорила развитие</c:v>
                </c:pt>
              </c:strCache>
            </c:strRef>
          </c:cat>
          <c:val>
            <c:numRef>
              <c:f>Господдержка!$U$89:$U$91</c:f>
              <c:numCache>
                <c:formatCode>0%</c:formatCode>
                <c:ptCount val="3"/>
                <c:pt idx="0">
                  <c:v>0.23214285714285721</c:v>
                </c:pt>
                <c:pt idx="1">
                  <c:v>0.42857142857142855</c:v>
                </c:pt>
                <c:pt idx="2">
                  <c:v>0.33928571428571447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690419947506569"/>
          <c:y val="0.10553680488881254"/>
          <c:w val="0.37642913385826793"/>
          <c:h val="0.84437193189512061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500656167980025E-2"/>
          <c:y val="2.5462962962962982E-2"/>
          <c:w val="0.57222222222222219"/>
          <c:h val="0.95370370370370372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Госконтракт!$O$3:$O$4</c:f>
              <c:strCache>
                <c:ptCount val="2"/>
                <c:pt idx="0">
                  <c:v>Выполняли госконтракты</c:v>
                </c:pt>
                <c:pt idx="1">
                  <c:v>Не выполняли госконтракты</c:v>
                </c:pt>
              </c:strCache>
            </c:strRef>
          </c:cat>
          <c:val>
            <c:numRef>
              <c:f>Госконтракт!$Q$3:$Q$4</c:f>
              <c:numCache>
                <c:formatCode>0%</c:formatCode>
                <c:ptCount val="2"/>
                <c:pt idx="0">
                  <c:v>0.84507042253521325</c:v>
                </c:pt>
                <c:pt idx="1">
                  <c:v>0.15492957746478872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366797900262458"/>
          <c:y val="0.25849154272382613"/>
          <c:w val="0.26966535433070865"/>
          <c:h val="0.4969058034412365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88888888888884E-2"/>
          <c:y val="7.1759259259259259E-2"/>
          <c:w val="0.48888888888888926"/>
          <c:h val="0.814814814814815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Госконтракт!$O$11:$O$13</c:f>
              <c:strCache>
                <c:ptCount val="3"/>
                <c:pt idx="0">
                  <c:v>Коренным образом ускорили развитие</c:v>
                </c:pt>
                <c:pt idx="1">
                  <c:v>Имели существенное значение</c:v>
                </c:pt>
                <c:pt idx="2">
                  <c:v>Не имели существенного значения</c:v>
                </c:pt>
              </c:strCache>
            </c:strRef>
          </c:cat>
          <c:val>
            <c:numRef>
              <c:f>Госконтракт!$Q$11:$Q$13</c:f>
              <c:numCache>
                <c:formatCode>0%</c:formatCode>
                <c:ptCount val="3"/>
                <c:pt idx="0">
                  <c:v>0.22950819672131156</c:v>
                </c:pt>
                <c:pt idx="1">
                  <c:v>0.55737704918032749</c:v>
                </c:pt>
                <c:pt idx="2">
                  <c:v>0.21311475409836075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66666666666672"/>
          <c:y val="7.7552128900554101E-2"/>
          <c:w val="0.34166666666666701"/>
          <c:h val="0.85878463108778125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700349956255486E-2"/>
          <c:y val="3.3057287397434944E-2"/>
          <c:w val="0.60286461067366715"/>
          <c:h val="0.91285493098851722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Госпрогр!$U$3:$U$6</c:f>
              <c:strCache>
                <c:ptCount val="4"/>
                <c:pt idx="0">
                  <c:v>Критически важное значение </c:v>
                </c:pt>
                <c:pt idx="1">
                  <c:v>Важное значение</c:v>
                </c:pt>
                <c:pt idx="2">
                  <c:v>Не является приоритетом</c:v>
                </c:pt>
                <c:pt idx="3">
                  <c:v>Компания работает на рынках, не связанных напрямую с госпрограммами</c:v>
                </c:pt>
              </c:strCache>
            </c:strRef>
          </c:cat>
          <c:val>
            <c:numRef>
              <c:f>Госпрогр!$V$3:$V$6</c:f>
              <c:numCache>
                <c:formatCode>0%</c:formatCode>
                <c:ptCount val="4"/>
                <c:pt idx="0">
                  <c:v>0.18309859154929595</c:v>
                </c:pt>
                <c:pt idx="1">
                  <c:v>0.54929577464788792</c:v>
                </c:pt>
                <c:pt idx="2">
                  <c:v>0.19718309859154928</c:v>
                </c:pt>
                <c:pt idx="3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546360324881562"/>
          <c:y val="0.21872767337618501"/>
          <c:w val="0.41786973008451789"/>
          <c:h val="0.6368005675473609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4.1514041514041512E-2"/>
                  <c:y val="5.524861878453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956043956044091E-2"/>
                  <c:y val="-4.0515653775322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188034188034191E-2"/>
                  <c:y val="4.7882136279926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14041514041512E-2"/>
                  <c:y val="-3.6832412523020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072039072039072E-2"/>
                  <c:y val="4.419889502762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Год!$I$2:$I$6</c:f>
              <c:strCache>
                <c:ptCount val="5"/>
                <c:pt idx="0">
                  <c:v>До 1990</c:v>
                </c:pt>
                <c:pt idx="1">
                  <c:v>1990-1995</c:v>
                </c:pt>
                <c:pt idx="2">
                  <c:v>1996-2000</c:v>
                </c:pt>
                <c:pt idx="3">
                  <c:v>2001-2005</c:v>
                </c:pt>
                <c:pt idx="4">
                  <c:v>После 2005</c:v>
                </c:pt>
              </c:strCache>
            </c:strRef>
          </c:cat>
          <c:val>
            <c:numRef>
              <c:f>Год!$K$2:$K$6</c:f>
              <c:numCache>
                <c:formatCode>0%</c:formatCode>
                <c:ptCount val="5"/>
                <c:pt idx="0">
                  <c:v>0.10810810810810811</c:v>
                </c:pt>
                <c:pt idx="1">
                  <c:v>0.40540540540540548</c:v>
                </c:pt>
                <c:pt idx="2">
                  <c:v>0.12162162162162185</c:v>
                </c:pt>
                <c:pt idx="3">
                  <c:v>0.20270270270270271</c:v>
                </c:pt>
                <c:pt idx="4">
                  <c:v>0.16216216216216245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1992"/>
        <c:axId val="248552376"/>
      </c:lineChart>
      <c:catAx>
        <c:axId val="248551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8552376"/>
        <c:crosses val="autoZero"/>
        <c:auto val="1"/>
        <c:lblAlgn val="ctr"/>
        <c:lblOffset val="100"/>
        <c:noMultiLvlLbl val="0"/>
      </c:catAx>
      <c:valAx>
        <c:axId val="2485523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485519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'Секрет успеха'!$D$82:$D$86</c:f>
              <c:strCache>
                <c:ptCount val="5"/>
                <c:pt idx="0">
                  <c:v>Современное производство</c:v>
                </c:pt>
                <c:pt idx="1">
                  <c:v>Качество управления, стратегия</c:v>
                </c:pt>
                <c:pt idx="2">
                  <c:v>Кадры, команда</c:v>
                </c:pt>
                <c:pt idx="3">
                  <c:v>Клиентоориентированность, знание рынка, качество продукции</c:v>
                </c:pt>
                <c:pt idx="4">
                  <c:v>Инновации, новые разработки, наукоемкость</c:v>
                </c:pt>
              </c:strCache>
            </c:strRef>
          </c:cat>
          <c:val>
            <c:numRef>
              <c:f>'Секрет успеха'!$E$82:$E$86</c:f>
              <c:numCache>
                <c:formatCode>0%</c:formatCode>
                <c:ptCount val="5"/>
                <c:pt idx="0">
                  <c:v>0.18571428571428691</c:v>
                </c:pt>
                <c:pt idx="1">
                  <c:v>0.31428571428571556</c:v>
                </c:pt>
                <c:pt idx="2">
                  <c:v>0.47142857142857336</c:v>
                </c:pt>
                <c:pt idx="3">
                  <c:v>0.6428571428571429</c:v>
                </c:pt>
                <c:pt idx="4">
                  <c:v>0.78571428571428559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593328"/>
        <c:axId val="248593712"/>
      </c:barChart>
      <c:catAx>
        <c:axId val="248593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48593712"/>
        <c:crosses val="autoZero"/>
        <c:auto val="1"/>
        <c:lblAlgn val="ctr"/>
        <c:lblOffset val="100"/>
        <c:noMultiLvlLbl val="0"/>
      </c:catAx>
      <c:valAx>
        <c:axId val="2485937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85933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9442052402409475"/>
          <c:y val="3.7037037037037056E-2"/>
          <c:w val="0.47206241560845563"/>
          <c:h val="0.93631438272050849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'Факторы роста'!$M$1:$M$11</c:f>
              <c:strCache>
                <c:ptCount val="11"/>
                <c:pt idx="0">
                  <c:v>Другое</c:v>
                </c:pt>
                <c:pt idx="1">
                  <c:v>Возможность доступа к финансовым ресурсам</c:v>
                </c:pt>
                <c:pt idx="2">
                  <c:v>Поглощение других компаний, присоединение самой компании к более крупному холдингу</c:v>
                </c:pt>
                <c:pt idx="3">
                  <c:v>Расширение продаж на мировом рынке</c:v>
                </c:pt>
                <c:pt idx="4">
                  <c:v>Рост покупательской способности потребителей</c:v>
                </c:pt>
                <c:pt idx="5">
                  <c:v>Получение значительных госзаказов на продукцию компании</c:v>
                </c:pt>
                <c:pt idx="6">
                  <c:v>Оптимизация расходов, реорганизация системы управления  компанией</c:v>
                </c:pt>
                <c:pt idx="7">
                  <c:v>Получение государственной поддержки (субсидии, гранты/займы, участие в ОЭЗ, НИР)</c:v>
                </c:pt>
                <c:pt idx="8">
                  <c:v>Ввод новых производственных мощностей</c:v>
                </c:pt>
                <c:pt idx="9">
                  <c:v>Получение значительных контрактов с крупными компаниями</c:v>
                </c:pt>
                <c:pt idx="10">
                  <c:v>Вывод на рынок новых, инновационных продуктов</c:v>
                </c:pt>
              </c:strCache>
            </c:strRef>
          </c:cat>
          <c:val>
            <c:numRef>
              <c:f>'Факторы роста'!$O$1:$O$11</c:f>
              <c:numCache>
                <c:formatCode>0%</c:formatCode>
                <c:ptCount val="11"/>
                <c:pt idx="0">
                  <c:v>2.7027027027027216E-2</c:v>
                </c:pt>
                <c:pt idx="1">
                  <c:v>2.7027027027027216E-2</c:v>
                </c:pt>
                <c:pt idx="2">
                  <c:v>5.4054054054054092E-2</c:v>
                </c:pt>
                <c:pt idx="3">
                  <c:v>0.12162162162162229</c:v>
                </c:pt>
                <c:pt idx="4">
                  <c:v>0.12162162162162229</c:v>
                </c:pt>
                <c:pt idx="5">
                  <c:v>0.22972972972972969</c:v>
                </c:pt>
                <c:pt idx="6">
                  <c:v>0.24324324324324401</c:v>
                </c:pt>
                <c:pt idx="7">
                  <c:v>0.31081081081081363</c:v>
                </c:pt>
                <c:pt idx="8">
                  <c:v>0.37837837837838123</c:v>
                </c:pt>
                <c:pt idx="9">
                  <c:v>0.43243243243243246</c:v>
                </c:pt>
                <c:pt idx="10">
                  <c:v>0.7567567567567568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32744"/>
        <c:axId val="248633136"/>
      </c:barChart>
      <c:catAx>
        <c:axId val="248632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48633136"/>
        <c:crosses val="autoZero"/>
        <c:auto val="1"/>
        <c:lblAlgn val="ctr"/>
        <c:lblOffset val="100"/>
        <c:noMultiLvlLbl val="0"/>
      </c:catAx>
      <c:valAx>
        <c:axId val="2486331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8632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50305849074565157"/>
          <c:y val="4.0968342644320296E-2"/>
          <c:w val="0.48657881495383315"/>
          <c:h val="0.91806331471135461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'Барьеры роста'!$J$1:$J$12</c:f>
              <c:strCache>
                <c:ptCount val="12"/>
                <c:pt idx="0">
                  <c:v>Другое</c:v>
                </c:pt>
                <c:pt idx="1">
                  <c:v>Недостатки в организации бизнес-процессов в самой компании</c:v>
                </c:pt>
                <c:pt idx="2">
                  <c:v>Сложности во взаимоотношениях с государственными органами</c:v>
                </c:pt>
                <c:pt idx="3">
                  <c:v>Недостатки в организации системы продаж</c:v>
                </c:pt>
                <c:pt idx="4">
                  <c:v>Низкая рентабельность продаж</c:v>
                </c:pt>
                <c:pt idx="5">
                  <c:v>Высокая кредитная нагрузка</c:v>
                </c:pt>
                <c:pt idx="6">
                  <c:v>Сложности в выходе на мировой рынок</c:v>
                </c:pt>
                <c:pt idx="7">
                  <c:v>Нехватка производственных мощностей</c:v>
                </c:pt>
                <c:pt idx="8">
                  <c:v>Снижение покупательского спроса</c:v>
                </c:pt>
                <c:pt idx="9">
                  <c:v>Высокая конкуренция на российском рынке</c:v>
                </c:pt>
                <c:pt idx="10">
                  <c:v>Трудности с выводом новых продуктов на рынок</c:v>
                </c:pt>
                <c:pt idx="11">
                  <c:v>Невозможность получения кредитов/инвестиций на приемлемых условиях</c:v>
                </c:pt>
              </c:strCache>
            </c:strRef>
          </c:cat>
          <c:val>
            <c:numRef>
              <c:f>'Барьеры роста'!$L$1:$L$12</c:f>
              <c:numCache>
                <c:formatCode>0%</c:formatCode>
                <c:ptCount val="12"/>
                <c:pt idx="0">
                  <c:v>4.0540540540540543E-2</c:v>
                </c:pt>
                <c:pt idx="1">
                  <c:v>9.4594594594595391E-2</c:v>
                </c:pt>
                <c:pt idx="2">
                  <c:v>0.12162162162162227</c:v>
                </c:pt>
                <c:pt idx="3">
                  <c:v>0.14864864864864866</c:v>
                </c:pt>
                <c:pt idx="4">
                  <c:v>0.16216216216216292</c:v>
                </c:pt>
                <c:pt idx="5">
                  <c:v>0.16216216216216292</c:v>
                </c:pt>
                <c:pt idx="6">
                  <c:v>0.17567567567567499</c:v>
                </c:pt>
                <c:pt idx="7">
                  <c:v>0.21621621621621695</c:v>
                </c:pt>
                <c:pt idx="8">
                  <c:v>0.29729729729729731</c:v>
                </c:pt>
                <c:pt idx="9">
                  <c:v>0.33783783783784005</c:v>
                </c:pt>
                <c:pt idx="10">
                  <c:v>0.35135135135135137</c:v>
                </c:pt>
                <c:pt idx="11">
                  <c:v>0.44594594594594716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33920"/>
        <c:axId val="248634312"/>
      </c:barChart>
      <c:catAx>
        <c:axId val="248633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48634312"/>
        <c:crosses val="autoZero"/>
        <c:auto val="1"/>
        <c:lblAlgn val="ctr"/>
        <c:lblOffset val="100"/>
        <c:noMultiLvlLbl val="0"/>
      </c:catAx>
      <c:valAx>
        <c:axId val="2486343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8633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Финансы!$L$144</c:f>
              <c:strCache>
                <c:ptCount val="1"/>
                <c:pt idx="0">
                  <c:v>Предполагаем использовать</c:v>
                </c:pt>
              </c:strCache>
            </c:strRef>
          </c:tx>
          <c:invertIfNegative val="0"/>
          <c:cat>
            <c:strRef>
              <c:f>Финансы!$E$145:$E$154</c:f>
              <c:strCache>
                <c:ptCount val="10"/>
                <c:pt idx="0">
                  <c:v>Выпуск облигаций</c:v>
                </c:pt>
                <c:pt idx="1">
                  <c:v>Размещение акций на бирже</c:v>
                </c:pt>
                <c:pt idx="2">
                  <c:v>Экспортное кредитование</c:v>
                </c:pt>
                <c:pt idx="3">
                  <c:v>Венчурное финансирование</c:v>
                </c:pt>
                <c:pt idx="4">
                  <c:v>Привлечение инвестора</c:v>
                </c:pt>
                <c:pt idx="5">
                  <c:v>Лизинг</c:v>
                </c:pt>
                <c:pt idx="6">
                  <c:v>Проектное кредитование</c:v>
                </c:pt>
                <c:pt idx="7">
                  <c:v>Государственные займы/гранты</c:v>
                </c:pt>
                <c:pt idx="8">
                  <c:v>Кредиты на пополнение оборотных средств</c:v>
                </c:pt>
                <c:pt idx="9">
                  <c:v>Собственные средства</c:v>
                </c:pt>
              </c:strCache>
            </c:strRef>
          </c:cat>
          <c:val>
            <c:numRef>
              <c:f>Финансы!$L$145:$L$154</c:f>
              <c:numCache>
                <c:formatCode>0%</c:formatCode>
                <c:ptCount val="10"/>
                <c:pt idx="0">
                  <c:v>2.7397260273972612E-2</c:v>
                </c:pt>
                <c:pt idx="1">
                  <c:v>5.4794520547945272E-2</c:v>
                </c:pt>
                <c:pt idx="2">
                  <c:v>5.4794520547945272E-2</c:v>
                </c:pt>
                <c:pt idx="3">
                  <c:v>8.2191780821917707E-2</c:v>
                </c:pt>
                <c:pt idx="4">
                  <c:v>0.21917808219178092</c:v>
                </c:pt>
                <c:pt idx="5">
                  <c:v>2.7397260273972612E-2</c:v>
                </c:pt>
                <c:pt idx="6">
                  <c:v>0.17808219178082199</c:v>
                </c:pt>
                <c:pt idx="7">
                  <c:v>0.16438356164383552</c:v>
                </c:pt>
                <c:pt idx="8">
                  <c:v>2.7397260273972612E-2</c:v>
                </c:pt>
                <c:pt idx="9">
                  <c:v>1.3698630136986301E-2</c:v>
                </c:pt>
              </c:numCache>
            </c:numRef>
          </c:val>
        </c:ser>
        <c:ser>
          <c:idx val="0"/>
          <c:order val="1"/>
          <c:tx>
            <c:strRef>
              <c:f>Финансы!$K$144</c:f>
              <c:strCache>
                <c:ptCount val="1"/>
                <c:pt idx="0">
                  <c:v>Использовали</c:v>
                </c:pt>
              </c:strCache>
            </c:strRef>
          </c:tx>
          <c:invertIfNegative val="0"/>
          <c:cat>
            <c:strRef>
              <c:f>Финансы!$E$145:$E$154</c:f>
              <c:strCache>
                <c:ptCount val="10"/>
                <c:pt idx="0">
                  <c:v>Выпуск облигаций</c:v>
                </c:pt>
                <c:pt idx="1">
                  <c:v>Размещение акций на бирже</c:v>
                </c:pt>
                <c:pt idx="2">
                  <c:v>Экспортное кредитование</c:v>
                </c:pt>
                <c:pt idx="3">
                  <c:v>Венчурное финансирование</c:v>
                </c:pt>
                <c:pt idx="4">
                  <c:v>Привлечение инвестора</c:v>
                </c:pt>
                <c:pt idx="5">
                  <c:v>Лизинг</c:v>
                </c:pt>
                <c:pt idx="6">
                  <c:v>Проектное кредитование</c:v>
                </c:pt>
                <c:pt idx="7">
                  <c:v>Государственные займы/гранты</c:v>
                </c:pt>
                <c:pt idx="8">
                  <c:v>Кредиты на пополнение оборотных средств</c:v>
                </c:pt>
                <c:pt idx="9">
                  <c:v>Собственные средства</c:v>
                </c:pt>
              </c:strCache>
            </c:strRef>
          </c:cat>
          <c:val>
            <c:numRef>
              <c:f>Финансы!$K$145:$K$154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1.3698630136986301E-2</c:v>
                </c:pt>
                <c:pt idx="3">
                  <c:v>2.7397260273972612E-2</c:v>
                </c:pt>
                <c:pt idx="4">
                  <c:v>2.7397260273972612E-2</c:v>
                </c:pt>
                <c:pt idx="5">
                  <c:v>0.31506849315068536</c:v>
                </c:pt>
                <c:pt idx="6">
                  <c:v>0.24657534246575341</c:v>
                </c:pt>
                <c:pt idx="7">
                  <c:v>0.32876712328767155</c:v>
                </c:pt>
                <c:pt idx="8">
                  <c:v>0.54794520547945236</c:v>
                </c:pt>
                <c:pt idx="9">
                  <c:v>0.71232876712328763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35096"/>
        <c:axId val="248635488"/>
      </c:barChart>
      <c:catAx>
        <c:axId val="248635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48635488"/>
        <c:crosses val="autoZero"/>
        <c:auto val="1"/>
        <c:lblAlgn val="ctr"/>
        <c:lblOffset val="100"/>
        <c:noMultiLvlLbl val="0"/>
      </c:catAx>
      <c:valAx>
        <c:axId val="248635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48635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189584196712273"/>
          <c:y val="0.88850503062117314"/>
          <c:w val="0.74498024589031631"/>
          <c:h val="8.37171916010499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79921259842518E-2"/>
          <c:y val="2.5462962962962982E-2"/>
          <c:w val="0.58611111111111058"/>
          <c:h val="0.97453703703703709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Экспорт!$G$3:$G$4</c:f>
              <c:strCache>
                <c:ptCount val="2"/>
                <c:pt idx="0">
                  <c:v>Экспортируют</c:v>
                </c:pt>
                <c:pt idx="1">
                  <c:v>Не экспортируют</c:v>
                </c:pt>
              </c:strCache>
            </c:strRef>
          </c:cat>
          <c:val>
            <c:numRef>
              <c:f>Экспорт!$I$3:$I$4</c:f>
              <c:numCache>
                <c:formatCode>0%</c:formatCode>
                <c:ptCount val="2"/>
                <c:pt idx="0">
                  <c:v>0.78378378378378377</c:v>
                </c:pt>
                <c:pt idx="1">
                  <c:v>0.21621621621621684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Экспорт!$M$9:$M$13</c:f>
              <c:strCache>
                <c:ptCount val="5"/>
                <c:pt idx="0">
                  <c:v>до 5%</c:v>
                </c:pt>
                <c:pt idx="1">
                  <c:v>5-10%</c:v>
                </c:pt>
                <c:pt idx="2">
                  <c:v>11-15%</c:v>
                </c:pt>
                <c:pt idx="3">
                  <c:v>15-20%</c:v>
                </c:pt>
                <c:pt idx="4">
                  <c:v>более 20%</c:v>
                </c:pt>
              </c:strCache>
            </c:strRef>
          </c:cat>
          <c:val>
            <c:numRef>
              <c:f>Экспорт!$O$9:$O$13</c:f>
              <c:numCache>
                <c:formatCode>0%</c:formatCode>
                <c:ptCount val="5"/>
                <c:pt idx="0">
                  <c:v>0.16071428571428628</c:v>
                </c:pt>
                <c:pt idx="1">
                  <c:v>0.37500000000000105</c:v>
                </c:pt>
                <c:pt idx="2">
                  <c:v>0.125</c:v>
                </c:pt>
                <c:pt idx="3">
                  <c:v>0.14285714285714368</c:v>
                </c:pt>
                <c:pt idx="4">
                  <c:v>0.19642857142857137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36664"/>
        <c:axId val="248637056"/>
      </c:barChart>
      <c:catAx>
        <c:axId val="248636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8637056"/>
        <c:crosses val="autoZero"/>
        <c:auto val="1"/>
        <c:lblAlgn val="ctr"/>
        <c:lblOffset val="100"/>
        <c:noMultiLvlLbl val="0"/>
      </c:catAx>
      <c:valAx>
        <c:axId val="2486370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48636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Экспорт!$N$56:$N$58</c:f>
              <c:strCache>
                <c:ptCount val="3"/>
                <c:pt idx="0">
                  <c:v>Экспортируют в страны СНГ</c:v>
                </c:pt>
                <c:pt idx="1">
                  <c:v>Экспортируют в развитые страны </c:v>
                </c:pt>
                <c:pt idx="2">
                  <c:v>Экспортируют в развивающиеся страны </c:v>
                </c:pt>
              </c:strCache>
            </c:strRef>
          </c:cat>
          <c:val>
            <c:numRef>
              <c:f>Экспорт!$P$56:$P$58</c:f>
              <c:numCache>
                <c:formatCode>0%</c:formatCode>
                <c:ptCount val="3"/>
                <c:pt idx="0">
                  <c:v>0.89285714285714257</c:v>
                </c:pt>
                <c:pt idx="1">
                  <c:v>0.48214285714285904</c:v>
                </c:pt>
                <c:pt idx="2">
                  <c:v>0.39285714285714413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38232"/>
        <c:axId val="248637840"/>
      </c:barChart>
      <c:catAx>
        <c:axId val="248638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8637840"/>
        <c:crosses val="autoZero"/>
        <c:auto val="1"/>
        <c:lblAlgn val="ctr"/>
        <c:lblOffset val="100"/>
        <c:noMultiLvlLbl val="0"/>
      </c:catAx>
      <c:valAx>
        <c:axId val="2486378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48638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9D047-090C-446A-8510-D81F76F8AE95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BBCF-4946-4A0D-AF40-7B3A3CFF21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27CB-5D29-4F9C-92D2-61769058633B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ED730-D352-491B-956D-047BCBAE18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4B00-27CF-43C1-A534-AC7E134FF32F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68CD7-6C4A-4E59-9EB6-10CF2929E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604A0-2423-4F4B-9F1D-2F8B1AAB0122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5906E-ECCE-4016-8A5B-9DF2F569B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0B33-5F19-4848-A73A-D1FF6AEF86AF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73981-3185-4D76-8DC1-4CC42A1B7D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2119-EED5-46E8-A87F-2B07EF6CF25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0E0D7-99A5-451F-B658-14ABE2CF21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733D-45BD-45FF-918A-527118CAA8A4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88B6D-31EC-41C0-B00B-3F5CBA21AE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E59FC-A28E-42BE-AD96-255FB6FA4E7B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DFEFC-68F7-42D2-A067-AB35DB949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6D53A-7799-4BF4-ACE3-13AF1CD43717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9BED-FF40-43B5-979A-4E673FD622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89064-2A48-4672-A1AF-22F4B853735A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E325F-E923-4691-A5A4-D6A144EB82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E862-4731-4C67-836A-620AEC2A62D2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59C53-ABAF-475C-98B0-4C17C18F32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ABDF43-69D2-48DD-A8FB-393CC3A98D4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E79F106-79C9-456A-A4D8-0A15CC59C64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usventure.ru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ingtechup.ru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rusventure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wmf"/><Relationship Id="rId5" Type="http://schemas.openxmlformats.org/officeDocument/2006/relationships/image" Target="../media/image8.png"/><Relationship Id="rId4" Type="http://schemas.openxmlformats.org/officeDocument/2006/relationships/hyperlink" Target="http://www.imi.hse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57813"/>
            <a:ext cx="35702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142875"/>
            <a:ext cx="1143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071563" y="1714500"/>
            <a:ext cx="72866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400" b="1">
                <a:solidFill>
                  <a:srgbClr val="002060"/>
                </a:solidFill>
              </a:rPr>
              <a:t>Кандидаты в чемпионы: стратегии российских быстрорастущих технологических компаний</a:t>
            </a:r>
            <a:endParaRPr lang="ru-RU" sz="4000" b="1">
              <a:solidFill>
                <a:srgbClr val="002060"/>
              </a:solidFill>
            </a:endParaRP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2714625" y="5715000"/>
            <a:ext cx="3786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solidFill>
                  <a:srgbClr val="002060"/>
                </a:solidFill>
              </a:rPr>
              <a:t>Москва, НИУ ВШЭ – декабрь 2015 г.</a:t>
            </a:r>
          </a:p>
        </p:txBody>
      </p:sp>
      <p:pic>
        <p:nvPicPr>
          <p:cNvPr id="2054" name="Picture 2" descr="http://www.ratingtechup.ru/about/press_pack/logos/r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5715000"/>
            <a:ext cx="2928937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33997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971550" y="5949950"/>
            <a:ext cx="741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Средний срок жизни опрошенных компаний – 20,5 лет. 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00063" y="142875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Чтобы стать российской «технологической газелью», имеющей шансы попасть в рейтинг «ТехУспех», компании надо, как минимум, жить долго – 15-20 лет.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357290" y="1714488"/>
          <a:ext cx="650085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21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071538" y="1857364"/>
          <a:ext cx="7286676" cy="380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928688" y="714375"/>
            <a:ext cx="714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Среди факторов успеха на первые места вышла классическая триада: «Инновации-Команда-Рынок». 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428875" y="5786438"/>
            <a:ext cx="4643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Что Вы считаете главными факторами успеха Вашей компании?</a:t>
            </a:r>
          </a:p>
        </p:txBody>
      </p:sp>
      <p:pic>
        <p:nvPicPr>
          <p:cNvPr id="10245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71472" y="1857364"/>
          <a:ext cx="80724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714375" y="500063"/>
            <a:ext cx="7786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Компании связывают свой рост в последние 3 года, прежде всего, с выводом на рынок новых продуктов, получением заказов от крупных потребителей и вводом новых производственных мощностей.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428750" y="6286500"/>
            <a:ext cx="65008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Какие факторы стимулировали рост компании в последние 3 года</a:t>
            </a:r>
          </a:p>
        </p:txBody>
      </p:sp>
      <p:pic>
        <p:nvPicPr>
          <p:cNvPr id="11269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1928802"/>
          <a:ext cx="8643998" cy="405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286000" y="6215063"/>
            <a:ext cx="4929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Какие факторы ограничивали развитие компании в последние 3 года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71500" y="285750"/>
            <a:ext cx="8286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Главное препятствие для роста – невозможность привлечь финансовые ресурсы на приемлемых условиях. Второй блокиратор роста – рыночные ограничители: трудности с выводом новых продуктов на рынок, высокая конкуренция и снижение покупательского спроса на российском рынке.</a:t>
            </a:r>
          </a:p>
        </p:txBody>
      </p:sp>
      <p:pic>
        <p:nvPicPr>
          <p:cNvPr id="12293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071688" y="6072188"/>
            <a:ext cx="564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Какие источники финансовых ресурсов для развития компании Вы использовали за последние 3 года или предполагаете использовать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71500" y="285750"/>
            <a:ext cx="82867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 dirty="0">
                <a:solidFill>
                  <a:srgbClr val="002060"/>
                </a:solidFill>
              </a:rPr>
              <a:t>Основным источником развития компаний «</a:t>
            </a:r>
            <a:r>
              <a:rPr lang="ru-RU" sz="2000" dirty="0" err="1">
                <a:solidFill>
                  <a:srgbClr val="002060"/>
                </a:solidFill>
              </a:rPr>
              <a:t>ТехУспеха</a:t>
            </a:r>
            <a:r>
              <a:rPr lang="ru-RU" sz="2000" dirty="0">
                <a:solidFill>
                  <a:srgbClr val="002060"/>
                </a:solidFill>
              </a:rPr>
              <a:t>» были и останутся собственные средства. </a:t>
            </a:r>
            <a:r>
              <a:rPr lang="en-US" sz="2000" dirty="0" smtClean="0">
                <a:solidFill>
                  <a:srgbClr val="002060"/>
                </a:solidFill>
              </a:rPr>
              <a:t>70%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компаний уже имеют опыт использования </a:t>
            </a:r>
            <a:r>
              <a:rPr lang="ru-RU" sz="2000" dirty="0" smtClean="0">
                <a:solidFill>
                  <a:srgbClr val="002060"/>
                </a:solidFill>
              </a:rPr>
              <a:t>кредитов.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Каждая четвертая компания готова привлечь </a:t>
            </a:r>
            <a:r>
              <a:rPr lang="ru-RU" sz="2000" smtClean="0">
                <a:solidFill>
                  <a:srgbClr val="002060"/>
                </a:solidFill>
              </a:rPr>
              <a:t>внешнего инвестора.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3317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785786" y="2071678"/>
          <a:ext cx="7786742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285860"/>
          <a:ext cx="3143256" cy="227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072034" y="2357430"/>
          <a:ext cx="4071966" cy="2228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71472" y="3786190"/>
          <a:ext cx="4919657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857250" y="214313"/>
            <a:ext cx="8143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Большая часть компаний уже представлена на мировом рынке, хотя доля экспорта до последнего времени оставалась не слишком большой. Основной регион экспорта – страны СНГ.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0" y="3429000"/>
            <a:ext cx="4214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Ведет ли Ваша компания продажи на зарубежных рынках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5429250" y="4572000"/>
            <a:ext cx="3571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Какова доля экспорта в выручке компании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928688" y="6215063"/>
            <a:ext cx="4143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В какие типы стран осуществляется экспорт</a:t>
            </a:r>
          </a:p>
        </p:txBody>
      </p:sp>
      <p:pic>
        <p:nvPicPr>
          <p:cNvPr id="14345" name="Picture 6" descr="logoIN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2143116"/>
          <a:ext cx="7572428" cy="359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285875" y="5929313"/>
            <a:ext cx="6715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Оцените место Вашей компании среди лидеров рынка, являющегося для компании основным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071563" y="642938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Подавляющее большинство компаний (84%) считает, что их компания находится в группе лидеров.</a:t>
            </a:r>
          </a:p>
        </p:txBody>
      </p:sp>
      <p:pic>
        <p:nvPicPr>
          <p:cNvPr id="15365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03648" y="3222617"/>
          <a:ext cx="6500858" cy="334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4200" y="188913"/>
            <a:ext cx="8572500" cy="263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Усредненный портрет лидера компании: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собственник (81%),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генеральный директор (68%),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54 года (средний возраст),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инженерное или естественнонаучное образование (87%),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технический лидер: </a:t>
            </a:r>
            <a:r>
              <a:rPr lang="en-US" sz="2000" dirty="0">
                <a:solidFill>
                  <a:srgbClr val="002060"/>
                </a:solidFill>
                <a:latin typeface="+mn-lt"/>
              </a:rPr>
              <a:t>CEO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руководили разработкой новых продуктов в 48%.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У большинства компаний есть еще примерно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10-15 лет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для того, чтобы выйти на новые рубежи с этими лидерами.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331913" y="6434138"/>
            <a:ext cx="6429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Кто является лидером в Вашей компании: возраст (сгруппировано по возрастным группам)</a:t>
            </a:r>
          </a:p>
        </p:txBody>
      </p:sp>
      <p:pic>
        <p:nvPicPr>
          <p:cNvPr id="16389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1916832"/>
          <a:ext cx="7500990" cy="415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857250" y="6143625"/>
            <a:ext cx="7500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200" i="1">
                <a:solidFill>
                  <a:srgbClr val="002060"/>
                </a:solidFill>
              </a:rPr>
              <a:t>Видите ли Вы возможности по выходу Вашей компании на качественно более высокий уровень развития в ближайшие 5 лет?</a:t>
            </a:r>
          </a:p>
        </p:txBody>
      </p:sp>
      <p:pic>
        <p:nvPicPr>
          <p:cNvPr id="17412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38" y="5984875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857250" y="642938"/>
            <a:ext cx="7000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Абсолютное большинство опрошенных компаний (89%) считают возможным и стремятся уже в течение 5 ближайших лет перейти на </a:t>
            </a:r>
            <a:r>
              <a:rPr lang="ru-RU" sz="2000" b="1">
                <a:solidFill>
                  <a:srgbClr val="002060"/>
                </a:solidFill>
              </a:rPr>
              <a:t>новый качественный уровень </a:t>
            </a:r>
            <a:r>
              <a:rPr lang="ru-RU" sz="2000">
                <a:solidFill>
                  <a:srgbClr val="002060"/>
                </a:solidFill>
              </a:rPr>
              <a:t>своего развития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992188" y="6092825"/>
            <a:ext cx="7215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200" i="1">
                <a:solidFill>
                  <a:srgbClr val="002060"/>
                </a:solidFill>
              </a:rPr>
              <a:t>Что для Вас будет свидетельством перехода компании на качественно новый уровень развития? 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785949"/>
          <a:ext cx="8072494" cy="421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436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57188" y="214313"/>
            <a:ext cx="8215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Переход на новый уровень будет означать создание принципиально новых технологий и продуктов, кратное увеличение выручки, закрепление за ними лидерских позиций на российском рынке.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2938" y="333375"/>
            <a:ext cx="85010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2060"/>
                </a:solidFill>
              </a:rPr>
              <a:t>Порядок проведения исследования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Время опроса – сентябрь-октябрь 2015 года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400" u="sng">
                <a:solidFill>
                  <a:srgbClr val="002060"/>
                </a:solidFill>
              </a:rPr>
              <a:t>Методы исследования: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1. Анкетный опрос. Размер выборки – 75 компаний-участников рейтинга «ТехУспех» разных лет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2. Интервью с руководителями 10 компаний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3. Интервью с 10 представителями государства и институтов развития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4. Изучена зарубежная практика поддержки среднего технологического бизнеса</a:t>
            </a:r>
            <a:r>
              <a:rPr lang="ru-RU" altLang="ru-RU" sz="2000" b="1">
                <a:solidFill>
                  <a:srgbClr val="002060"/>
                </a:solidFill>
              </a:rPr>
              <a:t>     </a:t>
            </a:r>
          </a:p>
        </p:txBody>
      </p:sp>
      <p:pic>
        <p:nvPicPr>
          <p:cNvPr id="3075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5286375"/>
            <a:ext cx="233997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714375" y="5500688"/>
            <a:ext cx="6072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2060"/>
                </a:solidFill>
              </a:rPr>
              <a:t>Исследование проводилось при поддержке  Российской венчурной компании: </a:t>
            </a:r>
            <a:r>
              <a:rPr lang="en-US" altLang="ru-RU" sz="2400" b="1">
                <a:solidFill>
                  <a:srgbClr val="002060"/>
                </a:solidFill>
                <a:hlinkClick r:id="rId4"/>
              </a:rPr>
              <a:t>http://www.rusventure.ru/</a:t>
            </a:r>
            <a:r>
              <a:rPr lang="ru-RU" altLang="ru-RU" sz="2400" b="1">
                <a:solidFill>
                  <a:srgbClr val="002060"/>
                </a:solidFill>
              </a:rPr>
              <a:t> </a:t>
            </a:r>
            <a:endParaRPr lang="ru-R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19392" y="1772816"/>
          <a:ext cx="8215338" cy="438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9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116013" y="6153150"/>
            <a:ext cx="742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200" i="1">
                <a:solidFill>
                  <a:srgbClr val="002060"/>
                </a:solidFill>
              </a:rPr>
              <a:t>Какие ресурсы, помимо финансовых, критически необходимы для реализации Вашего бизнес-плана? 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468313" y="260350"/>
            <a:ext cx="8391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Большое значение для реализации планов компаний будут иметь устойчивые связи с потребителями, подготовка квалифицированных ИТР, </a:t>
            </a:r>
          </a:p>
          <a:p>
            <a:pPr eaLnBrk="1" hangingPunct="1"/>
            <a:r>
              <a:rPr lang="ru-RU" sz="2000">
                <a:solidFill>
                  <a:srgbClr val="002060"/>
                </a:solidFill>
              </a:rPr>
              <a:t>возможность доступа на зарубежные рынки и к госзаказу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395288" y="5195888"/>
            <a:ext cx="3143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200" i="1">
                <a:solidFill>
                  <a:srgbClr val="002060"/>
                </a:solidFill>
              </a:rPr>
              <a:t>Получала ли Ваша компания какую-то поддержку от государства? </a:t>
            </a:r>
          </a:p>
        </p:txBody>
      </p:sp>
      <p:pic>
        <p:nvPicPr>
          <p:cNvPr id="20483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0" y="1785926"/>
          <a:ext cx="457200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4859338" y="5195888"/>
            <a:ext cx="3857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200" i="1">
                <a:solidFill>
                  <a:srgbClr val="002060"/>
                </a:solidFill>
              </a:rPr>
              <a:t>Насколько поддержка от государства была важна для развития компании?</a:t>
            </a: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214438" y="357188"/>
            <a:ext cx="6643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>
                <a:solidFill>
                  <a:srgbClr val="002060"/>
                </a:solidFill>
              </a:rPr>
              <a:t>Большинство компаний за годы свое существования в той или иной форме прибегали к использованию государственной поддержки их бизнеса. Коренным образом она ускорила развитие трети из них.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357686" y="2071678"/>
          <a:ext cx="478631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857375" y="600075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Виды господдержки, которые могли бы серьезно ускорить развитие компании, в случае ее получения в ближайшие 3 года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571500" y="571500"/>
            <a:ext cx="8072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В перспективе господдержка может сыграть позитивную роль в развитии компаний, особенно в случае появления возможности получения льготных кредитов, финансирование выполнения НИОКР или контрактов от государства (госкомпаний) </a:t>
            </a:r>
          </a:p>
        </p:txBody>
      </p:sp>
      <p:pic>
        <p:nvPicPr>
          <p:cNvPr id="21508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Диаграмма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325" y="2060575"/>
            <a:ext cx="7499350" cy="3694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714356"/>
          <a:ext cx="378621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571500" y="285750"/>
            <a:ext cx="8072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solidFill>
                  <a:srgbClr val="002060"/>
                </a:solidFill>
              </a:rPr>
              <a:t>Работа по контрактам с государством и его агентами (госкомпаниями) имеет и будет иметь большое значение для компаний «ТехУспеха»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714375" y="350043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Выполняла ли Ваша компания за последние 3 года госконтракты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4500563" y="3524250"/>
            <a:ext cx="436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Насколько значимы были выполненные госконтракты для развития компании (от тех, кто выполнял госконтракты)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1785938" y="628650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i="1">
                <a:solidFill>
                  <a:srgbClr val="002060"/>
                </a:solidFill>
              </a:rPr>
              <a:t>Насколько важным для Вашей компании в ближайшие 5 лет будет участие в реализации программ (проектов, закупок) государства или компаний с государственным участием</a:t>
            </a:r>
          </a:p>
        </p:txBody>
      </p:sp>
      <p:pic>
        <p:nvPicPr>
          <p:cNvPr id="22536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/>
        </p:nvGraphicFramePr>
        <p:xfrm>
          <a:off x="4286248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1571604" y="3786190"/>
          <a:ext cx="6429420" cy="259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785813" y="1571625"/>
            <a:ext cx="7572375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</a:rPr>
              <a:t>Формирование идеологии прорыва, готовности стать «чемпионом», самоидентификация с лидерами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</a:rPr>
              <a:t>Превращение в «корпорации» с регулярным менеджментом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</a:rPr>
              <a:t>Вывод компаний на глобальный рынок, включение в масштабные национальные проекты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</a:rPr>
              <a:t>Доступ к госконтрактам и заказам от госкомпаний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</a:rPr>
              <a:t>Активное участие государственных институтов в капитале компаний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</a:rPr>
              <a:t>Вовлечение компаний в НТИ</a:t>
            </a:r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2060"/>
                </a:solidFill>
              </a:rPr>
              <a:t>Необходимо создать специальный центр, который бы занимался изучением, отбором и консалтингом компаний этого типа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714375" y="357188"/>
            <a:ext cx="8072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Предложения представителей ФОИВов и институтов развития по работе с «техногазелями»</a:t>
            </a:r>
          </a:p>
        </p:txBody>
      </p:sp>
      <p:pic>
        <p:nvPicPr>
          <p:cNvPr id="23556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14375" y="142875"/>
            <a:ext cx="7786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002060"/>
                </a:solidFill>
              </a:rPr>
              <a:t>Из послания Президента России В.В.Путина   Федеральному Собранию, 4 декабря 2014 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5072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«В России уже есть производственные компании, способные быть конкурентными не только внутри страны, но и на международных рынках. </a:t>
            </a:r>
            <a:r>
              <a:rPr lang="ru-RU" sz="2000" dirty="0" smtClean="0">
                <a:solidFill>
                  <a:srgbClr val="002060"/>
                </a:solidFill>
              </a:rPr>
              <a:t>Нужно </a:t>
            </a:r>
            <a:r>
              <a:rPr lang="ru-RU" sz="2000" b="1" dirty="0">
                <a:solidFill>
                  <a:srgbClr val="002060"/>
                </a:solidFill>
              </a:rPr>
              <a:t>создать для таких компаний настоящий инвестиционный лифт</a:t>
            </a:r>
            <a:r>
              <a:rPr lang="ru-RU" sz="2000" dirty="0">
                <a:solidFill>
                  <a:srgbClr val="002060"/>
                </a:solidFill>
              </a:rPr>
              <a:t>, чтобы они пошли в рост, в разы повысили свою капитализацию и объемы производства, закрепились на внешних </a:t>
            </a:r>
            <a:r>
              <a:rPr lang="ru-RU" sz="2000" dirty="0" smtClean="0">
                <a:solidFill>
                  <a:srgbClr val="002060"/>
                </a:solidFill>
              </a:rPr>
              <a:t>рынках».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286256"/>
            <a:ext cx="85725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</a:rPr>
              <a:t>27 ноября 2015 года доступ к участию в «Инвестиционном лифте» получили первые 5 </a:t>
            </a:r>
            <a:r>
              <a:rPr lang="ru-RU" sz="2000" dirty="0" smtClean="0">
                <a:solidFill>
                  <a:srgbClr val="002060"/>
                </a:solidFill>
              </a:rPr>
              <a:t>компаний. Среди них – 3 компании являются участниками рейтинга «</a:t>
            </a:r>
            <a:r>
              <a:rPr lang="ru-RU" sz="2000" dirty="0" err="1" smtClean="0">
                <a:solidFill>
                  <a:srgbClr val="002060"/>
                </a:solidFill>
              </a:rPr>
              <a:t>ТехУспех</a:t>
            </a:r>
            <a:r>
              <a:rPr lang="ru-RU" sz="2000" dirty="0" smtClean="0">
                <a:solidFill>
                  <a:srgbClr val="002060"/>
                </a:solidFill>
              </a:rPr>
              <a:t>»: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 ООО «Пермская химическая компания», г. Пермь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 ООО «</a:t>
            </a:r>
            <a:r>
              <a:rPr lang="ru-RU" sz="2000" dirty="0" err="1">
                <a:solidFill>
                  <a:srgbClr val="002060"/>
                </a:solidFill>
              </a:rPr>
              <a:t>Герофарм</a:t>
            </a:r>
            <a:r>
              <a:rPr lang="ru-RU" sz="2000" dirty="0">
                <a:solidFill>
                  <a:srgbClr val="002060"/>
                </a:solidFill>
              </a:rPr>
              <a:t>», г. Санкт-Петербург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 ЗАО «</a:t>
            </a:r>
            <a:r>
              <a:rPr lang="ru-RU" sz="2000" dirty="0" err="1">
                <a:solidFill>
                  <a:srgbClr val="002060"/>
                </a:solidFill>
              </a:rPr>
              <a:t>Интерскол-Алабуга</a:t>
            </a:r>
            <a:r>
              <a:rPr lang="ru-RU" sz="2000" dirty="0">
                <a:solidFill>
                  <a:srgbClr val="002060"/>
                </a:solidFill>
              </a:rPr>
              <a:t>», Республика Татарстан</a:t>
            </a:r>
          </a:p>
        </p:txBody>
      </p:sp>
      <p:pic>
        <p:nvPicPr>
          <p:cNvPr id="7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_7677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357298"/>
            <a:ext cx="3449637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928688" y="285750"/>
            <a:ext cx="385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ВЫВОДЫ: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571500" y="1000125"/>
            <a:ext cx="8429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600"/>
              </a:spcAft>
              <a:buFontTx/>
              <a:buAutoNum type="arabicPeriod"/>
            </a:pPr>
            <a:r>
              <a:rPr lang="ru-RU" sz="2000">
                <a:solidFill>
                  <a:srgbClr val="002060"/>
                </a:solidFill>
              </a:rPr>
              <a:t>Абсолютное большинство компаний «ТехУспеха» готовы уже в течение ближайших 5 лет перейти на </a:t>
            </a:r>
            <a:r>
              <a:rPr lang="ru-RU" sz="2000" b="1">
                <a:solidFill>
                  <a:srgbClr val="002060"/>
                </a:solidFill>
              </a:rPr>
              <a:t>новый качественный уровень </a:t>
            </a:r>
            <a:r>
              <a:rPr lang="ru-RU" sz="2000">
                <a:solidFill>
                  <a:srgbClr val="002060"/>
                </a:solidFill>
              </a:rPr>
              <a:t>своего развития.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eriod"/>
            </a:pPr>
            <a:r>
              <a:rPr lang="ru-RU" sz="2000">
                <a:solidFill>
                  <a:srgbClr val="002060"/>
                </a:solidFill>
              </a:rPr>
              <a:t>Главным ограничителем роста компаний «ТехУспеха» было и остается отсутствие сколько-нибудь значительного внешнего финансирования. Возможным направлением преодоления </a:t>
            </a:r>
            <a:r>
              <a:rPr lang="ru-RU" sz="2000" b="1">
                <a:solidFill>
                  <a:srgbClr val="002060"/>
                </a:solidFill>
              </a:rPr>
              <a:t>финансовых ограничителей </a:t>
            </a:r>
            <a:r>
              <a:rPr lang="ru-RU" sz="2000">
                <a:solidFill>
                  <a:srgbClr val="002060"/>
                </a:solidFill>
              </a:rPr>
              <a:t>может стать использование господдержки.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eriod"/>
            </a:pPr>
            <a:r>
              <a:rPr lang="ru-RU" sz="2000">
                <a:solidFill>
                  <a:srgbClr val="002060"/>
                </a:solidFill>
              </a:rPr>
              <a:t>Второй по значению ограничитель роста – узость рынков, на которых работает компания. Один из главных путей преодоления </a:t>
            </a:r>
            <a:r>
              <a:rPr lang="ru-RU" sz="2000" b="1">
                <a:solidFill>
                  <a:srgbClr val="002060"/>
                </a:solidFill>
              </a:rPr>
              <a:t>рыночных ограничителей</a:t>
            </a:r>
            <a:r>
              <a:rPr lang="ru-RU" sz="2000">
                <a:solidFill>
                  <a:srgbClr val="002060"/>
                </a:solidFill>
              </a:rPr>
              <a:t> – выход на экспорт.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eriod"/>
            </a:pPr>
            <a:r>
              <a:rPr lang="ru-RU" sz="2000">
                <a:solidFill>
                  <a:srgbClr val="002060"/>
                </a:solidFill>
              </a:rPr>
              <a:t>Третий важнейший барьер – </a:t>
            </a:r>
            <a:r>
              <a:rPr lang="ru-RU" sz="2000" b="1">
                <a:solidFill>
                  <a:srgbClr val="002060"/>
                </a:solidFill>
              </a:rPr>
              <a:t>внутренние организационные ограничители</a:t>
            </a:r>
            <a:r>
              <a:rPr lang="ru-RU" sz="2000">
                <a:solidFill>
                  <a:srgbClr val="002060"/>
                </a:solidFill>
              </a:rPr>
              <a:t>. Превращение средней компании в «национального чемпиона» потребует большей консолидации структуры компании при усилении децентрализации системы управления.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eriod"/>
            </a:pPr>
            <a:r>
              <a:rPr lang="ru-RU" sz="2000">
                <a:solidFill>
                  <a:srgbClr val="002060"/>
                </a:solidFill>
              </a:rPr>
              <a:t>Федеральная власть должна перейти в режим </a:t>
            </a:r>
            <a:r>
              <a:rPr lang="ru-RU" sz="2000" b="1">
                <a:solidFill>
                  <a:srgbClr val="002060"/>
                </a:solidFill>
              </a:rPr>
              <a:t>индивидуальной работы </a:t>
            </a:r>
            <a:r>
              <a:rPr lang="ru-RU" sz="2000">
                <a:solidFill>
                  <a:srgbClr val="002060"/>
                </a:solidFill>
              </a:rPr>
              <a:t>с теми компаниями, которые имеют потенциал для перехода в разряд «национальных» или «глобальных чемпионов»</a:t>
            </a:r>
          </a:p>
        </p:txBody>
      </p:sp>
      <p:pic>
        <p:nvPicPr>
          <p:cNvPr id="25604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1476375" y="1989138"/>
            <a:ext cx="6410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002060"/>
                </a:solidFill>
              </a:rPr>
              <a:t>СПАСИБО ЗА ВНИМАНИЕ !</a:t>
            </a:r>
          </a:p>
        </p:txBody>
      </p:sp>
      <p:sp>
        <p:nvSpPr>
          <p:cNvPr id="26627" name="Subtitle 2"/>
          <p:cNvSpPr txBox="1">
            <a:spLocks/>
          </p:cNvSpPr>
          <p:nvPr/>
        </p:nvSpPr>
        <p:spPr bwMode="auto">
          <a:xfrm>
            <a:off x="357188" y="2786063"/>
            <a:ext cx="85725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ct val="20000"/>
              </a:spcBef>
            </a:pPr>
            <a:endParaRPr lang="ru-RU" altLang="ru-RU" sz="3600" b="1">
              <a:solidFill>
                <a:srgbClr val="002060"/>
              </a:solidFill>
            </a:endParaRPr>
          </a:p>
          <a:p>
            <a:pPr algn="ctr" defTabSz="457200">
              <a:spcBef>
                <a:spcPct val="20000"/>
              </a:spcBef>
            </a:pPr>
            <a:r>
              <a:rPr lang="ru-RU" altLang="ru-RU" sz="2400" b="1">
                <a:solidFill>
                  <a:srgbClr val="002060"/>
                </a:solidFill>
                <a:ea typeface="ＭＳ Ｐゴシック" pitchFamily="34" charset="-128"/>
              </a:rPr>
              <a:t>Российская венчурная компания – </a:t>
            </a:r>
            <a:r>
              <a:rPr lang="en-US" altLang="ru-RU" sz="2400" b="1">
                <a:solidFill>
                  <a:srgbClr val="002060"/>
                </a:solidFill>
                <a:hlinkClick r:id="rId2"/>
              </a:rPr>
              <a:t>www.rusventure.ru</a:t>
            </a:r>
            <a:endParaRPr lang="ru-RU" altLang="ru-RU" sz="2400" b="1">
              <a:solidFill>
                <a:srgbClr val="002060"/>
              </a:solidFill>
            </a:endParaRPr>
          </a:p>
          <a:p>
            <a:pPr algn="ctr" defTabSz="457200">
              <a:spcBef>
                <a:spcPct val="20000"/>
              </a:spcBef>
            </a:pPr>
            <a:r>
              <a:rPr lang="ru-RU" altLang="ru-RU" sz="2400" b="1">
                <a:solidFill>
                  <a:srgbClr val="002060"/>
                </a:solidFill>
              </a:rPr>
              <a:t>Рейтинг «ТехУспех» – </a:t>
            </a:r>
            <a:r>
              <a:rPr lang="en-US" altLang="ru-RU" sz="2400" b="1">
                <a:solidFill>
                  <a:srgbClr val="002060"/>
                </a:solidFill>
                <a:hlinkClick r:id="rId3"/>
              </a:rPr>
              <a:t>www.ratingtechup.ru</a:t>
            </a:r>
            <a:r>
              <a:rPr lang="ru-RU" altLang="ru-RU" sz="2400" b="1">
                <a:solidFill>
                  <a:srgbClr val="002060"/>
                </a:solidFill>
              </a:rPr>
              <a:t> </a:t>
            </a:r>
            <a:endParaRPr lang="ru-RU" altLang="ru-RU" sz="2400" b="1">
              <a:solidFill>
                <a:srgbClr val="002060"/>
              </a:solidFill>
              <a:ea typeface="ＭＳ Ｐゴシック" pitchFamily="34" charset="-128"/>
            </a:endParaRPr>
          </a:p>
          <a:p>
            <a:pPr algn="ctr" defTabSz="457200">
              <a:spcBef>
                <a:spcPct val="20000"/>
              </a:spcBef>
            </a:pPr>
            <a:r>
              <a:rPr lang="ru-RU" altLang="ru-RU" sz="2400" b="1">
                <a:solidFill>
                  <a:srgbClr val="002060"/>
                </a:solidFill>
                <a:ea typeface="ＭＳ Ｐゴシック" pitchFamily="34" charset="-128"/>
              </a:rPr>
              <a:t>Институт менеджмента инноваций НИУ ВШЭ – </a:t>
            </a:r>
            <a:r>
              <a:rPr lang="en-US" altLang="ru-RU" sz="2400" b="1">
                <a:solidFill>
                  <a:srgbClr val="002060"/>
                </a:solidFill>
                <a:hlinkClick r:id="rId4"/>
              </a:rPr>
              <a:t>www.imi.hse.ru</a:t>
            </a:r>
            <a:r>
              <a:rPr lang="ru-RU" altLang="ru-RU" sz="2400" b="1">
                <a:solidFill>
                  <a:srgbClr val="002060"/>
                </a:solidFill>
                <a:ea typeface="ＭＳ Ｐゴシック" pitchFamily="34" charset="-128"/>
              </a:rPr>
              <a:t> </a:t>
            </a:r>
          </a:p>
          <a:p>
            <a:pPr algn="ctr" defTabSz="457200">
              <a:spcBef>
                <a:spcPct val="20000"/>
              </a:spcBef>
            </a:pPr>
            <a:endParaRPr lang="ru-RU" altLang="ru-RU" sz="1200" b="1">
              <a:solidFill>
                <a:srgbClr val="002060"/>
              </a:solidFill>
            </a:endParaRPr>
          </a:p>
          <a:p>
            <a:pPr algn="ctr" defTabSz="457200">
              <a:spcBef>
                <a:spcPct val="20000"/>
              </a:spcBef>
            </a:pPr>
            <a:r>
              <a:rPr lang="ru-RU" altLang="ru-RU" sz="2400" b="1">
                <a:solidFill>
                  <a:srgbClr val="002060"/>
                </a:solidFill>
              </a:rPr>
              <a:t>+7 </a:t>
            </a:r>
            <a:r>
              <a:rPr lang="en-US" altLang="ru-RU" sz="2400" b="1">
                <a:solidFill>
                  <a:srgbClr val="002060"/>
                </a:solidFill>
              </a:rPr>
              <a:t>(495) 6</a:t>
            </a:r>
            <a:r>
              <a:rPr lang="ru-RU" altLang="ru-RU" sz="2400" b="1">
                <a:solidFill>
                  <a:srgbClr val="002060"/>
                </a:solidFill>
              </a:rPr>
              <a:t>82</a:t>
            </a:r>
            <a:r>
              <a:rPr lang="en-US" altLang="ru-RU" sz="2400" b="1">
                <a:solidFill>
                  <a:srgbClr val="002060"/>
                </a:solidFill>
              </a:rPr>
              <a:t>-4</a:t>
            </a:r>
            <a:r>
              <a:rPr lang="ru-RU" altLang="ru-RU" sz="2400" b="1">
                <a:solidFill>
                  <a:srgbClr val="002060"/>
                </a:solidFill>
              </a:rPr>
              <a:t>001</a:t>
            </a:r>
          </a:p>
        </p:txBody>
      </p:sp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142875"/>
            <a:ext cx="12858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logoIN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268913"/>
            <a:ext cx="3786188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33997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675687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</a:rPr>
              <a:t>Общие сведения об участниках ТОП-50 рейтинга</a:t>
            </a:r>
          </a:p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</a:rPr>
              <a:t>«</a:t>
            </a:r>
            <a:r>
              <a:rPr lang="ru-RU" altLang="ru-RU" sz="2400" b="1" dirty="0" err="1">
                <a:solidFill>
                  <a:srgbClr val="002060"/>
                </a:solidFill>
              </a:rPr>
              <a:t>ТехУспех</a:t>
            </a:r>
            <a:r>
              <a:rPr lang="ru-RU" altLang="ru-RU" sz="2400" b="1" dirty="0">
                <a:solidFill>
                  <a:srgbClr val="002060"/>
                </a:solidFill>
              </a:rPr>
              <a:t>» в 201</a:t>
            </a:r>
            <a:r>
              <a:rPr lang="en-US" altLang="ru-RU" sz="2400" b="1" dirty="0">
                <a:solidFill>
                  <a:srgbClr val="002060"/>
                </a:solidFill>
              </a:rPr>
              <a:t>5</a:t>
            </a:r>
            <a:r>
              <a:rPr lang="ru-RU" altLang="ru-RU" sz="2400" b="1" dirty="0">
                <a:solidFill>
                  <a:srgbClr val="002060"/>
                </a:solidFill>
              </a:rPr>
              <a:t> году (данные </a:t>
            </a:r>
            <a:r>
              <a:rPr lang="en-US" altLang="ru-RU" sz="2400" b="1" dirty="0">
                <a:solidFill>
                  <a:srgbClr val="002060"/>
                </a:solidFill>
              </a:rPr>
              <a:t>PwC</a:t>
            </a:r>
            <a:r>
              <a:rPr lang="ru-RU" altLang="ru-RU" sz="2400" b="1" dirty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Средняя величина выручки – 1,6 </a:t>
            </a:r>
            <a:r>
              <a:rPr lang="ru-RU" altLang="ru-RU" sz="2000" dirty="0" err="1">
                <a:solidFill>
                  <a:srgbClr val="002060"/>
                </a:solidFill>
              </a:rPr>
              <a:t>млрд</a:t>
            </a:r>
            <a:r>
              <a:rPr lang="ru-RU" altLang="ru-RU" sz="2000" dirty="0">
                <a:solidFill>
                  <a:srgbClr val="002060"/>
                </a:solidFill>
              </a:rPr>
              <a:t> руб.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Среднегодовой темп роста выручки за 2011−2014 гг. – 36%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Среднее количество сотрудников – 515 чел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Выручка на одного сотрудника – 3,1 </a:t>
            </a:r>
            <a:r>
              <a:rPr lang="ru-RU" altLang="ru-RU" sz="2000" dirty="0" err="1">
                <a:solidFill>
                  <a:srgbClr val="002060"/>
                </a:solidFill>
              </a:rPr>
              <a:t>млн</a:t>
            </a:r>
            <a:r>
              <a:rPr lang="ru-RU" altLang="ru-RU" sz="2000" dirty="0">
                <a:solidFill>
                  <a:srgbClr val="002060"/>
                </a:solidFill>
              </a:rPr>
              <a:t> руб.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Доля расходов на технологические инновации – 26%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Доля расходов на НИОКР в % от выручки – 12%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Доля новой продукции в выручке – 59%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Среднее количество патентов на одну компанию – 18 патентов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rgbClr val="002060"/>
                </a:solidFill>
              </a:rPr>
              <a:t>Среднее количество сотрудников, имеющих научную степень, на одну компанию – 7 человек </a:t>
            </a:r>
          </a:p>
        </p:txBody>
      </p:sp>
      <p:pic>
        <p:nvPicPr>
          <p:cNvPr id="4099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1" y="0"/>
            <a:ext cx="1357290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 rot="20631218">
            <a:off x="330781" y="2848110"/>
            <a:ext cx="7694105" cy="387882"/>
          </a:xfrm>
          <a:prstGeom prst="rightArrow">
            <a:avLst>
              <a:gd name="adj1" fmla="val 50000"/>
              <a:gd name="adj2" fmla="val 1489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2857488" y="1714488"/>
            <a:ext cx="4500594" cy="285752"/>
          </a:xfrm>
          <a:prstGeom prst="rightArrow">
            <a:avLst>
              <a:gd name="adj1" fmla="val 50000"/>
              <a:gd name="adj2" fmla="val 181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5214950"/>
            <a:ext cx="17859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1981 </a:t>
            </a:r>
            <a:endParaRPr lang="ru-RU" sz="1600" dirty="0" smtClean="0"/>
          </a:p>
          <a:p>
            <a:pPr algn="ctr"/>
            <a:r>
              <a:rPr lang="en-US" sz="1600" dirty="0" smtClean="0"/>
              <a:t>David Birch </a:t>
            </a:r>
            <a:r>
              <a:rPr lang="ru-RU" sz="1600" dirty="0" smtClean="0"/>
              <a:t>(США)</a:t>
            </a:r>
          </a:p>
          <a:p>
            <a:pPr algn="ctr"/>
            <a:r>
              <a:rPr lang="en-US" sz="1600" dirty="0" smtClean="0"/>
              <a:t>Who Creates Jobs?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"</a:t>
            </a:r>
            <a:r>
              <a:rPr lang="en-US" sz="1600" dirty="0" smtClean="0">
                <a:solidFill>
                  <a:srgbClr val="FF0000"/>
                </a:solidFill>
              </a:rPr>
              <a:t>Gazelles</a:t>
            </a:r>
            <a:r>
              <a:rPr lang="ru-RU" sz="1600" dirty="0" smtClean="0">
                <a:solidFill>
                  <a:srgbClr val="FF0000"/>
                </a:solidFill>
              </a:rPr>
              <a:t>"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3929066"/>
            <a:ext cx="164307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2008</a:t>
            </a:r>
            <a:r>
              <a:rPr lang="en-US" sz="1600" dirty="0" smtClean="0"/>
              <a:t> </a:t>
            </a:r>
            <a:r>
              <a:rPr lang="ru-RU" sz="1600" dirty="0" smtClean="0"/>
              <a:t>- ОЭСР</a:t>
            </a:r>
          </a:p>
          <a:p>
            <a:pPr algn="ctr"/>
            <a:r>
              <a:rPr lang="en-US" sz="1600" dirty="0" smtClean="0"/>
              <a:t>Measuring  Entrepreneurship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"</a:t>
            </a:r>
            <a:r>
              <a:rPr lang="ru-RU" sz="1600" dirty="0" err="1" smtClean="0">
                <a:solidFill>
                  <a:srgbClr val="FF0000"/>
                </a:solidFill>
              </a:rPr>
              <a:t>High</a:t>
            </a:r>
            <a:r>
              <a:rPr lang="ru-RU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G</a:t>
            </a:r>
            <a:r>
              <a:rPr lang="ru-RU" sz="1600" dirty="0" err="1" smtClean="0">
                <a:solidFill>
                  <a:srgbClr val="FF0000"/>
                </a:solidFill>
              </a:rPr>
              <a:t>rowth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F</a:t>
            </a:r>
            <a:r>
              <a:rPr lang="ru-RU" sz="1600" dirty="0" err="1" smtClean="0">
                <a:solidFill>
                  <a:srgbClr val="FF0000"/>
                </a:solidFill>
              </a:rPr>
              <a:t>irms</a:t>
            </a:r>
            <a:r>
              <a:rPr lang="ru-RU" sz="1600" dirty="0" smtClean="0">
                <a:solidFill>
                  <a:srgbClr val="FF0000"/>
                </a:solidFill>
              </a:rPr>
              <a:t>"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8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1472" y="1142984"/>
            <a:ext cx="214314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1996 </a:t>
            </a:r>
          </a:p>
          <a:p>
            <a:pPr algn="ctr"/>
            <a:r>
              <a:rPr lang="en-US" sz="1600" dirty="0" smtClean="0"/>
              <a:t>Hermann Simon (</a:t>
            </a:r>
            <a:r>
              <a:rPr lang="ru-RU" sz="1600" dirty="0" smtClean="0"/>
              <a:t>Германия)</a:t>
            </a:r>
          </a:p>
          <a:p>
            <a:pPr algn="ctr"/>
            <a:r>
              <a:rPr lang="en-US" sz="1600" dirty="0" smtClean="0"/>
              <a:t>Die </a:t>
            </a:r>
            <a:r>
              <a:rPr lang="en-US" sz="1600" dirty="0" err="1" smtClean="0"/>
              <a:t>heimlichen</a:t>
            </a:r>
            <a:r>
              <a:rPr lang="en-US" sz="1600" dirty="0" smtClean="0"/>
              <a:t> </a:t>
            </a:r>
            <a:r>
              <a:rPr lang="en-US" sz="1600" dirty="0" err="1" smtClean="0"/>
              <a:t>Gewinner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"</a:t>
            </a:r>
            <a:r>
              <a:rPr lang="en-US" sz="1600" dirty="0" smtClean="0">
                <a:solidFill>
                  <a:srgbClr val="FF0000"/>
                </a:solidFill>
              </a:rPr>
              <a:t>Hidden Champions</a:t>
            </a:r>
            <a:r>
              <a:rPr lang="ru-RU" sz="1600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8860" y="5357826"/>
            <a:ext cx="178595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2008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algn="ctr"/>
            <a:r>
              <a:rPr lang="en-US" sz="1600" dirty="0" err="1" smtClean="0"/>
              <a:t>Acs</a:t>
            </a:r>
            <a:r>
              <a:rPr lang="en-US" sz="1600" dirty="0" smtClean="0"/>
              <a:t>,</a:t>
            </a:r>
            <a:r>
              <a:rPr lang="ru-RU" sz="1600" dirty="0" smtClean="0"/>
              <a:t> </a:t>
            </a:r>
            <a:r>
              <a:rPr lang="en-US" sz="1600" dirty="0" smtClean="0"/>
              <a:t>Parsons</a:t>
            </a:r>
            <a:r>
              <a:rPr lang="ru-RU" sz="1600" dirty="0" smtClean="0"/>
              <a:t>, </a:t>
            </a:r>
            <a:r>
              <a:rPr lang="en-US" sz="1600" dirty="0" smtClean="0"/>
              <a:t>Tracy</a:t>
            </a:r>
            <a:r>
              <a:rPr lang="ru-RU" sz="1600" dirty="0" smtClean="0"/>
              <a:t> (США)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"</a:t>
            </a:r>
            <a:r>
              <a:rPr lang="ru-RU" sz="1600" dirty="0" err="1" smtClean="0">
                <a:solidFill>
                  <a:srgbClr val="FF0000"/>
                </a:solidFill>
              </a:rPr>
              <a:t>Super-high-impact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Firms</a:t>
            </a:r>
            <a:r>
              <a:rPr lang="ru-RU" sz="1600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7686" y="3786190"/>
            <a:ext cx="17859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2012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algn="ctr"/>
            <a:r>
              <a:rPr lang="en-US" sz="1600" dirty="0" smtClean="0"/>
              <a:t>Brown, Mason</a:t>
            </a:r>
          </a:p>
          <a:p>
            <a:pPr algn="ctr"/>
            <a:r>
              <a:rPr lang="en-US" sz="1600" dirty="0" smtClean="0"/>
              <a:t>(</a:t>
            </a:r>
            <a:r>
              <a:rPr lang="ru-RU" sz="1600" dirty="0" smtClean="0"/>
              <a:t>Шотландия)</a:t>
            </a:r>
            <a:endParaRPr lang="en-US" sz="1600" dirty="0" smtClean="0"/>
          </a:p>
          <a:p>
            <a:pPr algn="ctr"/>
            <a:r>
              <a:rPr lang="en-US" sz="1600" dirty="0" smtClean="0"/>
              <a:t>Raising the Batting Average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20-25 лет </a:t>
            </a:r>
            <a:r>
              <a:rPr lang="en-US" sz="1600" dirty="0" smtClean="0">
                <a:solidFill>
                  <a:srgbClr val="FF0000"/>
                </a:solidFill>
              </a:rPr>
              <a:t>HGF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3071810"/>
            <a:ext cx="2786082" cy="1354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2014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algn="ctr"/>
            <a:r>
              <a:rPr lang="en-US" sz="1600" dirty="0" err="1" smtClean="0"/>
              <a:t>Gruenwald</a:t>
            </a:r>
            <a:r>
              <a:rPr lang="ru-RU" sz="1600" dirty="0" smtClean="0"/>
              <a:t> (Германия)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algn="ctr"/>
            <a:r>
              <a:rPr lang="en-US" sz="1600" dirty="0" smtClean="0"/>
              <a:t>Shaping Policy Supporting High-Growth Entrepreneurship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"</a:t>
            </a:r>
            <a:r>
              <a:rPr lang="ru-RU" sz="1600" dirty="0" err="1" smtClean="0">
                <a:solidFill>
                  <a:srgbClr val="FF0000"/>
                </a:solidFill>
              </a:rPr>
              <a:t>Archimedean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point</a:t>
            </a:r>
            <a:r>
              <a:rPr lang="ru-RU" sz="1600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1538" y="214290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2060"/>
                </a:solidFill>
              </a:rPr>
              <a:t>Публикации на тему быстрорастущих компаний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78629" y="4536289"/>
            <a:ext cx="1214446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3000367" y="3571876"/>
            <a:ext cx="571503" cy="1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822033" y="3250405"/>
            <a:ext cx="928694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7215206" y="2571744"/>
            <a:ext cx="857256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286646" y="3142454"/>
            <a:ext cx="857256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Архимедова точка: когда компаниям надо помочь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2928926" y="0"/>
            <a:ext cx="6000792" cy="5000660"/>
            <a:chOff x="1571604" y="357166"/>
            <a:chExt cx="6000792" cy="5000660"/>
          </a:xfrm>
        </p:grpSpPr>
        <p:sp>
          <p:nvSpPr>
            <p:cNvPr id="3" name="Дуга 2"/>
            <p:cNvSpPr/>
            <p:nvPr/>
          </p:nvSpPr>
          <p:spPr>
            <a:xfrm flipH="1">
              <a:off x="1643042" y="2786058"/>
              <a:ext cx="5286412" cy="2571768"/>
            </a:xfrm>
            <a:prstGeom prst="arc">
              <a:avLst>
                <a:gd name="adj1" fmla="val 16443899"/>
                <a:gd name="adj2" fmla="val 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Дуга 3"/>
            <p:cNvSpPr/>
            <p:nvPr/>
          </p:nvSpPr>
          <p:spPr>
            <a:xfrm flipV="1">
              <a:off x="1714480" y="357166"/>
              <a:ext cx="5143536" cy="2366978"/>
            </a:xfrm>
            <a:prstGeom prst="arc">
              <a:avLst>
                <a:gd name="adj1" fmla="val 16443899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1571604" y="4071942"/>
              <a:ext cx="564360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214282" y="2714620"/>
              <a:ext cx="2715438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71604" y="4214818"/>
              <a:ext cx="17145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err="1" smtClean="0"/>
                <a:t>Нишевой</a:t>
              </a:r>
              <a:r>
                <a:rPr lang="ru-RU" sz="2000" dirty="0" smtClean="0"/>
                <a:t> специалист</a:t>
              </a:r>
              <a:endParaRPr lang="ru-RU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86116" y="4214818"/>
              <a:ext cx="2143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Технологический лидер на локальном рынке</a:t>
              </a:r>
              <a:endParaRPr lang="ru-RU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72132" y="4214818"/>
              <a:ext cx="2000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Инновационный чемпион</a:t>
              </a:r>
              <a:endParaRPr lang="ru-RU" sz="2000" dirty="0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4429124" y="2643182"/>
              <a:ext cx="2643206" cy="142876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ятно 1 4"/>
            <p:cNvSpPr/>
            <p:nvPr/>
          </p:nvSpPr>
          <p:spPr>
            <a:xfrm>
              <a:off x="3929058" y="2428868"/>
              <a:ext cx="714380" cy="714380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3713950" y="3500438"/>
              <a:ext cx="1143802" cy="79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357422" y="3357538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20-25 лет</a:t>
              </a:r>
              <a:endParaRPr lang="ru-RU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14678" y="1571612"/>
              <a:ext cx="2071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Архимедова точка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42844" y="1357298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solidFill>
                  <a:srgbClr val="002060"/>
                </a:solidFill>
              </a:rPr>
              <a:t>2007 г. – </a:t>
            </a:r>
            <a:r>
              <a:rPr lang="en-US" altLang="ru-RU" sz="2000" dirty="0" smtClean="0">
                <a:solidFill>
                  <a:srgbClr val="002060"/>
                </a:solidFill>
              </a:rPr>
              <a:t>McKinsey</a:t>
            </a:r>
            <a:r>
              <a:rPr lang="ru-RU" altLang="ru-RU" sz="2000" dirty="0" smtClean="0">
                <a:solidFill>
                  <a:srgbClr val="002060"/>
                </a:solidFill>
              </a:rPr>
              <a:t>: Исследование 5000 скрытых чемпионов </a:t>
            </a:r>
            <a:endParaRPr lang="ru-RU" altLang="ru-RU" sz="20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844" y="2857496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2000" dirty="0" smtClean="0">
                <a:solidFill>
                  <a:srgbClr val="002060"/>
                </a:solidFill>
              </a:rPr>
              <a:t>Robert K. </a:t>
            </a:r>
            <a:r>
              <a:rPr lang="en-US" altLang="ru-RU" sz="2000" dirty="0" err="1" smtClean="0">
                <a:solidFill>
                  <a:srgbClr val="002060"/>
                </a:solidFill>
              </a:rPr>
              <a:t>Gruenwald</a:t>
            </a:r>
            <a:r>
              <a:rPr lang="en-US" altLang="ru-RU" sz="2000" dirty="0" smtClean="0">
                <a:solidFill>
                  <a:srgbClr val="002060"/>
                </a:solidFill>
              </a:rPr>
              <a:t> (2014)</a:t>
            </a:r>
            <a:r>
              <a:rPr lang="ru-RU" altLang="ru-RU" sz="2000" dirty="0" smtClean="0">
                <a:solidFill>
                  <a:srgbClr val="002060"/>
                </a:solidFill>
              </a:rPr>
              <a:t>:</a:t>
            </a:r>
            <a:r>
              <a:rPr lang="en-US" altLang="ru-RU" sz="2000" dirty="0" smtClean="0">
                <a:solidFill>
                  <a:srgbClr val="002060"/>
                </a:solidFill>
              </a:rPr>
              <a:t> Shaping Policy Supporting High-Growth</a:t>
            </a:r>
            <a:r>
              <a:rPr lang="ru-RU" altLang="ru-RU" sz="2000" dirty="0" smtClean="0">
                <a:solidFill>
                  <a:srgbClr val="002060"/>
                </a:solidFill>
              </a:rPr>
              <a:t> </a:t>
            </a:r>
            <a:r>
              <a:rPr lang="en-US" altLang="ru-RU" sz="2000" dirty="0" smtClean="0">
                <a:solidFill>
                  <a:srgbClr val="002060"/>
                </a:solidFill>
              </a:rPr>
              <a:t>Entrepreneurship</a:t>
            </a:r>
            <a:r>
              <a:rPr lang="ru-RU" altLang="ru-RU" sz="2000" dirty="0" smtClean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30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2071670" y="5000636"/>
            <a:ext cx="578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solidFill>
                  <a:srgbClr val="002060"/>
                </a:solidFill>
              </a:rPr>
              <a:t>Основные черты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госполитики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в отношении 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HGF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ru-RU" altLang="ru-RU" sz="2000" dirty="0" smtClean="0">
                <a:solidFill>
                  <a:srgbClr val="002060"/>
                </a:solidFill>
              </a:rPr>
              <a:t> Селективность; </a:t>
            </a:r>
          </a:p>
          <a:p>
            <a:pPr>
              <a:buFontTx/>
              <a:buChar char="-"/>
            </a:pPr>
            <a:r>
              <a:rPr lang="ru-RU" altLang="ru-RU" sz="2000" dirty="0" smtClean="0">
                <a:solidFill>
                  <a:srgbClr val="002060"/>
                </a:solidFill>
              </a:rPr>
              <a:t> Консьерж-менеджмент; </a:t>
            </a:r>
          </a:p>
          <a:p>
            <a:pPr>
              <a:buFontTx/>
              <a:buChar char="-"/>
            </a:pPr>
            <a:r>
              <a:rPr lang="ru-RU" altLang="ru-RU" sz="2000" dirty="0" smtClean="0">
                <a:solidFill>
                  <a:srgbClr val="002060"/>
                </a:solidFill>
              </a:rPr>
              <a:t> </a:t>
            </a:r>
            <a:r>
              <a:rPr lang="ru-RU" altLang="ru-RU" sz="2000" dirty="0" err="1" smtClean="0">
                <a:solidFill>
                  <a:srgbClr val="002060"/>
                </a:solidFill>
              </a:rPr>
              <a:t>Менторство</a:t>
            </a:r>
            <a:r>
              <a:rPr lang="ru-RU" altLang="ru-RU" sz="2000" dirty="0" smtClean="0">
                <a:solidFill>
                  <a:srgbClr val="002060"/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altLang="ru-RU" sz="2000" dirty="0" smtClean="0">
                <a:solidFill>
                  <a:srgbClr val="002060"/>
                </a:solidFill>
              </a:rPr>
              <a:t> Оптимизация стратегии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08175" y="120650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 b="1">
                <a:solidFill>
                  <a:srgbClr val="002060"/>
                </a:solidFill>
              </a:rPr>
              <a:t>Мировой опыт: Европа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8313" y="852488"/>
            <a:ext cx="86756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Финляндия</a:t>
            </a:r>
            <a:r>
              <a:rPr lang="ru-RU" sz="2000" b="1"/>
              <a:t> </a:t>
            </a:r>
            <a:r>
              <a:rPr lang="ru-RU" sz="2000">
                <a:solidFill>
                  <a:srgbClr val="002060"/>
                </a:solidFill>
              </a:rPr>
              <a:t>– программа </a:t>
            </a:r>
            <a:r>
              <a:rPr lang="ru-RU" sz="2400" b="1">
                <a:solidFill>
                  <a:srgbClr val="002060"/>
                </a:solidFill>
              </a:rPr>
              <a:t>The Growth Firm Service</a:t>
            </a:r>
            <a:r>
              <a:rPr lang="ru-RU" sz="2000">
                <a:solidFill>
                  <a:srgbClr val="002060"/>
                </a:solidFill>
              </a:rPr>
              <a:t> (2003): «проактивное выявление фирм и предпринимателей с высоким потенциалом роста». Координируется частным Фондом развития малого и среднего бизнеса. К каждой компании прикреплялся на долгосрочной основе консультант-специалист, который осуществлял последующее ее курирование.</a:t>
            </a:r>
            <a:r>
              <a:rPr lang="ru-RU" sz="2000"/>
              <a:t>  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68313" y="4737100"/>
            <a:ext cx="86756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002060"/>
                </a:solidFill>
              </a:rPr>
              <a:t>Великобритания </a:t>
            </a:r>
            <a:r>
              <a:rPr lang="ru-RU" sz="2000">
                <a:solidFill>
                  <a:srgbClr val="002060"/>
                </a:solidFill>
              </a:rPr>
              <a:t>– программа </a:t>
            </a:r>
            <a:r>
              <a:rPr lang="en-US" sz="2400" b="1">
                <a:solidFill>
                  <a:srgbClr val="002060"/>
                </a:solidFill>
              </a:rPr>
              <a:t>Future</a:t>
            </a:r>
            <a:r>
              <a:rPr lang="ru-RU" sz="2400" b="1">
                <a:solidFill>
                  <a:srgbClr val="002060"/>
                </a:solidFill>
              </a:rPr>
              <a:t> </a:t>
            </a:r>
            <a:r>
              <a:rPr lang="en-US" sz="2400" b="1">
                <a:solidFill>
                  <a:srgbClr val="002060"/>
                </a:solidFill>
              </a:rPr>
              <a:t>Fifty</a:t>
            </a:r>
            <a:r>
              <a:rPr lang="en-US" sz="2000">
                <a:solidFill>
                  <a:srgbClr val="002060"/>
                </a:solidFill>
              </a:rPr>
              <a:t> </a:t>
            </a:r>
            <a:r>
              <a:rPr lang="ru-RU" sz="2000">
                <a:solidFill>
                  <a:srgbClr val="002060"/>
                </a:solidFill>
              </a:rPr>
              <a:t>(2013): активное продвижение 50 наиболее быстро растущих компаний. Использование схем т.н. консьерж-менеджмента, т.е. комплексного сервисного сопровождения опекаемых компаний, в т.ч. обеспечения их прямого контакта с правительственными учреждениями, ответственными за МСП.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5975350" y="6735763"/>
            <a:ext cx="3168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">
                <a:solidFill>
                  <a:schemeClr val="bg1"/>
                </a:solidFill>
              </a:rPr>
              <a:t>Копирайт ИМИ НИУ ВШЭ</a:t>
            </a:r>
          </a:p>
        </p:txBody>
      </p:sp>
      <p:pic>
        <p:nvPicPr>
          <p:cNvPr id="6150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468313" y="2736850"/>
            <a:ext cx="8675687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002060"/>
                </a:solidFill>
              </a:rPr>
              <a:t>Нидерланды </a:t>
            </a:r>
            <a:r>
              <a:rPr lang="ru-RU" sz="2000">
                <a:solidFill>
                  <a:srgbClr val="002060"/>
                </a:solidFill>
              </a:rPr>
              <a:t>– программа </a:t>
            </a:r>
            <a:r>
              <a:rPr lang="en-US" sz="2400" b="1">
                <a:solidFill>
                  <a:srgbClr val="002060"/>
                </a:solidFill>
              </a:rPr>
              <a:t>Growth</a:t>
            </a:r>
            <a:r>
              <a:rPr lang="ru-RU" sz="2400" b="1">
                <a:solidFill>
                  <a:srgbClr val="002060"/>
                </a:solidFill>
              </a:rPr>
              <a:t>  </a:t>
            </a:r>
            <a:r>
              <a:rPr lang="en-US" sz="2400" b="1">
                <a:solidFill>
                  <a:srgbClr val="002060"/>
                </a:solidFill>
              </a:rPr>
              <a:t>Accelerator</a:t>
            </a:r>
            <a:r>
              <a:rPr lang="ru-RU" sz="2400" b="1">
                <a:solidFill>
                  <a:srgbClr val="002060"/>
                </a:solidFill>
              </a:rPr>
              <a:t> </a:t>
            </a:r>
            <a:r>
              <a:rPr lang="ru-RU" sz="2000">
                <a:solidFill>
                  <a:srgbClr val="002060"/>
                </a:solidFill>
              </a:rPr>
              <a:t>(2009) поддерживает ускоренный рост инновационных фирм с годовым оборотом от 2 до 20 млн. евро. Программу реализует совместное предприятие, в состав учредителей которого, в частности, входят </a:t>
            </a:r>
            <a:r>
              <a:rPr lang="en-US" sz="2000">
                <a:solidFill>
                  <a:srgbClr val="002060"/>
                </a:solidFill>
              </a:rPr>
              <a:t>PricewaterhouseCoopers</a:t>
            </a:r>
            <a:r>
              <a:rPr lang="ru-RU" sz="2000">
                <a:solidFill>
                  <a:srgbClr val="002060"/>
                </a:solidFill>
              </a:rPr>
              <a:t>, </a:t>
            </a:r>
            <a:r>
              <a:rPr lang="en-US" sz="2000">
                <a:solidFill>
                  <a:srgbClr val="002060"/>
                </a:solidFill>
              </a:rPr>
              <a:t>Philips Applied Technologies</a:t>
            </a:r>
            <a:r>
              <a:rPr lang="ru-RU" sz="2000">
                <a:solidFill>
                  <a:srgbClr val="002060"/>
                </a:solidFill>
              </a:rPr>
              <a:t> и ряд других крупных компаний.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39938" y="149225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 b="1">
                <a:solidFill>
                  <a:srgbClr val="002060"/>
                </a:solidFill>
              </a:rPr>
              <a:t>Мировой опыт: Азия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28625" y="860425"/>
            <a:ext cx="8715375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ru-RU" sz="2400" b="1">
                <a:solidFill>
                  <a:srgbClr val="002060"/>
                </a:solidFill>
              </a:rPr>
              <a:t>Южная Корея:</a:t>
            </a:r>
          </a:p>
          <a:p>
            <a:pPr eaLnBrk="1" hangingPunct="1">
              <a:spcBef>
                <a:spcPct val="10000"/>
              </a:spcBef>
            </a:pPr>
            <a:r>
              <a:rPr lang="ru-RU" sz="2000">
                <a:solidFill>
                  <a:srgbClr val="002060"/>
                </a:solidFill>
              </a:rPr>
              <a:t>– программа </a:t>
            </a:r>
            <a:r>
              <a:rPr lang="ru-RU" sz="2400" b="1">
                <a:solidFill>
                  <a:srgbClr val="002060"/>
                </a:solidFill>
              </a:rPr>
              <a:t>Global Hidden Champion Promotion Programme</a:t>
            </a:r>
            <a:r>
              <a:rPr lang="ru-RU" sz="2000">
                <a:solidFill>
                  <a:srgbClr val="002060"/>
                </a:solidFill>
              </a:rPr>
              <a:t> (2010): содействие ускоренному росту компаний, стремящихся достичь ежегодного уровня экспортных продаж продукции в </a:t>
            </a:r>
            <a:r>
              <a:rPr lang="en-US" sz="2000">
                <a:solidFill>
                  <a:srgbClr val="002060"/>
                </a:solidFill>
              </a:rPr>
              <a:t>$</a:t>
            </a:r>
            <a:r>
              <a:rPr lang="ru-RU" sz="2000">
                <a:solidFill>
                  <a:srgbClr val="002060"/>
                </a:solidFill>
              </a:rPr>
              <a:t>50 млн и выше. Экспорт инновационных   МСП,   участвующих   в   программе,   должен   составлять  от  </a:t>
            </a:r>
            <a:r>
              <a:rPr lang="en-US" sz="2000">
                <a:solidFill>
                  <a:srgbClr val="002060"/>
                </a:solidFill>
              </a:rPr>
              <a:t>$</a:t>
            </a:r>
            <a:r>
              <a:rPr lang="ru-RU" sz="2000">
                <a:solidFill>
                  <a:srgbClr val="002060"/>
                </a:solidFill>
              </a:rPr>
              <a:t>1 </a:t>
            </a:r>
            <a:r>
              <a:rPr lang="ru-RU">
                <a:solidFill>
                  <a:srgbClr val="002060"/>
                </a:solidFill>
              </a:rPr>
              <a:t>млн</a:t>
            </a:r>
            <a:r>
              <a:rPr lang="ru-RU"/>
              <a:t> </a:t>
            </a:r>
            <a:r>
              <a:rPr lang="ru-RU" sz="2000">
                <a:solidFill>
                  <a:srgbClr val="002060"/>
                </a:solidFill>
              </a:rPr>
              <a:t>до </a:t>
            </a:r>
            <a:r>
              <a:rPr lang="en-US" sz="2000">
                <a:solidFill>
                  <a:srgbClr val="002060"/>
                </a:solidFill>
              </a:rPr>
              <a:t>$</a:t>
            </a:r>
            <a:r>
              <a:rPr lang="ru-RU" sz="2000">
                <a:solidFill>
                  <a:srgbClr val="002060"/>
                </a:solidFill>
              </a:rPr>
              <a:t>5 млн в течение трех</a:t>
            </a:r>
            <a:r>
              <a:rPr lang="en-US" sz="2000">
                <a:solidFill>
                  <a:srgbClr val="002060"/>
                </a:solidFill>
              </a:rPr>
              <a:t> </a:t>
            </a:r>
            <a:r>
              <a:rPr lang="ru-RU" sz="2000">
                <a:solidFill>
                  <a:srgbClr val="002060"/>
                </a:solidFill>
              </a:rPr>
              <a:t>предыдущих лет.</a:t>
            </a:r>
          </a:p>
          <a:p>
            <a:pPr eaLnBrk="1" hangingPunct="1">
              <a:spcBef>
                <a:spcPct val="10000"/>
              </a:spcBef>
            </a:pPr>
            <a:r>
              <a:rPr lang="ru-RU" sz="2000">
                <a:solidFill>
                  <a:srgbClr val="002060"/>
                </a:solidFill>
              </a:rPr>
              <a:t>– программа </a:t>
            </a:r>
            <a:r>
              <a:rPr lang="ru-RU" sz="2400" b="1">
                <a:solidFill>
                  <a:srgbClr val="002060"/>
                </a:solidFill>
              </a:rPr>
              <a:t>World Class 300 Project</a:t>
            </a:r>
            <a:r>
              <a:rPr lang="ru-RU" sz="2000">
                <a:solidFill>
                  <a:srgbClr val="002060"/>
                </a:solidFill>
              </a:rPr>
              <a:t> (2011): формирование к 2020 г. в стране 300 компаний-мировых лидеров. Величина годовых продаж компаний-кандидатов   в   течение   трех   последних   лет   от   </a:t>
            </a:r>
            <a:r>
              <a:rPr lang="en-US" sz="2000">
                <a:solidFill>
                  <a:srgbClr val="002060"/>
                </a:solidFill>
              </a:rPr>
              <a:t>$</a:t>
            </a:r>
            <a:r>
              <a:rPr lang="ru-RU" sz="2000">
                <a:solidFill>
                  <a:srgbClr val="002060"/>
                </a:solidFill>
              </a:rPr>
              <a:t>40   млн   до </a:t>
            </a:r>
            <a:r>
              <a:rPr lang="en-US" sz="2000">
                <a:solidFill>
                  <a:srgbClr val="002060"/>
                </a:solidFill>
              </a:rPr>
              <a:t>$</a:t>
            </a:r>
            <a:r>
              <a:rPr lang="ru-RU" sz="2000">
                <a:solidFill>
                  <a:srgbClr val="002060"/>
                </a:solidFill>
              </a:rPr>
              <a:t>1 млрд, значительная доля расходов на </a:t>
            </a:r>
            <a:r>
              <a:rPr lang="en-US" sz="2000">
                <a:solidFill>
                  <a:srgbClr val="002060"/>
                </a:solidFill>
              </a:rPr>
              <a:t>R&amp;D</a:t>
            </a:r>
            <a:r>
              <a:rPr lang="ru-RU" sz="20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68313" y="4357688"/>
            <a:ext cx="8675687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ru-RU" sz="2400" b="1">
                <a:solidFill>
                  <a:srgbClr val="002060"/>
                </a:solidFill>
              </a:rPr>
              <a:t>Тайвань:</a:t>
            </a:r>
          </a:p>
          <a:p>
            <a:pPr eaLnBrk="1" hangingPunct="1">
              <a:spcBef>
                <a:spcPct val="10000"/>
              </a:spcBef>
            </a:pPr>
            <a:r>
              <a:rPr lang="ru-RU" sz="2000">
                <a:solidFill>
                  <a:srgbClr val="002060"/>
                </a:solidFill>
              </a:rPr>
              <a:t>- программа </a:t>
            </a:r>
            <a:r>
              <a:rPr lang="ru-RU" sz="2400" b="1">
                <a:solidFill>
                  <a:srgbClr val="002060"/>
                </a:solidFill>
              </a:rPr>
              <a:t>Mittelstand Award</a:t>
            </a:r>
            <a:r>
              <a:rPr lang="ru-RU" sz="2000">
                <a:solidFill>
                  <a:srgbClr val="002060"/>
                </a:solidFill>
              </a:rPr>
              <a:t> (2013): добиться в течение ближайших 3 лет появления 100 сильных быстрорастущих компаний «среднего звена». Ежегодно отбирается 10-12 компаний, которым оказывают содействие в обучении кадров, предоставляют финансовую помощь, помощь в получении патентов, а также маркетинговую и консультационную поддержку в продвижении на мировой рынок. 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975350" y="6735763"/>
            <a:ext cx="3168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">
                <a:solidFill>
                  <a:schemeClr val="bg1"/>
                </a:solidFill>
              </a:rPr>
              <a:t>Копирайт ИМИ НИУ ВШЭ</a:t>
            </a:r>
          </a:p>
        </p:txBody>
      </p:sp>
      <p:pic>
        <p:nvPicPr>
          <p:cNvPr id="7174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6"/>
          <p:cNvSpPr txBox="1">
            <a:spLocks noChangeArrowheads="1"/>
          </p:cNvSpPr>
          <p:nvPr/>
        </p:nvSpPr>
        <p:spPr bwMode="auto">
          <a:xfrm>
            <a:off x="500033" y="188913"/>
            <a:ext cx="8640791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</a:rPr>
              <a:t>Примеры компаний, ставших объектом исследования:</a:t>
            </a:r>
          </a:p>
          <a:p>
            <a:pPr eaLnBrk="1" hangingPunct="1"/>
            <a:endParaRPr lang="ru-RU" altLang="ru-RU" sz="2400" b="1" dirty="0">
              <a:solidFill>
                <a:schemeClr val="accent2"/>
              </a:solidFill>
            </a:endParaRPr>
          </a:p>
          <a:p>
            <a:pPr eaLnBrk="1" hangingPunct="1">
              <a:spcAft>
                <a:spcPct val="30000"/>
              </a:spcAft>
            </a:pPr>
            <a:r>
              <a:rPr lang="ru-RU" altLang="ru-RU" sz="2000" b="1" dirty="0">
                <a:solidFill>
                  <a:srgbClr val="FF0000"/>
                </a:solidFill>
              </a:rPr>
              <a:t>Аргус-Спектр</a:t>
            </a:r>
            <a:r>
              <a:rPr lang="ru-RU" altLang="ru-RU" sz="2000" dirty="0">
                <a:solidFill>
                  <a:schemeClr val="accent2"/>
                </a:solidFill>
              </a:rPr>
              <a:t> </a:t>
            </a:r>
            <a:r>
              <a:rPr lang="ru-RU" altLang="ru-RU" sz="2000" dirty="0">
                <a:solidFill>
                  <a:srgbClr val="002060"/>
                </a:solidFill>
              </a:rPr>
              <a:t>– выручка </a:t>
            </a:r>
            <a:r>
              <a:rPr lang="ru-RU" altLang="ru-RU" sz="2000" b="1" dirty="0">
                <a:solidFill>
                  <a:srgbClr val="002060"/>
                </a:solidFill>
              </a:rPr>
              <a:t>1,2 </a:t>
            </a:r>
            <a:r>
              <a:rPr lang="ru-RU" altLang="ru-RU" sz="2000" b="1" dirty="0" err="1">
                <a:solidFill>
                  <a:srgbClr val="002060"/>
                </a:solidFill>
              </a:rPr>
              <a:t>млрд</a:t>
            </a:r>
            <a:r>
              <a:rPr lang="ru-RU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</a:rPr>
              <a:t>руб</a:t>
            </a:r>
            <a:r>
              <a:rPr lang="ru-RU" altLang="ru-RU" sz="2000" dirty="0">
                <a:solidFill>
                  <a:srgbClr val="002060"/>
                </a:solidFill>
              </a:rPr>
              <a:t>, 250 сотрудников. Разработка и производство приборов и систем охранно-пожарной сигнализации. Системами охраняются более 100 тысяч объектов в России, замок Королевы Елизаветы, научная станция “Восток” в Антарктиде.  </a:t>
            </a:r>
          </a:p>
          <a:p>
            <a:pPr eaLnBrk="1" hangingPunct="1">
              <a:spcAft>
                <a:spcPct val="30000"/>
              </a:spcAft>
            </a:pPr>
            <a:r>
              <a:rPr lang="ru-RU" altLang="ru-RU" sz="2000" b="1" dirty="0" err="1">
                <a:solidFill>
                  <a:srgbClr val="FF0000"/>
                </a:solidFill>
              </a:rPr>
              <a:t>Биокад</a:t>
            </a:r>
            <a:r>
              <a:rPr lang="ru-RU" altLang="ru-RU" sz="2000" dirty="0">
                <a:solidFill>
                  <a:schemeClr val="accent2"/>
                </a:solidFill>
              </a:rPr>
              <a:t> </a:t>
            </a:r>
            <a:r>
              <a:rPr lang="ru-RU" altLang="ru-RU" sz="2000" dirty="0">
                <a:solidFill>
                  <a:srgbClr val="002060"/>
                </a:solidFill>
              </a:rPr>
              <a:t>– выручка </a:t>
            </a:r>
            <a:r>
              <a:rPr lang="ru-RU" altLang="ru-RU" sz="2000" b="1" dirty="0">
                <a:solidFill>
                  <a:srgbClr val="002060"/>
                </a:solidFill>
              </a:rPr>
              <a:t>3 </a:t>
            </a:r>
            <a:r>
              <a:rPr lang="ru-RU" altLang="ru-RU" sz="2000" b="1" dirty="0" err="1">
                <a:solidFill>
                  <a:srgbClr val="002060"/>
                </a:solidFill>
              </a:rPr>
              <a:t>млрд</a:t>
            </a:r>
            <a:r>
              <a:rPr lang="ru-RU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</a:rPr>
              <a:t>руб</a:t>
            </a:r>
            <a:r>
              <a:rPr lang="ru-RU" altLang="ru-RU" sz="2000" dirty="0">
                <a:solidFill>
                  <a:srgbClr val="002060"/>
                </a:solidFill>
              </a:rPr>
              <a:t>, 600 сотрудников. Биофармацевтическая компания, производитель лекарственных препаратов для лечения онкологических и </a:t>
            </a:r>
            <a:r>
              <a:rPr lang="ru-RU" altLang="ru-RU" sz="2000" dirty="0" err="1">
                <a:solidFill>
                  <a:srgbClr val="002060"/>
                </a:solidFill>
              </a:rPr>
              <a:t>аутоимунных</a:t>
            </a:r>
            <a:r>
              <a:rPr lang="ru-RU" altLang="ru-RU" sz="2000" dirty="0">
                <a:solidFill>
                  <a:srgbClr val="002060"/>
                </a:solidFill>
              </a:rPr>
              <a:t> заболеваний.</a:t>
            </a:r>
          </a:p>
          <a:p>
            <a:pPr eaLnBrk="1" hangingPunct="1">
              <a:spcAft>
                <a:spcPct val="30000"/>
              </a:spcAft>
            </a:pPr>
            <a:r>
              <a:rPr lang="ru-RU" altLang="ru-RU" sz="2000" b="1" dirty="0" err="1">
                <a:solidFill>
                  <a:srgbClr val="FF0000"/>
                </a:solidFill>
              </a:rPr>
              <a:t>Диаконт</a:t>
            </a:r>
            <a:r>
              <a:rPr lang="ru-RU" altLang="ru-RU" sz="2000" dirty="0">
                <a:solidFill>
                  <a:schemeClr val="accent2"/>
                </a:solidFill>
              </a:rPr>
              <a:t> </a:t>
            </a:r>
            <a:r>
              <a:rPr lang="ru-RU" altLang="ru-RU" sz="2000" dirty="0">
                <a:solidFill>
                  <a:srgbClr val="002060"/>
                </a:solidFill>
              </a:rPr>
              <a:t>– выручка </a:t>
            </a:r>
            <a:r>
              <a:rPr lang="ru-RU" altLang="ru-RU" sz="2000" b="1" dirty="0">
                <a:solidFill>
                  <a:srgbClr val="002060"/>
                </a:solidFill>
              </a:rPr>
              <a:t>3,5 </a:t>
            </a:r>
            <a:r>
              <a:rPr lang="ru-RU" altLang="ru-RU" sz="2000" b="1" dirty="0" err="1">
                <a:solidFill>
                  <a:srgbClr val="002060"/>
                </a:solidFill>
              </a:rPr>
              <a:t>млрд</a:t>
            </a:r>
            <a:r>
              <a:rPr lang="ru-RU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</a:rPr>
              <a:t>руб</a:t>
            </a:r>
            <a:r>
              <a:rPr lang="ru-RU" altLang="ru-RU" sz="2000" dirty="0">
                <a:solidFill>
                  <a:srgbClr val="002060"/>
                </a:solidFill>
              </a:rPr>
              <a:t>, 850 сотрудников. Системы управления и радиационно-стойкие роботы для АЭС. Заказчиками компании являются </a:t>
            </a:r>
            <a:r>
              <a:rPr lang="ru-RU" altLang="ru-RU" sz="2000" dirty="0" err="1">
                <a:solidFill>
                  <a:srgbClr val="002060"/>
                </a:solidFill>
              </a:rPr>
              <a:t>Росэнергоатом</a:t>
            </a:r>
            <a:r>
              <a:rPr lang="ru-RU" altLang="ru-RU" sz="2000" dirty="0">
                <a:solidFill>
                  <a:srgbClr val="002060"/>
                </a:solidFill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</a:rPr>
              <a:t>General</a:t>
            </a:r>
            <a:r>
              <a:rPr lang="ru-RU" altLang="ru-RU" sz="2000" dirty="0">
                <a:solidFill>
                  <a:srgbClr val="002060"/>
                </a:solidFill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</a:rPr>
              <a:t>Electric</a:t>
            </a:r>
            <a:r>
              <a:rPr lang="ru-RU" altLang="ru-RU" sz="2000" dirty="0">
                <a:solidFill>
                  <a:srgbClr val="002060"/>
                </a:solidFill>
              </a:rPr>
              <a:t> (США), </a:t>
            </a:r>
            <a:r>
              <a:rPr lang="ru-RU" altLang="ru-RU" sz="2000" dirty="0" err="1">
                <a:solidFill>
                  <a:srgbClr val="002060"/>
                </a:solidFill>
              </a:rPr>
              <a:t>Areva</a:t>
            </a:r>
            <a:r>
              <a:rPr lang="ru-RU" altLang="ru-RU" sz="2000" dirty="0">
                <a:solidFill>
                  <a:srgbClr val="002060"/>
                </a:solidFill>
              </a:rPr>
              <a:t> (Франция) и другие лидеры рынка атомной энергетики.</a:t>
            </a:r>
          </a:p>
          <a:p>
            <a:pPr eaLnBrk="1" hangingPunct="1">
              <a:spcAft>
                <a:spcPct val="30000"/>
              </a:spcAft>
            </a:pPr>
            <a:r>
              <a:rPr lang="ru-RU" altLang="ru-RU" sz="2000" b="1" dirty="0">
                <a:solidFill>
                  <a:srgbClr val="FF0000"/>
                </a:solidFill>
              </a:rPr>
              <a:t>СКБ Контур </a:t>
            </a:r>
            <a:r>
              <a:rPr lang="ru-RU" altLang="ru-RU" sz="2000" dirty="0">
                <a:solidFill>
                  <a:srgbClr val="002060"/>
                </a:solidFill>
              </a:rPr>
              <a:t>– выручка </a:t>
            </a:r>
            <a:r>
              <a:rPr lang="ru-RU" altLang="ru-RU" sz="2000" b="1" dirty="0">
                <a:solidFill>
                  <a:srgbClr val="002060"/>
                </a:solidFill>
              </a:rPr>
              <a:t>4,5 </a:t>
            </a:r>
            <a:r>
              <a:rPr lang="ru-RU" altLang="ru-RU" sz="2000" b="1" dirty="0" err="1">
                <a:solidFill>
                  <a:srgbClr val="002060"/>
                </a:solidFill>
              </a:rPr>
              <a:t>млрд</a:t>
            </a:r>
            <a:r>
              <a:rPr lang="ru-RU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</a:rPr>
              <a:t>руб</a:t>
            </a:r>
            <a:r>
              <a:rPr lang="ru-RU" altLang="ru-RU" sz="2000" dirty="0">
                <a:solidFill>
                  <a:srgbClr val="002060"/>
                </a:solidFill>
              </a:rPr>
              <a:t>, 1900 сотрудников. Разработка ПО для электронного документооборота, автоматизации бухучета, сдачи отчетности и управления предприятиями </a:t>
            </a:r>
          </a:p>
          <a:p>
            <a:pPr eaLnBrk="1" hangingPunct="1">
              <a:spcAft>
                <a:spcPct val="30000"/>
              </a:spcAft>
            </a:pPr>
            <a:r>
              <a:rPr lang="ru-RU" altLang="ru-RU" sz="2000" b="1" dirty="0">
                <a:solidFill>
                  <a:srgbClr val="FF0000"/>
                </a:solidFill>
              </a:rPr>
              <a:t>ИНТЕРСКОЛ</a:t>
            </a:r>
            <a:r>
              <a:rPr lang="ru-RU" altLang="ru-RU" sz="2000" b="1" dirty="0">
                <a:solidFill>
                  <a:schemeClr val="accent2"/>
                </a:solidFill>
              </a:rPr>
              <a:t> </a:t>
            </a:r>
            <a:r>
              <a:rPr lang="ru-RU" altLang="ru-RU" sz="2000" dirty="0">
                <a:solidFill>
                  <a:srgbClr val="002060"/>
                </a:solidFill>
              </a:rPr>
              <a:t>– выручка </a:t>
            </a:r>
            <a:r>
              <a:rPr lang="ru-RU" altLang="ru-RU" sz="2000" b="1" dirty="0">
                <a:solidFill>
                  <a:srgbClr val="002060"/>
                </a:solidFill>
              </a:rPr>
              <a:t>7 </a:t>
            </a:r>
            <a:r>
              <a:rPr lang="ru-RU" altLang="ru-RU" sz="2000" b="1" dirty="0" err="1">
                <a:solidFill>
                  <a:srgbClr val="002060"/>
                </a:solidFill>
              </a:rPr>
              <a:t>млрд</a:t>
            </a:r>
            <a:r>
              <a:rPr lang="ru-RU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</a:rPr>
              <a:t>руб</a:t>
            </a:r>
            <a:r>
              <a:rPr lang="ru-RU" altLang="ru-RU" sz="2000" dirty="0">
                <a:solidFill>
                  <a:srgbClr val="002060"/>
                </a:solidFill>
              </a:rPr>
              <a:t>, 450 сотрудников. Производитель электроинструмента, входит в десятку крупнейших мировых производителей в данной отрасли. </a:t>
            </a:r>
          </a:p>
        </p:txBody>
      </p:sp>
      <p:pic>
        <p:nvPicPr>
          <p:cNvPr id="5123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2411413" y="188913"/>
            <a:ext cx="403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2060"/>
                </a:solidFill>
              </a:rPr>
              <a:t>Структура выборки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571500" y="928688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2060"/>
                </a:solidFill>
              </a:rPr>
              <a:t>Представлены компании из 6 технологических секторов. Доминирует сектор машиностроения, материалов и приборостроения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1538" y="2428868"/>
          <a:ext cx="7072362" cy="428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7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50"/>
            <a:ext cx="2039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1621</Words>
  <Application>Microsoft Office PowerPoint</Application>
  <PresentationFormat>Экран (4:3)</PresentationFormat>
  <Paragraphs>154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ＭＳ Ｐゴシック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Розмирович Станислав Дмитриевич</dc:creator>
  <cp:lastModifiedBy>Степанов Александр Константинович</cp:lastModifiedBy>
  <cp:revision>91</cp:revision>
  <dcterms:created xsi:type="dcterms:W3CDTF">2015-10-27T13:17:44Z</dcterms:created>
  <dcterms:modified xsi:type="dcterms:W3CDTF">2015-12-18T08:30:22Z</dcterms:modified>
</cp:coreProperties>
</file>