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9" r:id="rId2"/>
    <p:sldId id="284" r:id="rId3"/>
    <p:sldId id="285" r:id="rId4"/>
    <p:sldId id="261" r:id="rId5"/>
    <p:sldId id="264" r:id="rId6"/>
    <p:sldId id="269" r:id="rId7"/>
    <p:sldId id="274" r:id="rId8"/>
    <p:sldId id="271" r:id="rId9"/>
    <p:sldId id="275" r:id="rId10"/>
    <p:sldId id="280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5048" autoAdjust="0"/>
  </p:normalViewPr>
  <p:slideViewPr>
    <p:cSldViewPr>
      <p:cViewPr>
        <p:scale>
          <a:sx n="80" d="100"/>
          <a:sy n="80" d="100"/>
        </p:scale>
        <p:origin x="-1386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lova_OV\Desktop\&#1054;&#1088;&#1083;&#1086;&#1074;&#1072;\&#1055;&#1088;&#1077;&#1079;&#1077;&#1085;&#1090;&#1072;&#1094;&#1080;&#1080;\&#1057;&#1090;&#1072;&#1090;&#1080;&#1089;&#1090;&#1080;&#1082;&#1072;%20&#1086;%20&#1087;&#1088;&#1086;&#1075;&#1088;&#1072;&#1084;&#1084;&#1077;%20&#1053;&#1048;&#1054;&#1050;&#105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lova_OV\Desktop\&#1054;&#1088;&#1083;&#1086;&#1074;&#1072;\&#1055;&#1088;&#1077;&#1079;&#1077;&#1085;&#1090;&#1072;&#1094;&#1080;&#1080;\&#1057;&#1090;&#1072;&#1090;&#1080;&#1089;&#1090;&#1080;&#1082;&#1072;%20&#1086;%20&#1087;&#1088;&#1086;&#1075;&#1088;&#1072;&#1084;&#1084;&#1077;%20&#1053;&#1048;&#1054;&#1050;&#105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МРСК (всего 1907,09 млн.р.)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Лист1!$B$1:$E$1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Лист1!$B$2:$E$2</c:f>
              <c:numCache>
                <c:formatCode>0.00</c:formatCode>
                <c:ptCount val="4"/>
                <c:pt idx="0">
                  <c:v>69.016000000000005</c:v>
                </c:pt>
                <c:pt idx="1">
                  <c:v>316.40800000000002</c:v>
                </c:pt>
                <c:pt idx="2">
                  <c:v>747.49</c:v>
                </c:pt>
                <c:pt idx="3">
                  <c:v>774.178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ФСК ЕЭС, ОАО (всего 7461,11 млн.р.)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Лист1!$B$1:$E$1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Лист1!$B$3:$E$3</c:f>
              <c:numCache>
                <c:formatCode>0.00</c:formatCode>
                <c:ptCount val="4"/>
                <c:pt idx="0">
                  <c:v>999.74</c:v>
                </c:pt>
                <c:pt idx="1">
                  <c:v>1898.56</c:v>
                </c:pt>
                <c:pt idx="2">
                  <c:v>2910.18</c:v>
                </c:pt>
                <c:pt idx="3">
                  <c:v>1652.63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195776"/>
        <c:axId val="81197312"/>
      </c:barChart>
      <c:catAx>
        <c:axId val="8119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197312"/>
        <c:crosses val="autoZero"/>
        <c:auto val="1"/>
        <c:lblAlgn val="ctr"/>
        <c:lblOffset val="100"/>
        <c:noMultiLvlLbl val="0"/>
      </c:catAx>
      <c:valAx>
        <c:axId val="8119731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81195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Лист1!$J$2</c:f>
              <c:strCache>
                <c:ptCount val="1"/>
                <c:pt idx="0">
                  <c:v>МРСК (всего 36 шт.)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Лист1!$K$1:$N$1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Лист1!$K$2:$N$2</c:f>
              <c:numCache>
                <c:formatCode>0.00</c:formatCode>
                <c:ptCount val="4"/>
                <c:pt idx="0">
                  <c:v>1</c:v>
                </c:pt>
                <c:pt idx="1">
                  <c:v>8</c:v>
                </c:pt>
                <c:pt idx="2">
                  <c:v>12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Лист1!$J$3</c:f>
              <c:strCache>
                <c:ptCount val="1"/>
                <c:pt idx="0">
                  <c:v>ФСК ЕЭС, ОАО (всего 175 шт.)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Лист1!$K$1:$N$1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Лист1!$K$3:$N$3</c:f>
              <c:numCache>
                <c:formatCode>0.00</c:formatCode>
                <c:ptCount val="4"/>
                <c:pt idx="0">
                  <c:v>21</c:v>
                </c:pt>
                <c:pt idx="1">
                  <c:v>35</c:v>
                </c:pt>
                <c:pt idx="2">
                  <c:v>64</c:v>
                </c:pt>
                <c:pt idx="3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783040"/>
        <c:axId val="83793024"/>
      </c:barChart>
      <c:catAx>
        <c:axId val="8378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793024"/>
        <c:crosses val="autoZero"/>
        <c:auto val="1"/>
        <c:lblAlgn val="ctr"/>
        <c:lblOffset val="100"/>
        <c:noMultiLvlLbl val="0"/>
      </c:catAx>
      <c:valAx>
        <c:axId val="8379302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83783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B29FE-E371-4F0E-B403-D84C3C1E2B21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30D3B6-8A74-4BBF-AE20-9D6D72BD13FC}" type="pres">
      <dgm:prSet presAssocID="{D52B29FE-E371-4F0E-B403-D84C3C1E2B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10E8E7A-5609-4A54-AC60-943D2EA68BAF}" type="presOf" srcId="{D52B29FE-E371-4F0E-B403-D84C3C1E2B21}" destId="{3230D3B6-8A74-4BBF-AE20-9D6D72BD13F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9399E7-D1E2-420B-8EEB-44230A99E746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77861-BD70-4F43-BCD8-DF62C60C7199}">
      <dgm:prSet phldrT="[Текст]" custT="1"/>
      <dgm:spPr/>
      <dgm:t>
        <a:bodyPr/>
        <a:lstStyle/>
        <a:p>
          <a:endParaRPr lang="en-US" sz="1400" b="1" dirty="0" smtClean="0">
            <a:solidFill>
              <a:schemeClr val="tx2"/>
            </a:solidFill>
          </a:endParaRPr>
        </a:p>
        <a:p>
          <a:r>
            <a:rPr lang="ru-RU" sz="1400" b="1" dirty="0" smtClean="0">
              <a:solidFill>
                <a:schemeClr val="tx2"/>
              </a:solidFill>
            </a:rPr>
            <a:t>ОАО «</a:t>
          </a:r>
          <a:r>
            <a:rPr lang="ru-RU" sz="1400" b="1" dirty="0" err="1" smtClean="0">
              <a:solidFill>
                <a:schemeClr val="tx2"/>
              </a:solidFill>
            </a:rPr>
            <a:t>Россети</a:t>
          </a:r>
          <a:r>
            <a:rPr lang="ru-RU" sz="1400" b="1" dirty="0" smtClean="0">
              <a:solidFill>
                <a:schemeClr val="tx2"/>
              </a:solidFill>
            </a:rPr>
            <a:t>» сохраняет контроль над деятельностью фонда путём утверждения Устава и состава органов контроля (Попечительского совета) и управления (Наблюдательного совета)</a:t>
          </a:r>
          <a:endParaRPr lang="en-US" sz="1400" b="1" dirty="0" smtClean="0">
            <a:solidFill>
              <a:schemeClr val="tx2"/>
            </a:solidFill>
          </a:endParaRPr>
        </a:p>
      </dgm:t>
    </dgm:pt>
    <dgm:pt modelId="{82C08631-4048-4BE6-BA0F-B02FB7821D23}" type="parTrans" cxnId="{E63B879F-1D5A-4CFF-B022-2DC5758CE094}">
      <dgm:prSet/>
      <dgm:spPr/>
      <dgm:t>
        <a:bodyPr/>
        <a:lstStyle/>
        <a:p>
          <a:endParaRPr lang="ru-RU"/>
        </a:p>
      </dgm:t>
    </dgm:pt>
    <dgm:pt modelId="{C159EFE0-D22A-4E72-9C6B-A1C4C279DF6C}" type="sibTrans" cxnId="{E63B879F-1D5A-4CFF-B022-2DC5758CE094}">
      <dgm:prSet/>
      <dgm:spPr/>
      <dgm:t>
        <a:bodyPr/>
        <a:lstStyle/>
        <a:p>
          <a:endParaRPr lang="ru-RU"/>
        </a:p>
      </dgm:t>
    </dgm:pt>
    <dgm:pt modelId="{7078C62A-A295-4EFD-82C1-95762634E330}">
      <dgm:prSet phldrT="[Текст]"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2"/>
              </a:solidFill>
              <a:cs typeface="Arial" pitchFamily="34" charset="0"/>
            </a:rPr>
            <a:t>Требуется получение директивы Правительства на участие </a:t>
          </a:r>
          <a:r>
            <a:rPr lang="ru-RU" sz="1400" b="1" dirty="0" err="1" smtClean="0">
              <a:solidFill>
                <a:schemeClr val="tx2"/>
              </a:solidFill>
              <a:cs typeface="Arial" pitchFamily="34" charset="0"/>
            </a:rPr>
            <a:t>ОАО«Россети</a:t>
          </a:r>
          <a:r>
            <a:rPr lang="ru-RU" sz="1400" b="1" dirty="0" smtClean="0">
              <a:solidFill>
                <a:schemeClr val="tx2"/>
              </a:solidFill>
              <a:cs typeface="Arial" pitchFamily="34" charset="0"/>
            </a:rPr>
            <a:t>» в создании фонда НИОКР ОАО «</a:t>
          </a:r>
          <a:r>
            <a:rPr lang="ru-RU" sz="1400" b="1" dirty="0" err="1" smtClean="0">
              <a:solidFill>
                <a:schemeClr val="tx2"/>
              </a:solidFill>
              <a:cs typeface="Arial" pitchFamily="34" charset="0"/>
            </a:rPr>
            <a:t>Россети</a:t>
          </a:r>
          <a:r>
            <a:rPr lang="ru-RU" sz="1400" b="1" dirty="0" smtClean="0">
              <a:solidFill>
                <a:schemeClr val="tx2"/>
              </a:solidFill>
              <a:cs typeface="Arial" pitchFamily="34" charset="0"/>
            </a:rPr>
            <a:t>»</a:t>
          </a:r>
          <a:endParaRPr lang="ru-RU" sz="1400" b="1" dirty="0">
            <a:solidFill>
              <a:schemeClr val="tx2"/>
            </a:solidFill>
          </a:endParaRPr>
        </a:p>
      </dgm:t>
    </dgm:pt>
    <dgm:pt modelId="{F55EDF03-DCCF-47AF-BA83-9329586961CE}" type="parTrans" cxnId="{66607017-7B15-42B2-90F7-BEF88DC7E4A8}">
      <dgm:prSet/>
      <dgm:spPr/>
      <dgm:t>
        <a:bodyPr/>
        <a:lstStyle/>
        <a:p>
          <a:endParaRPr lang="ru-RU"/>
        </a:p>
      </dgm:t>
    </dgm:pt>
    <dgm:pt modelId="{27DF57B6-91CF-4880-B0FD-3B5F9D489953}" type="sibTrans" cxnId="{66607017-7B15-42B2-90F7-BEF88DC7E4A8}">
      <dgm:prSet/>
      <dgm:spPr/>
      <dgm:t>
        <a:bodyPr/>
        <a:lstStyle/>
        <a:p>
          <a:endParaRPr lang="ru-RU"/>
        </a:p>
      </dgm:t>
    </dgm:pt>
    <dgm:pt modelId="{7B1143D4-6CEB-48EC-B663-59E849C1BDE5}" type="pres">
      <dgm:prSet presAssocID="{199399E7-D1E2-420B-8EEB-44230A99E746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E59E07-622E-452B-98CD-40DF00A5BF20}" type="pres">
      <dgm:prSet presAssocID="{199399E7-D1E2-420B-8EEB-44230A99E746}" presName="Background" presStyleLbl="bgImgPlace1" presStyleIdx="0" presStyleCnt="1" custScaleX="214273" custLinFactNeighborX="-1338" custLinFactNeighborY="57137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</dgm:pt>
    <dgm:pt modelId="{71DA042F-7F19-43F3-B573-9E196FBD35F4}" type="pres">
      <dgm:prSet presAssocID="{199399E7-D1E2-420B-8EEB-44230A99E746}" presName="ParentText1" presStyleLbl="revTx" presStyleIdx="0" presStyleCnt="2" custScaleX="214927" custScaleY="82521" custLinFactNeighborX="-66207" custLinFactNeighborY="-16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48AA2-11CB-4E15-A5C2-62FCF36FA352}" type="pres">
      <dgm:prSet presAssocID="{199399E7-D1E2-420B-8EEB-44230A99E746}" presName="ParentText2" presStyleLbl="revTx" presStyleIdx="1" presStyleCnt="2" custScaleX="192985" custScaleY="70425" custLinFactNeighborX="57695" custLinFactNeighborY="89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9BCE99-0410-438E-B252-2B8AC72B258B}" type="pres">
      <dgm:prSet presAssocID="{199399E7-D1E2-420B-8EEB-44230A99E746}" presName="Plus" presStyleLbl="alignNode1" presStyleIdx="0" presStyleCnt="2" custLinFactX="-100000" custLinFactNeighborX="-105015"/>
      <dgm:spPr/>
    </dgm:pt>
    <dgm:pt modelId="{FD60D455-5D91-4EDB-B687-E1A36A71EC6A}" type="pres">
      <dgm:prSet presAssocID="{199399E7-D1E2-420B-8EEB-44230A99E746}" presName="Minus" presStyleLbl="alignNode1" presStyleIdx="1" presStyleCnt="2" custLinFactX="100000" custLinFactNeighborX="122475"/>
      <dgm:spPr/>
    </dgm:pt>
    <dgm:pt modelId="{C683EB2A-91A3-43EA-98B6-CD87C6AB3022}" type="pres">
      <dgm:prSet presAssocID="{199399E7-D1E2-420B-8EEB-44230A99E746}" presName="Divider" presStyleLbl="parChTrans1D1" presStyleIdx="0" presStyleCnt="1"/>
      <dgm:spPr/>
    </dgm:pt>
  </dgm:ptLst>
  <dgm:cxnLst>
    <dgm:cxn modelId="{E71CB884-4113-4D1E-A31F-F571069D9D48}" type="presOf" srcId="{199399E7-D1E2-420B-8EEB-44230A99E746}" destId="{7B1143D4-6CEB-48EC-B663-59E849C1BDE5}" srcOrd="0" destOrd="0" presId="urn:microsoft.com/office/officeart/2009/3/layout/PlusandMinus"/>
    <dgm:cxn modelId="{66607017-7B15-42B2-90F7-BEF88DC7E4A8}" srcId="{199399E7-D1E2-420B-8EEB-44230A99E746}" destId="{7078C62A-A295-4EFD-82C1-95762634E330}" srcOrd="1" destOrd="0" parTransId="{F55EDF03-DCCF-47AF-BA83-9329586961CE}" sibTransId="{27DF57B6-91CF-4880-B0FD-3B5F9D489953}"/>
    <dgm:cxn modelId="{E63B879F-1D5A-4CFF-B022-2DC5758CE094}" srcId="{199399E7-D1E2-420B-8EEB-44230A99E746}" destId="{13E77861-BD70-4F43-BCD8-DF62C60C7199}" srcOrd="0" destOrd="0" parTransId="{82C08631-4048-4BE6-BA0F-B02FB7821D23}" sibTransId="{C159EFE0-D22A-4E72-9C6B-A1C4C279DF6C}"/>
    <dgm:cxn modelId="{463553A3-4A2D-4ECE-BE91-7841CED7FDA8}" type="presOf" srcId="{13E77861-BD70-4F43-BCD8-DF62C60C7199}" destId="{71DA042F-7F19-43F3-B573-9E196FBD35F4}" srcOrd="0" destOrd="0" presId="urn:microsoft.com/office/officeart/2009/3/layout/PlusandMinus"/>
    <dgm:cxn modelId="{2F126FBA-06D4-4002-A235-8E9B1EB0ECC3}" type="presOf" srcId="{7078C62A-A295-4EFD-82C1-95762634E330}" destId="{37D48AA2-11CB-4E15-A5C2-62FCF36FA352}" srcOrd="0" destOrd="0" presId="urn:microsoft.com/office/officeart/2009/3/layout/PlusandMinus"/>
    <dgm:cxn modelId="{CE0107B8-4FCD-46D0-99A2-987103EC64B1}" type="presParOf" srcId="{7B1143D4-6CEB-48EC-B663-59E849C1BDE5}" destId="{DAE59E07-622E-452B-98CD-40DF00A5BF20}" srcOrd="0" destOrd="0" presId="urn:microsoft.com/office/officeart/2009/3/layout/PlusandMinus"/>
    <dgm:cxn modelId="{12B49556-2F4F-461D-B896-B0AB00CF42C9}" type="presParOf" srcId="{7B1143D4-6CEB-48EC-B663-59E849C1BDE5}" destId="{71DA042F-7F19-43F3-B573-9E196FBD35F4}" srcOrd="1" destOrd="0" presId="urn:microsoft.com/office/officeart/2009/3/layout/PlusandMinus"/>
    <dgm:cxn modelId="{86CDA401-2D9D-4633-98F3-E313559D91D0}" type="presParOf" srcId="{7B1143D4-6CEB-48EC-B663-59E849C1BDE5}" destId="{37D48AA2-11CB-4E15-A5C2-62FCF36FA352}" srcOrd="2" destOrd="0" presId="urn:microsoft.com/office/officeart/2009/3/layout/PlusandMinus"/>
    <dgm:cxn modelId="{829E4331-E363-4D96-BF10-B16D9180A5D0}" type="presParOf" srcId="{7B1143D4-6CEB-48EC-B663-59E849C1BDE5}" destId="{8C9BCE99-0410-438E-B252-2B8AC72B258B}" srcOrd="3" destOrd="0" presId="urn:microsoft.com/office/officeart/2009/3/layout/PlusandMinus"/>
    <dgm:cxn modelId="{37BE8F3B-C2F7-4E1F-8648-D3BF317C2F50}" type="presParOf" srcId="{7B1143D4-6CEB-48EC-B663-59E849C1BDE5}" destId="{FD60D455-5D91-4EDB-B687-E1A36A71EC6A}" srcOrd="4" destOrd="0" presId="urn:microsoft.com/office/officeart/2009/3/layout/PlusandMinus"/>
    <dgm:cxn modelId="{9805AF1C-856D-4446-97BE-C72723864855}" type="presParOf" srcId="{7B1143D4-6CEB-48EC-B663-59E849C1BDE5}" destId="{C683EB2A-91A3-43EA-98B6-CD87C6AB3022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59E07-622E-452B-98CD-40DF00A5BF20}">
      <dsp:nvSpPr>
        <dsp:cNvPr id="0" name=""/>
        <dsp:cNvSpPr/>
      </dsp:nvSpPr>
      <dsp:spPr>
        <a:xfrm>
          <a:off x="72010" y="404925"/>
          <a:ext cx="7648324" cy="184465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71DA042F-7F19-43F3-B573-9E196FBD35F4}">
      <dsp:nvSpPr>
        <dsp:cNvPr id="0" name=""/>
        <dsp:cNvSpPr/>
      </dsp:nvSpPr>
      <dsp:spPr>
        <a:xfrm>
          <a:off x="216015" y="713975"/>
          <a:ext cx="3562476" cy="1302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solidFill>
              <a:schemeClr val="tx2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2"/>
              </a:solidFill>
            </a:rPr>
            <a:t>ОАО «</a:t>
          </a:r>
          <a:r>
            <a:rPr lang="ru-RU" sz="1400" b="1" kern="1200" dirty="0" err="1" smtClean="0">
              <a:solidFill>
                <a:schemeClr val="tx2"/>
              </a:solidFill>
            </a:rPr>
            <a:t>Россети</a:t>
          </a:r>
          <a:r>
            <a:rPr lang="ru-RU" sz="1400" b="1" kern="1200" dirty="0" smtClean="0">
              <a:solidFill>
                <a:schemeClr val="tx2"/>
              </a:solidFill>
            </a:rPr>
            <a:t>» сохраняет контроль над деятельностью фонда путём утверждения Устава и состава органов контроля (Попечительского совета) и управления (Наблюдательного совета)</a:t>
          </a:r>
          <a:endParaRPr lang="en-US" sz="1400" b="1" kern="1200" dirty="0" smtClean="0">
            <a:solidFill>
              <a:schemeClr val="tx2"/>
            </a:solidFill>
          </a:endParaRPr>
        </a:p>
      </dsp:txBody>
      <dsp:txXfrm>
        <a:off x="216015" y="713975"/>
        <a:ext cx="3562476" cy="1302250"/>
      </dsp:txXfrm>
    </dsp:sp>
    <dsp:sp modelId="{37D48AA2-11CB-4E15-A5C2-62FCF36FA352}">
      <dsp:nvSpPr>
        <dsp:cNvPr id="0" name=""/>
        <dsp:cNvSpPr/>
      </dsp:nvSpPr>
      <dsp:spPr>
        <a:xfrm>
          <a:off x="4146027" y="976868"/>
          <a:ext cx="3198781" cy="1111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2"/>
              </a:solidFill>
              <a:cs typeface="Arial" pitchFamily="34" charset="0"/>
            </a:rPr>
            <a:t>Требуется получение директивы Правительства на участие </a:t>
          </a:r>
          <a:r>
            <a:rPr lang="ru-RU" sz="1400" b="1" kern="1200" dirty="0" err="1" smtClean="0">
              <a:solidFill>
                <a:schemeClr val="tx2"/>
              </a:solidFill>
              <a:cs typeface="Arial" pitchFamily="34" charset="0"/>
            </a:rPr>
            <a:t>ОАО«Россети</a:t>
          </a:r>
          <a:r>
            <a:rPr lang="ru-RU" sz="1400" b="1" kern="1200" dirty="0" smtClean="0">
              <a:solidFill>
                <a:schemeClr val="tx2"/>
              </a:solidFill>
              <a:cs typeface="Arial" pitchFamily="34" charset="0"/>
            </a:rPr>
            <a:t>» в создании фонда НИОКР ОАО «</a:t>
          </a:r>
          <a:r>
            <a:rPr lang="ru-RU" sz="1400" b="1" kern="1200" dirty="0" err="1" smtClean="0">
              <a:solidFill>
                <a:schemeClr val="tx2"/>
              </a:solidFill>
              <a:cs typeface="Arial" pitchFamily="34" charset="0"/>
            </a:rPr>
            <a:t>Россети</a:t>
          </a:r>
          <a:r>
            <a:rPr lang="ru-RU" sz="1400" b="1" kern="1200" dirty="0" smtClean="0">
              <a:solidFill>
                <a:schemeClr val="tx2"/>
              </a:solidFill>
              <a:cs typeface="Arial" pitchFamily="34" charset="0"/>
            </a:rPr>
            <a:t>»</a:t>
          </a:r>
          <a:endParaRPr lang="ru-RU" sz="1400" b="1" kern="1200" dirty="0">
            <a:solidFill>
              <a:schemeClr val="tx2"/>
            </a:solidFill>
          </a:endParaRPr>
        </a:p>
      </dsp:txBody>
      <dsp:txXfrm>
        <a:off x="4146027" y="976868"/>
        <a:ext cx="3198781" cy="1111365"/>
      </dsp:txXfrm>
    </dsp:sp>
    <dsp:sp modelId="{8C9BCE99-0410-438E-B252-2B8AC72B258B}">
      <dsp:nvSpPr>
        <dsp:cNvPr id="0" name=""/>
        <dsp:cNvSpPr/>
      </dsp:nvSpPr>
      <dsp:spPr>
        <a:xfrm>
          <a:off x="360037" y="17884"/>
          <a:ext cx="697474" cy="697474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0D455-5D91-4EDB-B687-E1A36A71EC6A}">
      <dsp:nvSpPr>
        <dsp:cNvPr id="0" name=""/>
        <dsp:cNvSpPr/>
      </dsp:nvSpPr>
      <dsp:spPr>
        <a:xfrm>
          <a:off x="6696742" y="268712"/>
          <a:ext cx="656446" cy="2249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3EB2A-91A3-43EA-98B6-CD87C6AB3022}">
      <dsp:nvSpPr>
        <dsp:cNvPr id="0" name=""/>
        <dsp:cNvSpPr/>
      </dsp:nvSpPr>
      <dsp:spPr>
        <a:xfrm>
          <a:off x="3943931" y="606150"/>
          <a:ext cx="410" cy="1507221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7F9EC-1F8B-4BD5-A50A-E60AB4D079A3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40EBC-FB0A-433B-8B98-C2B396CF0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020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CA050-AD25-45E5-B22A-94BE34E373DA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663D9-D4BD-43F6-9935-6E48D6EE2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038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63D9-D4BD-43F6-9935-6E48D6EE25A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170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63D9-D4BD-43F6-9935-6E48D6EE25A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170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63D9-D4BD-43F6-9935-6E48D6EE25A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428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63D9-D4BD-43F6-9935-6E48D6EE25A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165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63D9-D4BD-43F6-9935-6E48D6EE25A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165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63D9-D4BD-43F6-9935-6E48D6EE25A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97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63D9-D4BD-43F6-9935-6E48D6EE25A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082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63D9-D4BD-43F6-9935-6E48D6EE25A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084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63D9-D4BD-43F6-9935-6E48D6EE25A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555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63D9-D4BD-43F6-9935-6E48D6EE25A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22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FE5F-33DC-4CBA-9DC2-7B8EAB7CD77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8B83-0A74-498F-AD8C-AF4895A9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11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FE5F-33DC-4CBA-9DC2-7B8EAB7CD77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8B83-0A74-498F-AD8C-AF4895A9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27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FE5F-33DC-4CBA-9DC2-7B8EAB7CD77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8B83-0A74-498F-AD8C-AF4895A9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680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132506" y="6356450"/>
            <a:ext cx="2132707" cy="364628"/>
          </a:xfrm>
          <a:prstGeom prst="rect">
            <a:avLst/>
          </a:prstGeom>
        </p:spPr>
        <p:txBody>
          <a:bodyPr lIns="91029" tIns="45503" rIns="91029" bIns="45503" anchor="ctr"/>
          <a:lstStyle>
            <a:lvl1pPr algn="l">
              <a:defRPr/>
            </a:lvl1pPr>
          </a:lstStyle>
          <a:p>
            <a:pPr defTabSz="91023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71292" y="6356505"/>
            <a:ext cx="439048" cy="364629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59025A8-FEA9-47CD-A080-A04B2CC2CF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36080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FE5F-33DC-4CBA-9DC2-7B8EAB7CD77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8B83-0A74-498F-AD8C-AF4895A9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36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FE5F-33DC-4CBA-9DC2-7B8EAB7CD77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8B83-0A74-498F-AD8C-AF4895A9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47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FE5F-33DC-4CBA-9DC2-7B8EAB7CD77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8B83-0A74-498F-AD8C-AF4895A9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06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FE5F-33DC-4CBA-9DC2-7B8EAB7CD77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8B83-0A74-498F-AD8C-AF4895A9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61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FE5F-33DC-4CBA-9DC2-7B8EAB7CD77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8B83-0A74-498F-AD8C-AF4895A9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58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FE5F-33DC-4CBA-9DC2-7B8EAB7CD77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8B83-0A74-498F-AD8C-AF4895A9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55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FE5F-33DC-4CBA-9DC2-7B8EAB7CD77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8B83-0A74-498F-AD8C-AF4895A9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70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FE5F-33DC-4CBA-9DC2-7B8EAB7CD77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8B83-0A74-498F-AD8C-AF4895A9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70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3FE5F-33DC-4CBA-9DC2-7B8EAB7CD77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F8B83-0A74-498F-AD8C-AF4895A9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6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ogomolov_a\Documents\Фирменный_стиль\Россети flat 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467639"/>
            <a:ext cx="3528392" cy="134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2811789"/>
            <a:ext cx="9144000" cy="32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Picture 5" descr="C:\Users\bogomolov_a\Documents\Фирменный_стиль\Arrow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67" y="2816186"/>
            <a:ext cx="336917" cy="29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1"/>
          <p:cNvSpPr txBox="1">
            <a:spLocks/>
          </p:cNvSpPr>
          <p:nvPr/>
        </p:nvSpPr>
        <p:spPr>
          <a:xfrm>
            <a:off x="490667" y="3449326"/>
            <a:ext cx="8113781" cy="1384556"/>
          </a:xfrm>
          <a:prstGeom prst="rect">
            <a:avLst/>
          </a:prstGeom>
        </p:spPr>
        <p:txBody>
          <a:bodyPr vert="horz" wrap="square" lIns="33596" tIns="45503" rIns="91029" bIns="45503" rtlCol="0" anchor="ctr">
            <a:spAutoFit/>
          </a:bodyPr>
          <a:lstStyle>
            <a:defPPr>
              <a:defRPr lang="ru-RU"/>
            </a:defPPr>
            <a:lvl1pPr marL="0" algn="r" defTabSz="910238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>
                <a:solidFill>
                  <a:prstClr val="white">
                    <a:lumMod val="50000"/>
                  </a:prstClr>
                </a:solidFill>
              </a:rPr>
              <a:t>Создание фонда поддержки научной, научно-технической, инновационной деятельности</a:t>
            </a:r>
          </a:p>
          <a:p>
            <a:pPr algn="ctr"/>
            <a:r>
              <a:rPr lang="ru-RU" sz="2800" dirty="0" smtClean="0">
                <a:solidFill>
                  <a:prstClr val="white">
                    <a:lumMod val="50000"/>
                  </a:prstClr>
                </a:solidFill>
              </a:rPr>
              <a:t>ОАО «</a:t>
            </a:r>
            <a:r>
              <a:rPr lang="ru-RU" sz="2800" dirty="0" err="1" smtClean="0">
                <a:solidFill>
                  <a:prstClr val="white">
                    <a:lumMod val="50000"/>
                  </a:prstClr>
                </a:solidFill>
              </a:rPr>
              <a:t>Россети</a:t>
            </a:r>
            <a:r>
              <a:rPr lang="ru-RU" sz="2800" dirty="0">
                <a:solidFill>
                  <a:prstClr val="white">
                    <a:lumMod val="50000"/>
                  </a:prstClr>
                </a:solidFill>
              </a:rPr>
              <a:t>» (Фонда </a:t>
            </a:r>
            <a:r>
              <a:rPr lang="ru-RU" sz="2800" dirty="0" smtClean="0">
                <a:solidFill>
                  <a:prstClr val="white">
                    <a:lumMod val="50000"/>
                  </a:prstClr>
                </a:solidFill>
              </a:rPr>
              <a:t>НИОКР)</a:t>
            </a:r>
            <a:endParaRPr lang="ru-RU" sz="28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3273945" y="6309320"/>
            <a:ext cx="2592289" cy="360040"/>
          </a:xfrm>
          <a:prstGeom prst="rect">
            <a:avLst/>
          </a:prstGeom>
        </p:spPr>
        <p:txBody>
          <a:bodyPr/>
          <a:lstStyle>
            <a:lvl1pPr marL="340769" indent="-340769" algn="l" defTabSz="909701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lang="en-US" sz="2300" kern="1200" dirty="0">
                <a:solidFill>
                  <a:srgbClr val="10253F"/>
                </a:solidFill>
                <a:latin typeface="Arial" pitchFamily="34" charset="0"/>
                <a:ea typeface="+mn-ea"/>
                <a:cs typeface="+mn-cs"/>
              </a:defRPr>
            </a:lvl1pPr>
            <a:lvl2pPr marL="739328" indent="-282991" algn="l" defTabSz="90970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1900" kern="1200" dirty="0">
                <a:solidFill>
                  <a:srgbClr val="10253F"/>
                </a:solidFill>
                <a:latin typeface="Arial" pitchFamily="34" charset="0"/>
                <a:ea typeface="+mn-ea"/>
                <a:cs typeface="+mn-cs"/>
              </a:defRPr>
            </a:lvl2pPr>
            <a:lvl3pPr marL="1136386" indent="-226628" algn="l" defTabSz="90970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300" kern="1200">
                <a:solidFill>
                  <a:srgbClr val="10253F"/>
                </a:solidFill>
                <a:latin typeface="Arial" pitchFamily="34" charset="0"/>
                <a:ea typeface="+mn-ea"/>
                <a:cs typeface="+mn-cs"/>
              </a:defRPr>
            </a:lvl3pPr>
            <a:lvl4pPr marL="1592713" indent="-226628" algn="l" defTabSz="90970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rgbClr val="10253F"/>
                </a:solidFill>
                <a:latin typeface="Arial" pitchFamily="34" charset="0"/>
                <a:ea typeface="+mn-ea"/>
                <a:cs typeface="+mn-cs"/>
              </a:defRPr>
            </a:lvl4pPr>
            <a:lvl5pPr marL="2047574" indent="-226628" algn="l" defTabSz="90970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rgbClr val="10253F"/>
                </a:solidFill>
                <a:latin typeface="Arial" pitchFamily="34" charset="0"/>
                <a:ea typeface="+mn-ea"/>
                <a:cs typeface="+mn-cs"/>
              </a:defRPr>
            </a:lvl5pPr>
            <a:lvl6pPr marL="2503150" indent="-227513" algn="l" defTabSz="91023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8273" indent="-227513" algn="l" defTabSz="91023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3392" indent="-227513" algn="l" defTabSz="91023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8512" indent="-227513" algn="l" defTabSz="91023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ru-RU" sz="2000" dirty="0" smtClean="0">
                <a:solidFill>
                  <a:prstClr val="white">
                    <a:lumMod val="50000"/>
                  </a:prstClr>
                </a:solidFill>
                <a:latin typeface="+mn-lt"/>
              </a:rPr>
              <a:t>11 марта 2015</a:t>
            </a:r>
            <a:endParaRPr lang="ru-RU" sz="2000" dirty="0">
              <a:solidFill>
                <a:prstClr val="white">
                  <a:lumMod val="50000"/>
                </a:prst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36843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ogomolov_a\Documents\Фирменный_стиль\Россети flat 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467639"/>
            <a:ext cx="3528392" cy="134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2811789"/>
            <a:ext cx="9144000" cy="32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Picture 5" descr="C:\Users\bogomolov_a\Documents\Фирменный_стиль\Arrow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67" y="2816186"/>
            <a:ext cx="336917" cy="29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1"/>
          <p:cNvSpPr txBox="1">
            <a:spLocks/>
          </p:cNvSpPr>
          <p:nvPr/>
        </p:nvSpPr>
        <p:spPr>
          <a:xfrm>
            <a:off x="972092" y="3880212"/>
            <a:ext cx="7416332" cy="522782"/>
          </a:xfrm>
          <a:prstGeom prst="rect">
            <a:avLst/>
          </a:prstGeom>
        </p:spPr>
        <p:txBody>
          <a:bodyPr vert="horz" wrap="square" lIns="33596" tIns="45503" rIns="91029" bIns="45503" rtlCol="0" anchor="ctr">
            <a:spAutoFit/>
          </a:bodyPr>
          <a:lstStyle>
            <a:defPPr>
              <a:defRPr lang="ru-RU"/>
            </a:defPPr>
            <a:lvl1pPr marL="0" algn="r" defTabSz="910238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>
                <a:solidFill>
                  <a:prstClr val="white">
                    <a:lumMod val="50000"/>
                  </a:prstClr>
                </a:solidFill>
              </a:rPr>
              <a:t>СПАСИБО ЗА ВНИМАНИЕ</a:t>
            </a:r>
            <a:endParaRPr lang="ru-RU" sz="28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6228184" y="6311180"/>
            <a:ext cx="2592289" cy="360040"/>
          </a:xfrm>
          <a:prstGeom prst="rect">
            <a:avLst/>
          </a:prstGeom>
        </p:spPr>
        <p:txBody>
          <a:bodyPr/>
          <a:lstStyle>
            <a:lvl1pPr marL="340769" indent="-340769" algn="l" defTabSz="909701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lang="en-US" sz="2300" kern="1200" dirty="0">
                <a:solidFill>
                  <a:srgbClr val="10253F"/>
                </a:solidFill>
                <a:latin typeface="Arial" pitchFamily="34" charset="0"/>
                <a:ea typeface="+mn-ea"/>
                <a:cs typeface="+mn-cs"/>
              </a:defRPr>
            </a:lvl1pPr>
            <a:lvl2pPr marL="739328" indent="-282991" algn="l" defTabSz="90970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1900" kern="1200" dirty="0">
                <a:solidFill>
                  <a:srgbClr val="10253F"/>
                </a:solidFill>
                <a:latin typeface="Arial" pitchFamily="34" charset="0"/>
                <a:ea typeface="+mn-ea"/>
                <a:cs typeface="+mn-cs"/>
              </a:defRPr>
            </a:lvl2pPr>
            <a:lvl3pPr marL="1136386" indent="-226628" algn="l" defTabSz="90970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300" kern="1200">
                <a:solidFill>
                  <a:srgbClr val="10253F"/>
                </a:solidFill>
                <a:latin typeface="Arial" pitchFamily="34" charset="0"/>
                <a:ea typeface="+mn-ea"/>
                <a:cs typeface="+mn-cs"/>
              </a:defRPr>
            </a:lvl3pPr>
            <a:lvl4pPr marL="1592713" indent="-226628" algn="l" defTabSz="90970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rgbClr val="10253F"/>
                </a:solidFill>
                <a:latin typeface="Arial" pitchFamily="34" charset="0"/>
                <a:ea typeface="+mn-ea"/>
                <a:cs typeface="+mn-cs"/>
              </a:defRPr>
            </a:lvl4pPr>
            <a:lvl5pPr marL="2047574" indent="-226628" algn="l" defTabSz="909701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rgbClr val="10253F"/>
                </a:solidFill>
                <a:latin typeface="Arial" pitchFamily="34" charset="0"/>
                <a:ea typeface="+mn-ea"/>
                <a:cs typeface="+mn-cs"/>
              </a:defRPr>
            </a:lvl5pPr>
            <a:lvl6pPr marL="2503150" indent="-227513" algn="l" defTabSz="91023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8273" indent="-227513" algn="l" defTabSz="91023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3392" indent="-227513" algn="l" defTabSz="91023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8512" indent="-227513" algn="l" defTabSz="91023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Tx/>
              <a:buNone/>
            </a:pPr>
            <a:r>
              <a:rPr lang="ru-RU" sz="2000" dirty="0" smtClean="0">
                <a:solidFill>
                  <a:prstClr val="white">
                    <a:lumMod val="50000"/>
                  </a:prstClr>
                </a:solidFill>
                <a:latin typeface="+mn-lt"/>
              </a:rPr>
              <a:t>11 марта 2015</a:t>
            </a:r>
            <a:endParaRPr lang="ru-RU" sz="2000" dirty="0">
              <a:solidFill>
                <a:prstClr val="white">
                  <a:lumMod val="50000"/>
                </a:prst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03816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esktop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306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5496" y="-99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0000" algn="l"/>
            <a:r>
              <a:rPr lang="ru-RU" sz="18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НИОКР в ОАО «</a:t>
            </a:r>
            <a:r>
              <a:rPr lang="ru-RU" sz="1800" b="1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Россети</a:t>
            </a:r>
            <a:r>
              <a:rPr lang="ru-RU" sz="18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»</a:t>
            </a:r>
            <a:endParaRPr lang="ru-RU" sz="18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Rectangle 53"/>
          <p:cNvSpPr/>
          <p:nvPr/>
        </p:nvSpPr>
        <p:spPr bwMode="ltGray">
          <a:xfrm>
            <a:off x="207227" y="908720"/>
            <a:ext cx="3888431" cy="392514"/>
          </a:xfrm>
          <a:prstGeom prst="rect">
            <a:avLst/>
          </a:prstGeom>
          <a:solidFill>
            <a:srgbClr val="DCE6F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 anchorCtr="0"/>
          <a:lstStyle/>
          <a:p>
            <a:pPr algn="ctr">
              <a:lnSpc>
                <a:spcPts val="1600"/>
              </a:lnSpc>
              <a:spcAft>
                <a:spcPts val="600"/>
              </a:spcAft>
            </a:pPr>
            <a:r>
              <a:rPr lang="ru-RU" sz="1200" b="1" dirty="0" smtClean="0">
                <a:solidFill>
                  <a:schemeClr val="tx2"/>
                </a:solidFill>
              </a:rPr>
              <a:t>Объемы финансирования, </a:t>
            </a:r>
            <a:r>
              <a:rPr lang="ru-RU" sz="1200" b="1" dirty="0" err="1" smtClean="0">
                <a:solidFill>
                  <a:schemeClr val="tx2"/>
                </a:solidFill>
              </a:rPr>
              <a:t>млн.р</a:t>
            </a:r>
            <a:r>
              <a:rPr lang="ru-RU" sz="1200" b="1" dirty="0" smtClean="0">
                <a:solidFill>
                  <a:schemeClr val="tx2"/>
                </a:solidFill>
              </a:rPr>
              <a:t>.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7" name="Rectangle 53"/>
          <p:cNvSpPr/>
          <p:nvPr/>
        </p:nvSpPr>
        <p:spPr bwMode="ltGray">
          <a:xfrm>
            <a:off x="207227" y="3789040"/>
            <a:ext cx="3888431" cy="425302"/>
          </a:xfrm>
          <a:prstGeom prst="rect">
            <a:avLst/>
          </a:prstGeom>
          <a:solidFill>
            <a:srgbClr val="DCE6F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 anchorCtr="0"/>
          <a:lstStyle/>
          <a:p>
            <a:pPr algn="ctr">
              <a:lnSpc>
                <a:spcPts val="1600"/>
              </a:lnSpc>
              <a:spcAft>
                <a:spcPts val="600"/>
              </a:spcAft>
            </a:pPr>
            <a:r>
              <a:rPr lang="ru-RU" sz="1200" b="1" dirty="0" smtClean="0">
                <a:solidFill>
                  <a:schemeClr val="tx2"/>
                </a:solidFill>
              </a:rPr>
              <a:t>Количество полученных патентов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smtClean="0">
                <a:solidFill>
                  <a:schemeClr val="tx2"/>
                </a:solidFill>
              </a:rPr>
              <a:t>и свидетельств, шт.</a:t>
            </a:r>
            <a:endParaRPr lang="ru-RU" sz="12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3718586"/>
              </p:ext>
            </p:extLst>
          </p:nvPr>
        </p:nvGraphicFramePr>
        <p:xfrm>
          <a:off x="207227" y="1301234"/>
          <a:ext cx="4063044" cy="2343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929216"/>
              </p:ext>
            </p:extLst>
          </p:nvPr>
        </p:nvGraphicFramePr>
        <p:xfrm>
          <a:off x="279235" y="4187448"/>
          <a:ext cx="4292765" cy="233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8855138" y="332656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2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1124744"/>
            <a:ext cx="400628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2"/>
                </a:solidFill>
              </a:rPr>
              <a:t>15 ДЗО ОАО «</a:t>
            </a:r>
            <a:r>
              <a:rPr lang="ru-RU" sz="1600" dirty="0" err="1">
                <a:solidFill>
                  <a:schemeClr val="tx2"/>
                </a:solidFill>
              </a:rPr>
              <a:t>Россети</a:t>
            </a:r>
            <a:r>
              <a:rPr lang="ru-RU" sz="1600" dirty="0">
                <a:solidFill>
                  <a:schemeClr val="tx2"/>
                </a:solidFill>
              </a:rPr>
              <a:t>», в которых реализуется Программа НИОКР</a:t>
            </a:r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2"/>
                </a:solidFill>
              </a:rPr>
              <a:t>6 научно-технических областей ключевых направлений НИОКР</a:t>
            </a:r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2"/>
                </a:solidFill>
              </a:rPr>
              <a:t>52 ключевых направления развития</a:t>
            </a:r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2"/>
                </a:solidFill>
              </a:rPr>
              <a:t>более 200 заключенных договоров на НИОКР</a:t>
            </a:r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2"/>
                </a:solidFill>
              </a:rPr>
              <a:t>более 100 контрагентов по договорам на НИОКР (без учета субподряда)</a:t>
            </a:r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2"/>
                </a:solidFill>
              </a:rPr>
              <a:t>более 100 организаций - авторов предложений в Программу НИОКР</a:t>
            </a:r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2"/>
                </a:solidFill>
              </a:rPr>
              <a:t>более 200 зарегистрированных патентов и свидетельств на результаты НИОКР</a:t>
            </a:r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2"/>
                </a:solidFill>
              </a:rPr>
              <a:t>354 поданных предложения в Программу НИОКР в 2013 году</a:t>
            </a:r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2"/>
                </a:solidFill>
              </a:rPr>
              <a:t>108 одобренных тематик к реализации в рамках Программы НИОКР в перспективе</a:t>
            </a:r>
          </a:p>
        </p:txBody>
      </p:sp>
    </p:spTree>
    <p:extLst>
      <p:ext uri="{BB962C8B-B14F-4D97-AF65-F5344CB8AC3E}">
        <p14:creationId xmlns:p14="http://schemas.microsoft.com/office/powerpoint/2010/main" val="12935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C:\Users\1\Desktop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60" y="-27384"/>
            <a:ext cx="918306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Заголовок 1"/>
          <p:cNvSpPr txBox="1">
            <a:spLocks/>
          </p:cNvSpPr>
          <p:nvPr/>
        </p:nvSpPr>
        <p:spPr>
          <a:xfrm>
            <a:off x="35496" y="260648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0000" algn="l"/>
            <a:r>
              <a:rPr lang="ru-RU" sz="18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Система управления НИОКР до образования ОАО «</a:t>
            </a:r>
            <a:r>
              <a:rPr lang="ru-RU" sz="1800" b="1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Россети</a:t>
            </a:r>
            <a:r>
              <a:rPr lang="ru-RU" sz="18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»</a:t>
            </a:r>
            <a:endParaRPr lang="ru-RU" sz="18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855138" y="260648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3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2493" y="836712"/>
            <a:ext cx="33759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chemeClr val="tx2"/>
                </a:solidFill>
              </a:rPr>
              <a:t>ДЗО ОАО «Холдинг МРСК»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76056" y="836712"/>
            <a:ext cx="33759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chemeClr val="tx2"/>
                </a:solidFill>
              </a:rPr>
              <a:t>ОАО «ФСК ЕЭС»</a:t>
            </a:r>
            <a:endParaRPr lang="ru-RU" sz="1400" b="1" dirty="0">
              <a:solidFill>
                <a:schemeClr val="tx2"/>
              </a:solidFill>
            </a:endParaRPr>
          </a:p>
        </p:txBody>
      </p:sp>
      <p:cxnSp>
        <p:nvCxnSpPr>
          <p:cNvPr id="4" name="Прямая соединительная линия 3"/>
          <p:cNvCxnSpPr>
            <a:endCxn id="26" idx="2"/>
          </p:cNvCxnSpPr>
          <p:nvPr/>
        </p:nvCxnSpPr>
        <p:spPr>
          <a:xfrm>
            <a:off x="4499992" y="599202"/>
            <a:ext cx="42281" cy="625879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868144" y="1988840"/>
            <a:ext cx="180020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Департамент технологического развития и инноваций</a:t>
            </a:r>
            <a:endParaRPr lang="ru-RU" sz="1200" dirty="0">
              <a:solidFill>
                <a:schemeClr val="tx2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7668344" y="206084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7668344" y="221324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7668344" y="234888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7668344" y="249289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7708540" y="1556792"/>
            <a:ext cx="16879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>
                <a:solidFill>
                  <a:schemeClr val="tx2"/>
                </a:solidFill>
              </a:rPr>
              <a:t>Предложения в Программу НИОКР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868144" y="3140968"/>
            <a:ext cx="180020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Программа НИОКР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ОАО «ФСК ЕЭС» 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6660232" y="2564904"/>
            <a:ext cx="288032" cy="57606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 стрелкой 44"/>
          <p:cNvCxnSpPr/>
          <p:nvPr/>
        </p:nvCxnSpPr>
        <p:spPr>
          <a:xfrm flipH="1">
            <a:off x="6948264" y="2852936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6948264" y="3005336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7708540" y="2575937"/>
            <a:ext cx="16879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>
                <a:solidFill>
                  <a:schemeClr val="tx2"/>
                </a:solidFill>
              </a:rPr>
              <a:t>Экспертиза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868144" y="4005064"/>
            <a:ext cx="180020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Инвестиционная программа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ОАО «ФСК ЕЭС» 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60" name="Стрелка вниз 59"/>
          <p:cNvSpPr/>
          <p:nvPr/>
        </p:nvSpPr>
        <p:spPr>
          <a:xfrm>
            <a:off x="6660232" y="3717032"/>
            <a:ext cx="288032" cy="28803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5868144" y="4869160"/>
            <a:ext cx="180020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Минэнерго РФ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62" name="Стрелка вниз 61"/>
          <p:cNvSpPr/>
          <p:nvPr/>
        </p:nvSpPr>
        <p:spPr>
          <a:xfrm>
            <a:off x="6660232" y="4581128"/>
            <a:ext cx="288032" cy="28803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5868144" y="5733256"/>
            <a:ext cx="180020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Научно-технический совет ОАО «ФСК ЕЭС»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66" name="Стрелка вниз 65"/>
          <p:cNvSpPr/>
          <p:nvPr/>
        </p:nvSpPr>
        <p:spPr>
          <a:xfrm>
            <a:off x="6660232" y="5445224"/>
            <a:ext cx="288032" cy="28803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Соединительная линия уступом 32"/>
          <p:cNvCxnSpPr/>
          <p:nvPr/>
        </p:nvCxnSpPr>
        <p:spPr>
          <a:xfrm rot="10800000">
            <a:off x="5855443" y="2276872"/>
            <a:ext cx="12700" cy="3744416"/>
          </a:xfrm>
          <a:prstGeom prst="bentConnector3">
            <a:avLst>
              <a:gd name="adj1" fmla="val 305581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/>
          <p:nvPr/>
        </p:nvCxnSpPr>
        <p:spPr>
          <a:xfrm flipV="1">
            <a:off x="7668344" y="4437112"/>
            <a:ext cx="12700" cy="864096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/>
          <p:nvPr/>
        </p:nvCxnSpPr>
        <p:spPr>
          <a:xfrm flipV="1">
            <a:off x="7668344" y="3356992"/>
            <a:ext cx="12700" cy="864096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Прямоугольник 101"/>
          <p:cNvSpPr/>
          <p:nvPr/>
        </p:nvSpPr>
        <p:spPr>
          <a:xfrm>
            <a:off x="1259632" y="2526432"/>
            <a:ext cx="180020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Департамент технологического развития и инноваций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403648" y="2705203"/>
            <a:ext cx="180020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Департамент технологического развития и инноваций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547664" y="2886472"/>
            <a:ext cx="180020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Департамент технологического развития и инноваций</a:t>
            </a:r>
            <a:endParaRPr lang="ru-RU" sz="1200" dirty="0">
              <a:solidFill>
                <a:schemeClr val="tx2"/>
              </a:solidFill>
            </a:endParaRPr>
          </a:p>
        </p:txBody>
      </p:sp>
      <p:cxnSp>
        <p:nvCxnSpPr>
          <p:cNvPr id="105" name="Прямая со стрелкой 104"/>
          <p:cNvCxnSpPr/>
          <p:nvPr/>
        </p:nvCxnSpPr>
        <p:spPr>
          <a:xfrm flipH="1">
            <a:off x="3059832" y="263691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flipH="1">
            <a:off x="3059832" y="278931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 flipH="1">
            <a:off x="3059832" y="292494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 flipH="1">
            <a:off x="3059832" y="306896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Прямоугольник 108"/>
          <p:cNvSpPr/>
          <p:nvPr/>
        </p:nvSpPr>
        <p:spPr>
          <a:xfrm>
            <a:off x="3100028" y="2132856"/>
            <a:ext cx="16879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>
                <a:solidFill>
                  <a:schemeClr val="tx2"/>
                </a:solidFill>
              </a:rPr>
              <a:t>Предложения в Программу НИОКР</a:t>
            </a:r>
            <a:endParaRPr lang="ru-RU" sz="1200" dirty="0">
              <a:solidFill>
                <a:schemeClr val="tx2"/>
              </a:solidFill>
            </a:endParaRPr>
          </a:p>
        </p:txBody>
      </p:sp>
      <p:cxnSp>
        <p:nvCxnSpPr>
          <p:cNvPr id="110" name="Прямая со стрелкой 109"/>
          <p:cNvCxnSpPr/>
          <p:nvPr/>
        </p:nvCxnSpPr>
        <p:spPr>
          <a:xfrm flipH="1">
            <a:off x="3203848" y="285293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 flipH="1">
            <a:off x="3203848" y="300533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flipH="1">
            <a:off x="3203848" y="314096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flipH="1">
            <a:off x="3203848" y="328498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 flipH="1">
            <a:off x="3347864" y="292494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flipH="1">
            <a:off x="3347864" y="307734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 flipH="1">
            <a:off x="3347864" y="321297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flipH="1">
            <a:off x="3347864" y="270892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Прямоугольник 119"/>
          <p:cNvSpPr/>
          <p:nvPr/>
        </p:nvSpPr>
        <p:spPr>
          <a:xfrm>
            <a:off x="1259632" y="3830960"/>
            <a:ext cx="180020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Программа НИОКР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ДЗО ОАО «ХМРСК»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1412032" y="3983360"/>
            <a:ext cx="180020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Программа НИОКР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ДЗО ОАО «ХМРСК»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1564432" y="4135760"/>
            <a:ext cx="180020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Программа НИОКР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ДЗО ОАО «ХМРСК»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24" name="Стрелка вниз 123"/>
          <p:cNvSpPr/>
          <p:nvPr/>
        </p:nvSpPr>
        <p:spPr>
          <a:xfrm>
            <a:off x="2051720" y="3462536"/>
            <a:ext cx="288032" cy="36842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5" name="Прямая со стрелкой 124"/>
          <p:cNvCxnSpPr/>
          <p:nvPr/>
        </p:nvCxnSpPr>
        <p:spPr>
          <a:xfrm flipH="1">
            <a:off x="2339752" y="3636640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/>
          <p:nvPr/>
        </p:nvCxnSpPr>
        <p:spPr>
          <a:xfrm flipH="1">
            <a:off x="2339752" y="3789040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Прямоугольник 126"/>
          <p:cNvSpPr/>
          <p:nvPr/>
        </p:nvSpPr>
        <p:spPr>
          <a:xfrm>
            <a:off x="3388060" y="3359641"/>
            <a:ext cx="16879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>
                <a:solidFill>
                  <a:schemeClr val="tx2"/>
                </a:solidFill>
              </a:rPr>
              <a:t>Экспертиза</a:t>
            </a:r>
            <a:endParaRPr lang="ru-RU" sz="1200" dirty="0">
              <a:solidFill>
                <a:schemeClr val="tx2"/>
              </a:solidFill>
            </a:endParaRPr>
          </a:p>
        </p:txBody>
      </p:sp>
      <p:cxnSp>
        <p:nvCxnSpPr>
          <p:cNvPr id="132" name="Прямая со стрелкой 131"/>
          <p:cNvCxnSpPr/>
          <p:nvPr/>
        </p:nvCxnSpPr>
        <p:spPr>
          <a:xfrm flipH="1">
            <a:off x="2492152" y="3573016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 flipH="1">
            <a:off x="2492152" y="3725416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Прямоугольник 133"/>
          <p:cNvSpPr/>
          <p:nvPr/>
        </p:nvSpPr>
        <p:spPr>
          <a:xfrm>
            <a:off x="1259632" y="4974704"/>
            <a:ext cx="180020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ОАО «Холдинг МРСК»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38" name="Стрелка вниз 137"/>
          <p:cNvSpPr/>
          <p:nvPr/>
        </p:nvSpPr>
        <p:spPr>
          <a:xfrm>
            <a:off x="2051720" y="4720208"/>
            <a:ext cx="288032" cy="25449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>
            <a:off x="1259632" y="5805264"/>
            <a:ext cx="180020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Научно-технический совет ОАО «Холдинг МРСК»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40" name="Стрелка вниз 139"/>
          <p:cNvSpPr/>
          <p:nvPr/>
        </p:nvSpPr>
        <p:spPr>
          <a:xfrm>
            <a:off x="2051720" y="5550768"/>
            <a:ext cx="288032" cy="25449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33" name="Соединительная линия уступом 1032"/>
          <p:cNvCxnSpPr>
            <a:stCxn id="139" idx="3"/>
            <a:endCxn id="123" idx="3"/>
          </p:cNvCxnSpPr>
          <p:nvPr/>
        </p:nvCxnSpPr>
        <p:spPr>
          <a:xfrm flipV="1">
            <a:off x="3059832" y="4423792"/>
            <a:ext cx="304800" cy="1669504"/>
          </a:xfrm>
          <a:prstGeom prst="bentConnector3">
            <a:avLst>
              <a:gd name="adj1" fmla="val 175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Прямоугольник 146"/>
          <p:cNvSpPr/>
          <p:nvPr/>
        </p:nvSpPr>
        <p:spPr>
          <a:xfrm>
            <a:off x="1259632" y="1268760"/>
            <a:ext cx="18002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Филиал, ДЗО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ДЗО ОАО «ХМРСК»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1327036" y="1365920"/>
            <a:ext cx="18002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Филиал, ДЗО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ДЗО ОАО «ХМРСК»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1403648" y="1448780"/>
            <a:ext cx="18002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Филиал, ДЗО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ДЗО ОАО «ХМРСК»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412032" y="1421160"/>
            <a:ext cx="18002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Филиал, ДЗО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ДЗО ОАО «ХМРСК»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1479436" y="1518320"/>
            <a:ext cx="18002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Филиал, ДЗО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ДЗО ОАО «ХМРСК»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1556048" y="1601180"/>
            <a:ext cx="18002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Филиал, ДЗО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ДЗО ОАО «ХМРСК»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564432" y="1573560"/>
            <a:ext cx="18002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Филиал, ДЗО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ДЗО ОАО «ХМРСК»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1631836" y="1670720"/>
            <a:ext cx="18002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Филиал, ДЗО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ДЗО ОАО «ХМРСК»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1708448" y="1753580"/>
            <a:ext cx="18002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Филиал, ДЗО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ДЗО ОАО «ХМРСК»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035" name="Двойная стрелка вверх/вниз 1034"/>
          <p:cNvSpPr/>
          <p:nvPr/>
        </p:nvSpPr>
        <p:spPr>
          <a:xfrm>
            <a:off x="2051720" y="2113620"/>
            <a:ext cx="288032" cy="412812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рямоугольник 160"/>
          <p:cNvSpPr/>
          <p:nvPr/>
        </p:nvSpPr>
        <p:spPr>
          <a:xfrm>
            <a:off x="-36512" y="1556792"/>
            <a:ext cx="9001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Регулятор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35496" y="1628800"/>
            <a:ext cx="9001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Регулятор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107504" y="1700808"/>
            <a:ext cx="9001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Регулятор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115888" y="1709192"/>
            <a:ext cx="9001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Регулятор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187896" y="1781200"/>
            <a:ext cx="9001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Регулятор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259904" y="1853208"/>
            <a:ext cx="9001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Регулятор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268288" y="1861592"/>
            <a:ext cx="9001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Регулятор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340296" y="1933600"/>
            <a:ext cx="9001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Регулятор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412304" y="2005608"/>
            <a:ext cx="90010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Регулятор</a:t>
            </a:r>
            <a:endParaRPr lang="ru-RU" sz="1200" dirty="0">
              <a:solidFill>
                <a:schemeClr val="tx2"/>
              </a:solidFill>
            </a:endParaRPr>
          </a:p>
        </p:txBody>
      </p:sp>
      <p:cxnSp>
        <p:nvCxnSpPr>
          <p:cNvPr id="1037" name="Соединительная линия уступом 1036"/>
          <p:cNvCxnSpPr>
            <a:endCxn id="120" idx="1"/>
          </p:cNvCxnSpPr>
          <p:nvPr/>
        </p:nvCxnSpPr>
        <p:spPr>
          <a:xfrm rot="16200000" flipH="1">
            <a:off x="148317" y="3007677"/>
            <a:ext cx="1753344" cy="46928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Прямая со стрелкой 1040"/>
          <p:cNvCxnSpPr/>
          <p:nvPr/>
        </p:nvCxnSpPr>
        <p:spPr>
          <a:xfrm flipH="1">
            <a:off x="863588" y="1448780"/>
            <a:ext cx="376808" cy="1800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 стрелкой 175"/>
          <p:cNvCxnSpPr/>
          <p:nvPr/>
        </p:nvCxnSpPr>
        <p:spPr>
          <a:xfrm flipH="1">
            <a:off x="1015988" y="1601180"/>
            <a:ext cx="376808" cy="1800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 стрелкой 176"/>
          <p:cNvCxnSpPr/>
          <p:nvPr/>
        </p:nvCxnSpPr>
        <p:spPr>
          <a:xfrm flipH="1">
            <a:off x="1168388" y="1753580"/>
            <a:ext cx="376808" cy="1800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/>
          <p:nvPr/>
        </p:nvCxnSpPr>
        <p:spPr>
          <a:xfrm flipH="1">
            <a:off x="1314872" y="1952836"/>
            <a:ext cx="376808" cy="1800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 стрелкой 178"/>
          <p:cNvCxnSpPr/>
          <p:nvPr/>
        </p:nvCxnSpPr>
        <p:spPr>
          <a:xfrm flipH="1">
            <a:off x="1331640" y="2058380"/>
            <a:ext cx="376808" cy="1800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 стрелкой 179"/>
          <p:cNvCxnSpPr/>
          <p:nvPr/>
        </p:nvCxnSpPr>
        <p:spPr>
          <a:xfrm flipH="1">
            <a:off x="1259632" y="1844824"/>
            <a:ext cx="376808" cy="1800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 стрелкой 180"/>
          <p:cNvCxnSpPr/>
          <p:nvPr/>
        </p:nvCxnSpPr>
        <p:spPr>
          <a:xfrm flipH="1">
            <a:off x="1115616" y="1664804"/>
            <a:ext cx="376808" cy="1800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 стрелкой 181"/>
          <p:cNvCxnSpPr/>
          <p:nvPr/>
        </p:nvCxnSpPr>
        <p:spPr>
          <a:xfrm flipH="1">
            <a:off x="971600" y="1520788"/>
            <a:ext cx="376808" cy="1800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47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>
              <a:latin typeface="+mn-lt"/>
            </a:endParaRPr>
          </a:p>
        </p:txBody>
      </p:sp>
      <p:pic>
        <p:nvPicPr>
          <p:cNvPr id="4" name="Picture 2" descr="C:\Users\1\Desktop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306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5496" y="-99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0000" algn="l"/>
            <a:r>
              <a:rPr lang="ru-RU" sz="18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Централизованная система управления НИОКР в ОАО «</a:t>
            </a:r>
            <a:r>
              <a:rPr lang="ru-RU" sz="1800" b="1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Россети</a:t>
            </a:r>
            <a:r>
              <a:rPr lang="ru-RU" sz="18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»</a:t>
            </a:r>
            <a:endParaRPr lang="ru-RU" sz="18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490186"/>
              </p:ext>
            </p:extLst>
          </p:nvPr>
        </p:nvGraphicFramePr>
        <p:xfrm>
          <a:off x="-108520" y="978323"/>
          <a:ext cx="9073007" cy="58330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136"/>
                <a:gridCol w="1741144"/>
                <a:gridCol w="2035909"/>
                <a:gridCol w="2035909"/>
                <a:gridCol w="2035909"/>
              </a:tblGrid>
              <a:tr h="820960"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Минэнерго РФ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ОАО «</a:t>
                      </a:r>
                      <a:r>
                        <a:rPr lang="ru-RU" sz="1400" b="1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Россети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ДЗО ОАО «</a:t>
                      </a:r>
                      <a:r>
                        <a:rPr lang="ru-RU" sz="1400" b="1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Россети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Филиалы (ДЗО)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ДЗО ОАО «</a:t>
                      </a:r>
                      <a:r>
                        <a:rPr lang="ru-RU" sz="1400" b="1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Россети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Федеральный и региональные регуляторы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012093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16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16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062267"/>
              </p:ext>
            </p:extLst>
          </p:nvPr>
        </p:nvGraphicFramePr>
        <p:xfrm>
          <a:off x="35496" y="4575938"/>
          <a:ext cx="1371632" cy="2282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-36513" y="5445224"/>
            <a:ext cx="1296144" cy="5232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Согласование ИПР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59632" y="1863115"/>
            <a:ext cx="1353231" cy="10618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Разработка и утверждение ключевых направлений НИОКР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46561" y="5125436"/>
            <a:ext cx="1353231" cy="8679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Согласование программы НИОКР, БП, ИПР</a:t>
            </a:r>
          </a:p>
        </p:txBody>
      </p:sp>
      <p:cxnSp>
        <p:nvCxnSpPr>
          <p:cNvPr id="86" name="Straight Connector 27"/>
          <p:cNvCxnSpPr/>
          <p:nvPr/>
        </p:nvCxnSpPr>
        <p:spPr>
          <a:xfrm>
            <a:off x="1115615" y="1043608"/>
            <a:ext cx="0" cy="555374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27"/>
          <p:cNvCxnSpPr/>
          <p:nvPr/>
        </p:nvCxnSpPr>
        <p:spPr>
          <a:xfrm>
            <a:off x="2792170" y="1039823"/>
            <a:ext cx="0" cy="555374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59631" y="3380917"/>
            <a:ext cx="3151374" cy="4801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Сбор и экспертиза </a:t>
            </a: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предложений в программу НИОКР</a:t>
            </a:r>
          </a:p>
        </p:txBody>
      </p:sp>
      <p:cxnSp>
        <p:nvCxnSpPr>
          <p:cNvPr id="88" name="Straight Connector 27"/>
          <p:cNvCxnSpPr/>
          <p:nvPr/>
        </p:nvCxnSpPr>
        <p:spPr>
          <a:xfrm>
            <a:off x="4983832" y="1084176"/>
            <a:ext cx="0" cy="555374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27"/>
          <p:cNvCxnSpPr/>
          <p:nvPr/>
        </p:nvCxnSpPr>
        <p:spPr>
          <a:xfrm>
            <a:off x="6948264" y="1052736"/>
            <a:ext cx="0" cy="555374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4788024" y="4941168"/>
            <a:ext cx="216024" cy="0"/>
          </a:xfrm>
          <a:prstGeom prst="straightConnector1">
            <a:avLst/>
          </a:prstGeom>
          <a:ln w="9525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8855138" y="332656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4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9169" y="2924944"/>
            <a:ext cx="1183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3470152" y="4966320"/>
            <a:ext cx="1533896" cy="144962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Формирование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Программы </a:t>
            </a: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НИОКР, включение расходов на НИОКР </a:t>
            </a:r>
            <a:endParaRPr lang="ru-RU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в </a:t>
            </a: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БП и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ИПР</a:t>
            </a:r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  15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317752" y="4813920"/>
            <a:ext cx="1533896" cy="144962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Формирование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Программы </a:t>
            </a: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НИОКР, включение расходов на НИОКР </a:t>
            </a:r>
            <a:endParaRPr lang="ru-RU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в </a:t>
            </a: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БП и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ИПР</a:t>
            </a:r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165352" y="4661520"/>
            <a:ext cx="1533896" cy="144962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Формирование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Программы </a:t>
            </a: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НИОКР, включение расходов на НИОКР </a:t>
            </a:r>
            <a:endParaRPr lang="ru-RU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в </a:t>
            </a: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БП и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ИПР</a:t>
            </a:r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12952" y="4509120"/>
            <a:ext cx="1533896" cy="144962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Формирование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Программы </a:t>
            </a: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НИОКР, включение расходов на НИОКР </a:t>
            </a:r>
            <a:endParaRPr lang="ru-RU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в </a:t>
            </a: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БП и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ИПР</a:t>
            </a:r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375648" y="5545744"/>
            <a:ext cx="1412755" cy="8679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Включение расходов на НИОКР в БП </a:t>
            </a: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и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ИПР          60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3248" y="5393344"/>
            <a:ext cx="1412755" cy="8679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Включение расходов на НИОКР в БП </a:t>
            </a: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и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ИПР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070848" y="5240944"/>
            <a:ext cx="1412755" cy="8679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Включение расходов на НИОКР в БП </a:t>
            </a: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и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ИПР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18448" y="5088544"/>
            <a:ext cx="1412755" cy="8679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Включение расходов на НИОКР в БП </a:t>
            </a: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и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ИПР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766048" y="4936144"/>
            <a:ext cx="1412755" cy="8679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Включение расходов на НИОКР в БП </a:t>
            </a: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и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ИПР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613648" y="4783744"/>
            <a:ext cx="1412755" cy="8679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Включение расходов на НИОКР в БП </a:t>
            </a: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и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ИПР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461248" y="4631344"/>
            <a:ext cx="1412755" cy="8679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Включение расходов на НИОКР в БП </a:t>
            </a: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и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ИПР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308848" y="4478944"/>
            <a:ext cx="1412755" cy="8679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Включение расходов на НИОКР в БП </a:t>
            </a: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и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ИПР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156448" y="4326544"/>
            <a:ext cx="1412755" cy="8679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Включение расходов на НИОКР в БП </a:t>
            </a: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и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ИПР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004048" y="4174144"/>
            <a:ext cx="1412755" cy="8679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Включение расходов на НИОКР в БП </a:t>
            </a: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и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ИПР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760568" y="4673352"/>
            <a:ext cx="1378407" cy="4801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Согласование ИПР            60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608168" y="4520952"/>
            <a:ext cx="1378407" cy="4801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Согласование ИПР  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455768" y="4368552"/>
            <a:ext cx="1378407" cy="4801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Согласование ИПР  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303368" y="4216152"/>
            <a:ext cx="1378407" cy="4801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Согласование ИПР  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50968" y="4063752"/>
            <a:ext cx="1378407" cy="4801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Согласование ИПР  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998568" y="3911352"/>
            <a:ext cx="1378407" cy="4801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Согласование ИПР  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846168" y="3758952"/>
            <a:ext cx="1378407" cy="4801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Согласование ИПР  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693768" y="3606552"/>
            <a:ext cx="1378407" cy="4801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Согласование ИПР  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541368" y="3454152"/>
            <a:ext cx="1378407" cy="4801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Согласование ИПР  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388968" y="3301752"/>
            <a:ext cx="1378407" cy="4801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Согласование ИПР  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236568" y="3149352"/>
            <a:ext cx="1378407" cy="4801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Согласование ИПР  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084168" y="2996952"/>
            <a:ext cx="1378407" cy="4801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Согласование ИПР              1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3" name="Стрелка вниз 52"/>
          <p:cNvSpPr/>
          <p:nvPr/>
        </p:nvSpPr>
        <p:spPr>
          <a:xfrm>
            <a:off x="1779102" y="2956039"/>
            <a:ext cx="344626" cy="424878"/>
          </a:xfrm>
          <a:prstGeom prst="downArrow">
            <a:avLst/>
          </a:prstGeom>
          <a:solidFill>
            <a:srgbClr val="4274B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ru-RU" sz="1600" b="1" dirty="0"/>
          </a:p>
        </p:txBody>
      </p:sp>
      <p:sp>
        <p:nvSpPr>
          <p:cNvPr id="54" name="Стрелка вниз 53"/>
          <p:cNvSpPr/>
          <p:nvPr/>
        </p:nvSpPr>
        <p:spPr>
          <a:xfrm>
            <a:off x="3622755" y="3874244"/>
            <a:ext cx="314290" cy="604700"/>
          </a:xfrm>
          <a:prstGeom prst="downArrow">
            <a:avLst/>
          </a:prstGeom>
          <a:solidFill>
            <a:srgbClr val="4274B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ru-RU" sz="1600" b="1" dirty="0"/>
          </a:p>
        </p:txBody>
      </p:sp>
      <p:sp>
        <p:nvSpPr>
          <p:cNvPr id="55" name="Стрелка вниз 54"/>
          <p:cNvSpPr/>
          <p:nvPr/>
        </p:nvSpPr>
        <p:spPr>
          <a:xfrm rot="5400000">
            <a:off x="2694590" y="5437753"/>
            <a:ext cx="314290" cy="337949"/>
          </a:xfrm>
          <a:prstGeom prst="downArrow">
            <a:avLst/>
          </a:prstGeom>
          <a:solidFill>
            <a:srgbClr val="4274B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ru-RU" sz="1600" b="1" dirty="0"/>
          </a:p>
        </p:txBody>
      </p:sp>
      <p:sp>
        <p:nvSpPr>
          <p:cNvPr id="56" name="Стрелка вниз 55"/>
          <p:cNvSpPr/>
          <p:nvPr/>
        </p:nvSpPr>
        <p:spPr>
          <a:xfrm rot="16200000">
            <a:off x="2711621" y="5127822"/>
            <a:ext cx="314290" cy="337949"/>
          </a:xfrm>
          <a:prstGeom prst="downArrow">
            <a:avLst/>
          </a:prstGeom>
          <a:solidFill>
            <a:srgbClr val="4274B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ru-RU" sz="1600" b="1" dirty="0"/>
          </a:p>
        </p:txBody>
      </p:sp>
      <p:sp>
        <p:nvSpPr>
          <p:cNvPr id="57" name="Стрелка вниз 56"/>
          <p:cNvSpPr/>
          <p:nvPr/>
        </p:nvSpPr>
        <p:spPr>
          <a:xfrm rot="5400000">
            <a:off x="1137294" y="5537723"/>
            <a:ext cx="244676" cy="288032"/>
          </a:xfrm>
          <a:prstGeom prst="downArrow">
            <a:avLst/>
          </a:prstGeom>
          <a:solidFill>
            <a:srgbClr val="4274B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ru-RU" sz="1600" b="1" dirty="0"/>
          </a:p>
        </p:txBody>
      </p:sp>
      <p:sp>
        <p:nvSpPr>
          <p:cNvPr id="58" name="Стрелка вниз 57"/>
          <p:cNvSpPr/>
          <p:nvPr/>
        </p:nvSpPr>
        <p:spPr>
          <a:xfrm rot="16200000">
            <a:off x="4624356" y="4422422"/>
            <a:ext cx="314290" cy="445094"/>
          </a:xfrm>
          <a:prstGeom prst="downArrow">
            <a:avLst/>
          </a:prstGeom>
          <a:solidFill>
            <a:srgbClr val="4274B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ru-RU" sz="1600" b="1" dirty="0"/>
          </a:p>
        </p:txBody>
      </p:sp>
      <p:sp>
        <p:nvSpPr>
          <p:cNvPr id="59" name="Стрелка вниз 58"/>
          <p:cNvSpPr/>
          <p:nvPr/>
        </p:nvSpPr>
        <p:spPr>
          <a:xfrm rot="5400000">
            <a:off x="4613112" y="4756631"/>
            <a:ext cx="314290" cy="445094"/>
          </a:xfrm>
          <a:prstGeom prst="downArrow">
            <a:avLst/>
          </a:prstGeom>
          <a:solidFill>
            <a:srgbClr val="4274B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ru-RU" sz="1600" b="1" dirty="0"/>
          </a:p>
        </p:txBody>
      </p:sp>
      <p:sp>
        <p:nvSpPr>
          <p:cNvPr id="60" name="Стрелка вниз 59"/>
          <p:cNvSpPr/>
          <p:nvPr/>
        </p:nvSpPr>
        <p:spPr>
          <a:xfrm rot="10800000">
            <a:off x="5935820" y="3477083"/>
            <a:ext cx="314290" cy="689326"/>
          </a:xfrm>
          <a:prstGeom prst="downArrow">
            <a:avLst/>
          </a:prstGeom>
          <a:solidFill>
            <a:srgbClr val="4274B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ru-RU" sz="1600" b="1" dirty="0"/>
          </a:p>
        </p:txBody>
      </p:sp>
      <p:sp>
        <p:nvSpPr>
          <p:cNvPr id="61" name="Стрелка вниз 60"/>
          <p:cNvSpPr/>
          <p:nvPr/>
        </p:nvSpPr>
        <p:spPr>
          <a:xfrm>
            <a:off x="6168388" y="3637218"/>
            <a:ext cx="314290" cy="539376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ru-RU" sz="1600" b="1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7178803" y="1707965"/>
            <a:ext cx="1948066" cy="1721035"/>
          </a:xfrm>
          <a:prstGeom prst="cloudCallout">
            <a:avLst>
              <a:gd name="adj1" fmla="val -81431"/>
              <a:gd name="adj2" fmla="val 85025"/>
            </a:avLst>
          </a:prstGeom>
          <a:solidFill>
            <a:srgbClr val="FF0000"/>
          </a:solidFill>
          <a:ln w="25400" cmpd="sng"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2"/>
                </a:solidFill>
              </a:rPr>
              <a:t>?</a:t>
            </a:r>
          </a:p>
        </p:txBody>
      </p:sp>
      <p:cxnSp>
        <p:nvCxnSpPr>
          <p:cNvPr id="62" name="Straight Connector 27"/>
          <p:cNvCxnSpPr/>
          <p:nvPr/>
        </p:nvCxnSpPr>
        <p:spPr>
          <a:xfrm>
            <a:off x="85417" y="1772816"/>
            <a:ext cx="8951079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26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>
              <a:latin typeface="+mn-lt"/>
            </a:endParaRPr>
          </a:p>
        </p:txBody>
      </p:sp>
      <p:pic>
        <p:nvPicPr>
          <p:cNvPr id="4" name="Picture 2" descr="C:\Users\1\Desktop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306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5496" y="-99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0000" algn="l"/>
            <a:r>
              <a:rPr lang="ru-RU" sz="18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Создание специализированного инструмента реализации НИОКР</a:t>
            </a:r>
            <a:endParaRPr lang="ru-RU" sz="18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980728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cs typeface="Arial" pitchFamily="34" charset="0"/>
              </a:rPr>
              <a:t>Решение выше обозначенных проблем невозможно без создания </a:t>
            </a:r>
            <a:r>
              <a:rPr lang="ru-RU" b="1" u="sng" dirty="0" smtClean="0">
                <a:solidFill>
                  <a:schemeClr val="tx2"/>
                </a:solidFill>
                <a:cs typeface="Arial" pitchFamily="34" charset="0"/>
              </a:rPr>
              <a:t>централизованной функциональной системы управления НИОКР на правах единого Заказчика</a:t>
            </a:r>
            <a:r>
              <a:rPr lang="ru-RU" b="1" dirty="0" smtClean="0">
                <a:solidFill>
                  <a:schemeClr val="tx2"/>
                </a:solidFill>
                <a:cs typeface="Arial" pitchFamily="34" charset="0"/>
              </a:rPr>
              <a:t>,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cs typeface="Arial" pitchFamily="34" charset="0"/>
              </a:rPr>
              <a:t>обладающего следующими признаками: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061423"/>
            <a:ext cx="7920880" cy="403187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Возможность накопления средств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Возможность привлечения внешнего финансирования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Централизация управленческих функций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Независимость тематического наполнения программы НИОКР от регуляторов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endParaRPr lang="ru-RU" dirty="0">
              <a:solidFill>
                <a:schemeClr val="tx2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Возможность долгосрочного планирования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Возможность реализации крупных проектов НИОКР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Аккумулирование профессиональных компетенций в области НИОКР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787456" y="282134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5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4137978" y="4223061"/>
            <a:ext cx="648072" cy="1220189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Прямоугольник 11"/>
          <p:cNvSpPr/>
          <p:nvPr/>
        </p:nvSpPr>
        <p:spPr>
          <a:xfrm>
            <a:off x="35496" y="5301208"/>
            <a:ext cx="8948488" cy="923330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cs typeface="Arial" pitchFamily="34" charset="0"/>
              </a:rPr>
              <a:t>Централизация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cs typeface="Arial" pitchFamily="34" charset="0"/>
              </a:rPr>
              <a:t>функций </a:t>
            </a:r>
            <a:r>
              <a:rPr lang="ru-RU" b="1" dirty="0">
                <a:solidFill>
                  <a:schemeClr val="tx2"/>
                </a:solidFill>
                <a:cs typeface="Arial" pitchFamily="34" charset="0"/>
              </a:rPr>
              <a:t>управления и </a:t>
            </a:r>
            <a:r>
              <a:rPr lang="ru-RU" b="1" dirty="0" smtClean="0">
                <a:solidFill>
                  <a:schemeClr val="tx2"/>
                </a:solidFill>
                <a:cs typeface="Arial" pitchFamily="34" charset="0"/>
              </a:rPr>
              <a:t>денежных средств на НИОКР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cs typeface="Arial" pitchFamily="34" charset="0"/>
              </a:rPr>
              <a:t>Группы компаний «</a:t>
            </a:r>
            <a:r>
              <a:rPr lang="ru-RU" b="1" dirty="0" err="1" smtClean="0">
                <a:solidFill>
                  <a:schemeClr val="tx2"/>
                </a:solidFill>
                <a:cs typeface="Arial" pitchFamily="34" charset="0"/>
              </a:rPr>
              <a:t>Россети</a:t>
            </a:r>
            <a:r>
              <a:rPr lang="ru-RU" b="1" dirty="0" smtClean="0">
                <a:solidFill>
                  <a:schemeClr val="tx2"/>
                </a:solidFill>
                <a:cs typeface="Arial" pitchFamily="34" charset="0"/>
              </a:rPr>
              <a:t>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403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306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-11158" y="193204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0000" algn="l"/>
            <a:r>
              <a:rPr lang="ru-RU" sz="18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Предлагаемый вариант учреждения фонда НИОКР</a:t>
            </a:r>
            <a:endParaRPr lang="ru-RU" sz="18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6420545" y="3068960"/>
            <a:ext cx="2039887" cy="1223932"/>
            <a:chOff x="0" y="7989"/>
            <a:chExt cx="2039887" cy="1223932"/>
          </a:xfrm>
          <a:noFill/>
        </p:grpSpPr>
        <p:sp>
          <p:nvSpPr>
            <p:cNvPr id="20" name="Прямоугольник 19"/>
            <p:cNvSpPr/>
            <p:nvPr/>
          </p:nvSpPr>
          <p:spPr>
            <a:xfrm>
              <a:off x="0" y="7989"/>
              <a:ext cx="2039887" cy="1223932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0" y="7989"/>
              <a:ext cx="2039887" cy="1223932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 smtClean="0">
                <a:solidFill>
                  <a:schemeClr val="bg1"/>
                </a:solidFill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dirty="0">
                <a:solidFill>
                  <a:schemeClr val="bg1"/>
                </a:solidFill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bg1"/>
                  </a:solidFill>
                </a:rPr>
                <a:t>ДЗО </a:t>
              </a:r>
              <a:r>
                <a:rPr lang="en-US" sz="2000" dirty="0">
                  <a:solidFill>
                    <a:schemeClr val="bg1"/>
                  </a:solidFill>
                </a:rPr>
                <a:t>n</a:t>
              </a:r>
              <a:endParaRPr lang="ru-RU" sz="20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268145" y="2708920"/>
            <a:ext cx="2039887" cy="1223932"/>
            <a:chOff x="0" y="7989"/>
            <a:chExt cx="2039887" cy="1223932"/>
          </a:xfrm>
          <a:noFill/>
        </p:grpSpPr>
        <p:sp>
          <p:nvSpPr>
            <p:cNvPr id="17" name="Прямоугольник 16"/>
            <p:cNvSpPr/>
            <p:nvPr/>
          </p:nvSpPr>
          <p:spPr>
            <a:xfrm>
              <a:off x="0" y="7989"/>
              <a:ext cx="2039887" cy="1223932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0" y="7989"/>
              <a:ext cx="2039887" cy="1223932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 smtClean="0">
                <a:solidFill>
                  <a:schemeClr val="bg1"/>
                </a:solidFill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dirty="0">
                <a:solidFill>
                  <a:schemeClr val="bg1"/>
                </a:solidFill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chemeClr val="bg1"/>
                  </a:solidFill>
                </a:rPr>
                <a:t>. . .</a:t>
              </a:r>
              <a:endParaRPr lang="ru-RU" sz="20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115745" y="2348880"/>
            <a:ext cx="2039887" cy="1223932"/>
            <a:chOff x="0" y="7989"/>
            <a:chExt cx="2039887" cy="1223932"/>
          </a:xfrm>
          <a:noFill/>
        </p:grpSpPr>
        <p:sp>
          <p:nvSpPr>
            <p:cNvPr id="14" name="Прямоугольник 13"/>
            <p:cNvSpPr/>
            <p:nvPr/>
          </p:nvSpPr>
          <p:spPr>
            <a:xfrm>
              <a:off x="0" y="7989"/>
              <a:ext cx="2039887" cy="1223932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0" y="7989"/>
              <a:ext cx="2039887" cy="1223932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 smtClean="0">
                <a:solidFill>
                  <a:schemeClr val="bg1"/>
                </a:solidFill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dirty="0">
                <a:solidFill>
                  <a:schemeClr val="bg1"/>
                </a:solidFill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bg1"/>
                  </a:solidFill>
                </a:rPr>
                <a:t>ДЗО 2</a:t>
              </a:r>
              <a:endParaRPr lang="ru-RU" sz="20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5963345" y="1988840"/>
            <a:ext cx="2039887" cy="1223932"/>
            <a:chOff x="0" y="7989"/>
            <a:chExt cx="2039887" cy="1223932"/>
          </a:xfrm>
          <a:noFill/>
        </p:grpSpPr>
        <p:sp>
          <p:nvSpPr>
            <p:cNvPr id="8" name="Прямоугольник 7"/>
            <p:cNvSpPr/>
            <p:nvPr/>
          </p:nvSpPr>
          <p:spPr>
            <a:xfrm>
              <a:off x="0" y="7989"/>
              <a:ext cx="2039887" cy="12239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0" y="7989"/>
              <a:ext cx="2039887" cy="12239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schemeClr val="bg1"/>
                  </a:solidFill>
                </a:rPr>
                <a:t>ДЗО 1</a:t>
              </a:r>
            </a:p>
          </p:txBody>
        </p:sp>
      </p:grpSp>
      <p:sp>
        <p:nvSpPr>
          <p:cNvPr id="22" name="Стрелка вправо 21"/>
          <p:cNvSpPr/>
          <p:nvPr/>
        </p:nvSpPr>
        <p:spPr>
          <a:xfrm rot="5400000">
            <a:off x="1436115" y="2340078"/>
            <a:ext cx="630467" cy="36004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23" name="Стрелка вправо 22"/>
          <p:cNvSpPr/>
          <p:nvPr/>
        </p:nvSpPr>
        <p:spPr>
          <a:xfrm rot="10800000">
            <a:off x="3131839" y="3140968"/>
            <a:ext cx="2592288" cy="43693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3" name="Прямоугольник 2"/>
          <p:cNvSpPr/>
          <p:nvPr/>
        </p:nvSpPr>
        <p:spPr>
          <a:xfrm>
            <a:off x="2085525" y="2192963"/>
            <a:ext cx="38879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cs typeface="Arial" pitchFamily="34" charset="0"/>
              </a:rPr>
              <a:t>Учреждение</a:t>
            </a:r>
          </a:p>
          <a:p>
            <a:r>
              <a:rPr lang="ru-RU" sz="1400" b="1" dirty="0" smtClean="0">
                <a:solidFill>
                  <a:schemeClr val="tx2"/>
                </a:solidFill>
                <a:cs typeface="Arial" pitchFamily="34" charset="0"/>
              </a:rPr>
              <a:t>Контроль через Попечительский совет</a:t>
            </a:r>
          </a:p>
          <a:p>
            <a:r>
              <a:rPr lang="ru-RU" sz="1400" b="1" dirty="0" smtClean="0">
                <a:solidFill>
                  <a:schemeClr val="tx2"/>
                </a:solidFill>
                <a:cs typeface="Arial" pitchFamily="34" charset="0"/>
              </a:rPr>
              <a:t>Управление через Наблюдательный совет</a:t>
            </a:r>
            <a:endParaRPr lang="ru-RU" sz="1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839200" y="3645024"/>
            <a:ext cx="3533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cs typeface="Arial" pitchFamily="34" charset="0"/>
              </a:rPr>
              <a:t>Отчисления в бюджет фонда на договорной основе</a:t>
            </a:r>
          </a:p>
          <a:p>
            <a:r>
              <a:rPr lang="ru-RU" sz="1400" b="1" dirty="0" smtClean="0">
                <a:solidFill>
                  <a:schemeClr val="tx2"/>
                </a:solidFill>
                <a:cs typeface="Arial" pitchFamily="34" charset="0"/>
              </a:rPr>
              <a:t>Участие в управлении и контроле через членство в органах управления по решению Учредителя</a:t>
            </a:r>
            <a:endParaRPr lang="ru-RU" sz="1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434003" y="4869160"/>
            <a:ext cx="18494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Преимущества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48816" y="4869160"/>
            <a:ext cx="14584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Недостатки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55576" y="2925405"/>
            <a:ext cx="2039887" cy="12239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/>
            <a:r>
              <a:rPr lang="ru-RU" sz="2000" dirty="0">
                <a:solidFill>
                  <a:schemeClr val="bg1"/>
                </a:solidFill>
              </a:rPr>
              <a:t>Фонд НИОКР ОАО </a:t>
            </a:r>
            <a:r>
              <a:rPr lang="ru-RU" sz="2000" dirty="0" err="1">
                <a:solidFill>
                  <a:schemeClr val="bg1"/>
                </a:solidFill>
              </a:rPr>
              <a:t>Россети</a:t>
            </a:r>
            <a:r>
              <a:rPr lang="ru-RU" sz="2000" dirty="0">
                <a:solidFill>
                  <a:schemeClr val="bg1"/>
                </a:solidFill>
              </a:rPr>
              <a:t>»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364088" y="5207191"/>
            <a:ext cx="361989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ru-RU" sz="1700" dirty="0"/>
          </a:p>
        </p:txBody>
      </p:sp>
      <p:cxnSp>
        <p:nvCxnSpPr>
          <p:cNvPr id="29" name="Straight Connector 27"/>
          <p:cNvCxnSpPr/>
          <p:nvPr/>
        </p:nvCxnSpPr>
        <p:spPr>
          <a:xfrm>
            <a:off x="5364088" y="5116624"/>
            <a:ext cx="0" cy="162764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8787456" y="282134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6</a:t>
            </a:r>
            <a:endParaRPr lang="ru-RU" sz="1600" dirty="0">
              <a:solidFill>
                <a:schemeClr val="bg1"/>
              </a:solidFill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731404" y="910859"/>
            <a:ext cx="2039887" cy="1223932"/>
            <a:chOff x="0" y="7989"/>
            <a:chExt cx="2039887" cy="1223932"/>
          </a:xfrm>
          <a:noFill/>
        </p:grpSpPr>
        <p:sp>
          <p:nvSpPr>
            <p:cNvPr id="35" name="Прямоугольник 34"/>
            <p:cNvSpPr/>
            <p:nvPr/>
          </p:nvSpPr>
          <p:spPr>
            <a:xfrm>
              <a:off x="0" y="7989"/>
              <a:ext cx="2039887" cy="12239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Прямоугольник 35"/>
            <p:cNvSpPr/>
            <p:nvPr/>
          </p:nvSpPr>
          <p:spPr>
            <a:xfrm>
              <a:off x="0" y="7989"/>
              <a:ext cx="2039887" cy="12239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/>
              <a:r>
                <a:rPr lang="ru-RU" sz="2000" dirty="0">
                  <a:solidFill>
                    <a:schemeClr val="bg1"/>
                  </a:solidFill>
                </a:rPr>
                <a:t>ОАО «</a:t>
              </a:r>
              <a:r>
                <a:rPr lang="ru-RU" sz="2000" dirty="0" err="1">
                  <a:solidFill>
                    <a:schemeClr val="bg1"/>
                  </a:solidFill>
                </a:rPr>
                <a:t>Россети</a:t>
              </a:r>
              <a:r>
                <a:rPr lang="ru-RU" sz="2000" dirty="0">
                  <a:solidFill>
                    <a:schemeClr val="bg1"/>
                  </a:solidFill>
                </a:rPr>
                <a:t>»</a:t>
              </a:r>
            </a:p>
          </p:txBody>
        </p:sp>
      </p:grp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690492683"/>
              </p:ext>
            </p:extLst>
          </p:nvPr>
        </p:nvGraphicFramePr>
        <p:xfrm>
          <a:off x="899592" y="4509120"/>
          <a:ext cx="7887864" cy="2249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952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30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5496" y="-99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87456" y="282134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7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>
                <a:solidFill>
                  <a:srgbClr val="FFFFFF"/>
                </a:solidFill>
              </a:rPr>
              <a:t>фото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FFFFFF"/>
                </a:solidFill>
              </a:rPr>
              <a:t>фото</a:t>
            </a: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407988" y="4179888"/>
            <a:ext cx="39417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800" b="1" dirty="0">
              <a:solidFill>
                <a:srgbClr val="21386F"/>
              </a:solidFill>
            </a:endParaRPr>
          </a:p>
          <a:p>
            <a:pPr algn="just"/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6705430" y="5961063"/>
            <a:ext cx="2331066" cy="738664"/>
          </a:xfrm>
          <a:prstGeom prst="rect">
            <a:avLst/>
          </a:prstGeom>
          <a:noFill/>
          <a:ln w="9525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1400" b="1" dirty="0" smtClean="0">
                <a:solidFill>
                  <a:schemeClr val="tx2"/>
                </a:solidFill>
              </a:rPr>
              <a:t>Задачи:</a:t>
            </a:r>
          </a:p>
          <a:p>
            <a:pPr defTabSz="914400"/>
            <a:r>
              <a:rPr lang="ru-RU" sz="1400" dirty="0" smtClean="0">
                <a:solidFill>
                  <a:schemeClr val="tx2"/>
                </a:solidFill>
              </a:rPr>
              <a:t>- </a:t>
            </a:r>
            <a:r>
              <a:rPr lang="ru-RU" sz="1400" dirty="0">
                <a:solidFill>
                  <a:schemeClr val="tx2"/>
                </a:solidFill>
              </a:rPr>
              <a:t>оперативное руководство деятельностью фонда.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66486" y="701566"/>
            <a:ext cx="3272822" cy="3323987"/>
          </a:xfrm>
          <a:prstGeom prst="rect">
            <a:avLst/>
          </a:prstGeom>
          <a:noFill/>
          <a:ln w="9525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ru-RU" sz="1400" b="1" dirty="0" smtClean="0">
                <a:solidFill>
                  <a:schemeClr val="tx2"/>
                </a:solidFill>
              </a:rPr>
              <a:t>Задачи</a:t>
            </a:r>
            <a:r>
              <a:rPr lang="ru-RU" sz="1400" b="1" dirty="0">
                <a:solidFill>
                  <a:schemeClr val="tx2"/>
                </a:solidFill>
              </a:rPr>
              <a:t>:</a:t>
            </a:r>
          </a:p>
          <a:p>
            <a:pPr defTabSz="914400"/>
            <a:r>
              <a:rPr lang="ru-RU" sz="1400" dirty="0">
                <a:solidFill>
                  <a:schemeClr val="tx2"/>
                </a:solidFill>
              </a:rPr>
              <a:t>- обеспечение соблюдения целей, в интересах которых Фонд был создан</a:t>
            </a:r>
          </a:p>
          <a:p>
            <a:pPr defTabSz="914400"/>
            <a:r>
              <a:rPr lang="ru-RU" sz="1400" dirty="0">
                <a:solidFill>
                  <a:schemeClr val="tx2"/>
                </a:solidFill>
              </a:rPr>
              <a:t>- организация </a:t>
            </a:r>
            <a:r>
              <a:rPr lang="ru-RU" sz="1400" dirty="0" smtClean="0">
                <a:solidFill>
                  <a:schemeClr val="tx2"/>
                </a:solidFill>
              </a:rPr>
              <a:t>деятельности </a:t>
            </a:r>
            <a:r>
              <a:rPr lang="ru-RU" sz="1400" dirty="0">
                <a:solidFill>
                  <a:schemeClr val="tx2"/>
                </a:solidFill>
              </a:rPr>
              <a:t>Фонда</a:t>
            </a:r>
          </a:p>
          <a:p>
            <a:pPr defTabSz="914400"/>
            <a:r>
              <a:rPr lang="ru-RU" sz="1400" dirty="0" smtClean="0">
                <a:solidFill>
                  <a:schemeClr val="tx2"/>
                </a:solidFill>
              </a:rPr>
              <a:t>- </a:t>
            </a:r>
            <a:r>
              <a:rPr lang="ru-RU" sz="1400" dirty="0">
                <a:solidFill>
                  <a:schemeClr val="tx2"/>
                </a:solidFill>
              </a:rPr>
              <a:t>определение приоритетных направлений деятельности Фонда</a:t>
            </a:r>
          </a:p>
          <a:p>
            <a:pPr defTabSz="914400"/>
            <a:r>
              <a:rPr lang="ru-RU" sz="1400" dirty="0">
                <a:solidFill>
                  <a:schemeClr val="tx2"/>
                </a:solidFill>
              </a:rPr>
              <a:t>- определение принципов формирования и использования имущества Фонда</a:t>
            </a:r>
          </a:p>
          <a:p>
            <a:pPr indent="-285750" defTabSz="914400">
              <a:buFontTx/>
              <a:buChar char="-"/>
            </a:pPr>
            <a:r>
              <a:rPr lang="ru-RU" sz="1400" dirty="0" smtClean="0">
                <a:solidFill>
                  <a:schemeClr val="tx2"/>
                </a:solidFill>
              </a:rPr>
              <a:t>назначение </a:t>
            </a:r>
            <a:r>
              <a:rPr lang="ru-RU" sz="1400" dirty="0">
                <a:solidFill>
                  <a:schemeClr val="tx2"/>
                </a:solidFill>
              </a:rPr>
              <a:t>и досрочное прекращение полномочий Директора </a:t>
            </a:r>
            <a:r>
              <a:rPr lang="ru-RU" sz="1400" dirty="0" smtClean="0">
                <a:solidFill>
                  <a:schemeClr val="tx2"/>
                </a:solidFill>
              </a:rPr>
              <a:t>Фонда</a:t>
            </a:r>
          </a:p>
          <a:p>
            <a:pPr indent="-285750" defTabSz="914400">
              <a:buFontTx/>
              <a:buChar char="-"/>
            </a:pPr>
            <a:r>
              <a:rPr lang="ru-RU" sz="1400" dirty="0" smtClean="0">
                <a:solidFill>
                  <a:schemeClr val="tx2"/>
                </a:solidFill>
              </a:rPr>
              <a:t>Внесение изменений в Устав Фонда</a:t>
            </a:r>
            <a:endParaRPr lang="ru-RU" sz="1400" dirty="0">
              <a:solidFill>
                <a:schemeClr val="tx2"/>
              </a:solidFill>
            </a:endParaRPr>
          </a:p>
          <a:p>
            <a:pPr defTabSz="914400"/>
            <a:r>
              <a:rPr lang="ru-RU" sz="1400" dirty="0">
                <a:solidFill>
                  <a:schemeClr val="tx2"/>
                </a:solidFill>
              </a:rPr>
              <a:t>- Утверждение Целевой программы Фонда и др.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91880" y="2884511"/>
            <a:ext cx="3057854" cy="3136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ea typeface="ＭＳ Ｐゴシック"/>
                <a:cs typeface="ＭＳ Ｐゴシック"/>
              </a:rPr>
              <a:t>Фонд </a:t>
            </a:r>
            <a:r>
              <a:rPr lang="ru-RU" sz="1600" dirty="0">
                <a:solidFill>
                  <a:srgbClr val="FFFFFF"/>
                </a:solidFill>
                <a:ea typeface="ＭＳ Ｐゴシック"/>
                <a:cs typeface="ＭＳ Ｐゴシック"/>
              </a:rPr>
              <a:t>поддержки научной, научно-технической и инновационной деятельности </a:t>
            </a:r>
          </a:p>
          <a:p>
            <a:pPr algn="ctr">
              <a:defRPr/>
            </a:pPr>
            <a:r>
              <a:rPr lang="ru-RU" sz="1600" dirty="0">
                <a:solidFill>
                  <a:srgbClr val="FFFFFF"/>
                </a:solidFill>
                <a:ea typeface="ＭＳ Ｐゴシック"/>
                <a:cs typeface="ＭＳ Ｐゴシック"/>
              </a:rPr>
              <a:t>(Фонд НИОКР)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491881" y="2884512"/>
            <a:ext cx="1512168" cy="8327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white"/>
                </a:solidFill>
              </a:rPr>
              <a:t>Наблюдательный совет </a:t>
            </a:r>
          </a:p>
          <a:p>
            <a:pPr algn="ctr">
              <a:defRPr/>
            </a:pPr>
            <a:r>
              <a:rPr lang="ru-RU" sz="1400" dirty="0">
                <a:solidFill>
                  <a:prstClr val="white"/>
                </a:solidFill>
              </a:rPr>
              <a:t>(высший орган управления)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20808" y="5229200"/>
            <a:ext cx="1518800" cy="7839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  <a:ea typeface="ＭＳ Ｐゴシック"/>
                <a:cs typeface="ＭＳ Ｐゴシック"/>
              </a:rPr>
              <a:t>Директор (исполнительный орган)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76056" y="2884512"/>
            <a:ext cx="1473678" cy="8295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white"/>
                </a:solidFill>
              </a:rPr>
              <a:t>Попечительский совет </a:t>
            </a:r>
          </a:p>
          <a:p>
            <a:pPr algn="ctr">
              <a:defRPr/>
            </a:pPr>
            <a:r>
              <a:rPr lang="ru-RU" sz="1400" dirty="0">
                <a:solidFill>
                  <a:prstClr val="white"/>
                </a:solidFill>
              </a:rPr>
              <a:t>(надзор </a:t>
            </a:r>
            <a:r>
              <a:rPr lang="ru-RU" sz="1400" dirty="0" smtClean="0">
                <a:solidFill>
                  <a:prstClr val="white"/>
                </a:solidFill>
              </a:rPr>
              <a:t> за </a:t>
            </a:r>
            <a:r>
              <a:rPr lang="ru-RU" sz="1400" dirty="0">
                <a:solidFill>
                  <a:prstClr val="white"/>
                </a:solidFill>
              </a:rPr>
              <a:t>деятельностью)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995937" y="1720875"/>
            <a:ext cx="2160239" cy="6746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ea typeface="ＭＳ Ｐゴシック"/>
                <a:cs typeface="ＭＳ Ｐゴシック"/>
              </a:rPr>
              <a:t>ОАО </a:t>
            </a:r>
            <a:r>
              <a:rPr lang="ru-RU" sz="1600" dirty="0">
                <a:solidFill>
                  <a:srgbClr val="FFFFFF"/>
                </a:solidFill>
                <a:ea typeface="ＭＳ Ｐゴシック"/>
                <a:cs typeface="ＭＳ Ｐゴシック"/>
              </a:rPr>
              <a:t>«</a:t>
            </a:r>
            <a:r>
              <a:rPr lang="ru-RU" sz="1600" dirty="0" err="1">
                <a:solidFill>
                  <a:srgbClr val="FFFFFF"/>
                </a:solidFill>
                <a:ea typeface="ＭＳ Ｐゴシック"/>
                <a:cs typeface="ＭＳ Ｐゴシック"/>
              </a:rPr>
              <a:t>Россети</a:t>
            </a:r>
            <a:r>
              <a:rPr lang="ru-RU" sz="1600" dirty="0" smtClean="0">
                <a:solidFill>
                  <a:srgbClr val="FFFFFF"/>
                </a:solidFill>
                <a:ea typeface="ＭＳ Ｐゴシック"/>
                <a:cs typeface="ＭＳ Ｐゴシック"/>
              </a:rPr>
              <a:t>»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ea typeface="ＭＳ Ｐゴシック"/>
                <a:cs typeface="ＭＳ Ｐゴシック"/>
              </a:rPr>
              <a:t>(Учредитель)</a:t>
            </a:r>
            <a:endParaRPr lang="ru-RU" sz="1600" dirty="0">
              <a:solidFill>
                <a:srgbClr val="FFFFFF"/>
              </a:solidFill>
              <a:ea typeface="ＭＳ Ｐゴシック"/>
              <a:cs typeface="ＭＳ Ｐゴシック"/>
            </a:endParaRPr>
          </a:p>
        </p:txBody>
      </p:sp>
      <p:cxnSp>
        <p:nvCxnSpPr>
          <p:cNvPr id="19" name="Соединительная линия уступом 18"/>
          <p:cNvCxnSpPr>
            <a:cxnSpLocks noChangeShapeType="1"/>
          </p:cNvCxnSpPr>
          <p:nvPr/>
        </p:nvCxnSpPr>
        <p:spPr bwMode="auto">
          <a:xfrm rot="16200000" flipH="1">
            <a:off x="4113100" y="2638437"/>
            <a:ext cx="485753" cy="1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6705430" y="3356992"/>
            <a:ext cx="2331066" cy="2462213"/>
          </a:xfrm>
          <a:prstGeom prst="rect">
            <a:avLst/>
          </a:prstGeom>
          <a:noFill/>
          <a:ln w="9525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ru-RU" sz="1400" b="1" dirty="0" smtClean="0">
                <a:solidFill>
                  <a:schemeClr val="tx2"/>
                </a:solidFill>
              </a:rPr>
              <a:t>Задачи</a:t>
            </a:r>
            <a:r>
              <a:rPr lang="ru-RU" sz="1400" b="1" dirty="0">
                <a:solidFill>
                  <a:schemeClr val="tx2"/>
                </a:solidFill>
              </a:rPr>
              <a:t>:</a:t>
            </a:r>
          </a:p>
          <a:p>
            <a:pPr defTabSz="914400"/>
            <a:r>
              <a:rPr lang="ru-RU" sz="1400" dirty="0">
                <a:solidFill>
                  <a:schemeClr val="tx2"/>
                </a:solidFill>
              </a:rPr>
              <a:t>- надзор за деятельностью Фонда, </a:t>
            </a:r>
          </a:p>
          <a:p>
            <a:pPr defTabSz="914400"/>
            <a:r>
              <a:rPr lang="ru-RU" sz="1400" dirty="0">
                <a:solidFill>
                  <a:schemeClr val="tx2"/>
                </a:solidFill>
              </a:rPr>
              <a:t>- надзор за принятием другими органами Фонда решений и обеспечением их исполнения</a:t>
            </a:r>
          </a:p>
          <a:p>
            <a:pPr defTabSz="914400"/>
            <a:r>
              <a:rPr lang="ru-RU" sz="1400" dirty="0">
                <a:solidFill>
                  <a:schemeClr val="tx2"/>
                </a:solidFill>
              </a:rPr>
              <a:t>- контроль использования средств Фонда</a:t>
            </a:r>
          </a:p>
          <a:p>
            <a:pPr defTabSz="914400"/>
            <a:r>
              <a:rPr lang="ru-RU" sz="1400" dirty="0">
                <a:solidFill>
                  <a:schemeClr val="tx2"/>
                </a:solidFill>
              </a:rPr>
              <a:t>- контроль соблюдения Фондом законодательства. </a:t>
            </a:r>
          </a:p>
        </p:txBody>
      </p:sp>
      <p:sp>
        <p:nvSpPr>
          <p:cNvPr id="40" name="Line 35"/>
          <p:cNvSpPr>
            <a:spLocks noChangeShapeType="1"/>
          </p:cNvSpPr>
          <p:nvPr/>
        </p:nvSpPr>
        <p:spPr bwMode="auto">
          <a:xfrm flipH="1" flipV="1">
            <a:off x="6156175" y="5877270"/>
            <a:ext cx="692250" cy="360041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" name="Line 35"/>
          <p:cNvSpPr>
            <a:spLocks noChangeShapeType="1"/>
          </p:cNvSpPr>
          <p:nvPr/>
        </p:nvSpPr>
        <p:spPr bwMode="auto">
          <a:xfrm flipH="1" flipV="1">
            <a:off x="6299228" y="3271041"/>
            <a:ext cx="549197" cy="443063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6705430" y="980728"/>
            <a:ext cx="2331066" cy="2246769"/>
          </a:xfrm>
          <a:prstGeom prst="rect">
            <a:avLst/>
          </a:prstGeom>
          <a:noFill/>
          <a:ln w="9525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ru-RU" sz="1400" b="1" dirty="0" smtClean="0">
                <a:solidFill>
                  <a:schemeClr val="tx2"/>
                </a:solidFill>
              </a:rPr>
              <a:t>Задачи</a:t>
            </a:r>
            <a:r>
              <a:rPr lang="ru-RU" sz="1400" b="1" dirty="0">
                <a:solidFill>
                  <a:schemeClr val="tx2"/>
                </a:solidFill>
              </a:rPr>
              <a:t>:</a:t>
            </a:r>
          </a:p>
          <a:p>
            <a:pPr defTabSz="914400"/>
            <a:r>
              <a:rPr lang="ru-RU" sz="1400" dirty="0">
                <a:solidFill>
                  <a:schemeClr val="tx2"/>
                </a:solidFill>
              </a:rPr>
              <a:t>- </a:t>
            </a:r>
            <a:r>
              <a:rPr lang="ru-RU" sz="1400" dirty="0" smtClean="0">
                <a:solidFill>
                  <a:schemeClr val="tx2"/>
                </a:solidFill>
              </a:rPr>
              <a:t>Утверждение Устава </a:t>
            </a:r>
            <a:endParaRPr lang="ru-RU" sz="1400" dirty="0">
              <a:solidFill>
                <a:schemeClr val="tx2"/>
              </a:solidFill>
            </a:endParaRPr>
          </a:p>
          <a:p>
            <a:pPr defTabSz="914400"/>
            <a:r>
              <a:rPr lang="ru-RU" sz="1400" dirty="0" smtClean="0">
                <a:solidFill>
                  <a:schemeClr val="tx2"/>
                </a:solidFill>
              </a:rPr>
              <a:t>- Утверждение состава Наблюдательного совета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- Утверждение </a:t>
            </a:r>
            <a:r>
              <a:rPr lang="ru-RU" sz="1400" dirty="0">
                <a:solidFill>
                  <a:schemeClr val="tx2"/>
                </a:solidFill>
              </a:rPr>
              <a:t>состава </a:t>
            </a:r>
            <a:r>
              <a:rPr lang="ru-RU" sz="1400" dirty="0" smtClean="0">
                <a:solidFill>
                  <a:schemeClr val="tx2"/>
                </a:solidFill>
              </a:rPr>
              <a:t>Попечительского совета</a:t>
            </a:r>
          </a:p>
          <a:p>
            <a:pPr defTabSz="914400"/>
            <a:r>
              <a:rPr lang="ru-RU" sz="1400" dirty="0" smtClean="0">
                <a:solidFill>
                  <a:schemeClr val="tx2"/>
                </a:solidFill>
              </a:rPr>
              <a:t>- Внесение изменений в Устав </a:t>
            </a:r>
          </a:p>
          <a:p>
            <a:pPr defTabSz="914400"/>
            <a:r>
              <a:rPr lang="ru-RU" sz="1400" dirty="0" smtClean="0">
                <a:solidFill>
                  <a:schemeClr val="tx2"/>
                </a:solidFill>
              </a:rPr>
              <a:t>- Утверждение состава Технического совета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23888" y="323364"/>
            <a:ext cx="7351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Организационная модель Фонда НИОКР*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4" name="Line 35"/>
          <p:cNvSpPr>
            <a:spLocks noChangeShapeType="1"/>
          </p:cNvSpPr>
          <p:nvPr/>
        </p:nvSpPr>
        <p:spPr bwMode="auto">
          <a:xfrm flipH="1">
            <a:off x="6012160" y="1286708"/>
            <a:ext cx="836266" cy="673968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57" name="Соединительная линия уступом 56"/>
          <p:cNvCxnSpPr>
            <a:cxnSpLocks noChangeShapeType="1"/>
          </p:cNvCxnSpPr>
          <p:nvPr/>
        </p:nvCxnSpPr>
        <p:spPr bwMode="auto">
          <a:xfrm rot="16200000" flipH="1">
            <a:off x="5559605" y="2632089"/>
            <a:ext cx="473059" cy="2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66486" y="5282624"/>
            <a:ext cx="3272822" cy="738664"/>
          </a:xfrm>
          <a:prstGeom prst="rect">
            <a:avLst/>
          </a:prstGeom>
          <a:noFill/>
          <a:ln w="9525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ru-RU" sz="1400" b="1" dirty="0" smtClean="0">
                <a:solidFill>
                  <a:schemeClr val="tx2"/>
                </a:solidFill>
              </a:rPr>
              <a:t>Задачи</a:t>
            </a:r>
            <a:r>
              <a:rPr lang="ru-RU" sz="1400" b="1" dirty="0">
                <a:solidFill>
                  <a:schemeClr val="tx2"/>
                </a:solidFill>
              </a:rPr>
              <a:t>:</a:t>
            </a:r>
          </a:p>
          <a:p>
            <a:pPr defTabSz="914400"/>
            <a:r>
              <a:rPr lang="ru-RU" sz="1400" dirty="0">
                <a:solidFill>
                  <a:schemeClr val="tx2"/>
                </a:solidFill>
              </a:rPr>
              <a:t>- </a:t>
            </a:r>
            <a:r>
              <a:rPr lang="ru-RU" sz="1400" dirty="0" smtClean="0">
                <a:solidFill>
                  <a:schemeClr val="tx2"/>
                </a:solidFill>
              </a:rPr>
              <a:t>Техническая экспертиза Целевой Программы и результатов НИОКР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491882" y="5229200"/>
            <a:ext cx="1440158" cy="7839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rgbClr val="FFFFFF"/>
                </a:solidFill>
                <a:ea typeface="ＭＳ Ｐゴシック"/>
                <a:cs typeface="ＭＳ Ｐゴシック"/>
              </a:rPr>
              <a:t>Технический совет</a:t>
            </a:r>
            <a:endParaRPr lang="ru-RU" sz="1400" dirty="0">
              <a:solidFill>
                <a:srgbClr val="FFFFFF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6486" y="4221088"/>
            <a:ext cx="2594189" cy="792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ea typeface="ＭＳ Ｐゴシック"/>
                <a:cs typeface="ＭＳ Ｐゴシック"/>
              </a:rPr>
              <a:t>ДЗО ОАО «</a:t>
            </a:r>
            <a:r>
              <a:rPr lang="ru-RU" sz="1600" dirty="0" err="1" smtClean="0">
                <a:solidFill>
                  <a:srgbClr val="FFFFFF"/>
                </a:solidFill>
                <a:ea typeface="ＭＳ Ｐゴシック"/>
                <a:cs typeface="ＭＳ Ｐゴシック"/>
              </a:rPr>
              <a:t>Россети</a:t>
            </a:r>
            <a:r>
              <a:rPr lang="ru-RU" sz="1600" dirty="0" smtClean="0">
                <a:solidFill>
                  <a:srgbClr val="FFFFFF"/>
                </a:solidFill>
                <a:ea typeface="ＭＳ Ｐゴシック"/>
                <a:cs typeface="ＭＳ Ｐゴシック"/>
              </a:rPr>
              <a:t>»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ea typeface="ＭＳ Ｐゴシック"/>
                <a:cs typeface="ＭＳ Ｐゴシック"/>
              </a:rPr>
              <a:t>(главные инженеры, технические специалисты)</a:t>
            </a:r>
            <a:endParaRPr lang="ru-RU" sz="1600" dirty="0">
              <a:solidFill>
                <a:srgbClr val="FFFFFF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0" name="Line 35"/>
          <p:cNvSpPr>
            <a:spLocks noChangeShapeType="1"/>
          </p:cNvSpPr>
          <p:nvPr/>
        </p:nvSpPr>
        <p:spPr bwMode="auto">
          <a:xfrm>
            <a:off x="2660675" y="4588098"/>
            <a:ext cx="1335263" cy="64110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" name="Line 35"/>
          <p:cNvSpPr>
            <a:spLocks noChangeShapeType="1"/>
          </p:cNvSpPr>
          <p:nvPr/>
        </p:nvSpPr>
        <p:spPr bwMode="auto">
          <a:xfrm flipV="1">
            <a:off x="3081871" y="5499872"/>
            <a:ext cx="554026" cy="461191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>
            <a:off x="2843809" y="2638438"/>
            <a:ext cx="792088" cy="589059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35496" y="6433591"/>
            <a:ext cx="6003775" cy="30777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*Структура </a:t>
            </a:r>
            <a:r>
              <a:rPr lang="ru-RU" sz="1400" dirty="0">
                <a:solidFill>
                  <a:schemeClr val="tx2"/>
                </a:solidFill>
              </a:rPr>
              <a:t>управления формируется в соответствии с 7-ФЗ от 12.01.1996 </a:t>
            </a:r>
          </a:p>
        </p:txBody>
      </p:sp>
    </p:spTree>
    <p:extLst>
      <p:ext uri="{BB962C8B-B14F-4D97-AF65-F5344CB8AC3E}">
        <p14:creationId xmlns:p14="http://schemas.microsoft.com/office/powerpoint/2010/main" val="65502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156" y="17700"/>
            <a:ext cx="9146554" cy="68853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</p:pic>
      <p:sp>
        <p:nvSpPr>
          <p:cNvPr id="18" name="Прямоугольник 17"/>
          <p:cNvSpPr/>
          <p:nvPr/>
        </p:nvSpPr>
        <p:spPr>
          <a:xfrm>
            <a:off x="611560" y="323364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cs typeface="Arial" pitchFamily="34" charset="0"/>
              </a:rPr>
              <a:t>Формирование и использование </a:t>
            </a:r>
            <a:r>
              <a:rPr lang="ru-RU" b="1" dirty="0" smtClean="0">
                <a:solidFill>
                  <a:schemeClr val="bg1"/>
                </a:solidFill>
                <a:cs typeface="Arial" pitchFamily="34" charset="0"/>
              </a:rPr>
              <a:t>бюджета Фонда </a:t>
            </a:r>
            <a:r>
              <a:rPr lang="ru-RU" b="1" dirty="0">
                <a:solidFill>
                  <a:schemeClr val="bg1"/>
                </a:solidFill>
                <a:cs typeface="Arial" pitchFamily="34" charset="0"/>
              </a:rPr>
              <a:t>НИОКР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787456" y="66110"/>
            <a:ext cx="3930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13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03848" y="764704"/>
            <a:ext cx="2376264" cy="12241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Взносы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ДЗО ОАО «</a:t>
            </a:r>
            <a:r>
              <a:rPr lang="ru-RU" sz="1600" dirty="0" err="1" smtClean="0">
                <a:solidFill>
                  <a:schemeClr val="tx2"/>
                </a:solidFill>
              </a:rPr>
              <a:t>Россети</a:t>
            </a:r>
            <a:r>
              <a:rPr lang="ru-RU" sz="1600" dirty="0" smtClean="0">
                <a:solidFill>
                  <a:schemeClr val="tx2"/>
                </a:solidFill>
              </a:rPr>
              <a:t>» 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704632" y="764704"/>
            <a:ext cx="3331864" cy="12241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Доходы от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 smtClean="0">
                <a:solidFill>
                  <a:schemeClr val="tx2"/>
                </a:solidFill>
              </a:rPr>
              <a:t>деятельности Фонда:</a:t>
            </a:r>
          </a:p>
          <a:p>
            <a:pPr marL="285750" indent="-285750" algn="ctr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</a:rPr>
              <a:t>коммерциализация РИД (роялти, паушальные платежи)</a:t>
            </a:r>
          </a:p>
          <a:p>
            <a:pPr marL="285750" indent="-285750" algn="ctr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</a:rPr>
              <a:t>продажа результатов товарных НИОКР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07504" y="764704"/>
            <a:ext cx="2952328" cy="12241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Привлеченные средства (бюджет, Российский научный фонд и др.)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7504" y="2179965"/>
            <a:ext cx="9001000" cy="4561403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782370" y="2326436"/>
            <a:ext cx="3373805" cy="7384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Бюджет Фонда НИОКР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2328290">
            <a:off x="2495689" y="1999945"/>
            <a:ext cx="914231" cy="360040"/>
          </a:xfrm>
          <a:prstGeom prst="rightArrow">
            <a:avLst>
              <a:gd name="adj1" fmla="val 50000"/>
              <a:gd name="adj2" fmla="val 7116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23" name="Стрелка вправо 22"/>
          <p:cNvSpPr/>
          <p:nvPr/>
        </p:nvSpPr>
        <p:spPr>
          <a:xfrm rot="5400000">
            <a:off x="4151174" y="1977618"/>
            <a:ext cx="625628" cy="360040"/>
          </a:xfrm>
          <a:prstGeom prst="rightArrow">
            <a:avLst>
              <a:gd name="adj1" fmla="val 50000"/>
              <a:gd name="adj2" fmla="val 7116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24" name="Стрелка вправо 23"/>
          <p:cNvSpPr/>
          <p:nvPr/>
        </p:nvSpPr>
        <p:spPr>
          <a:xfrm rot="8391727">
            <a:off x="5460165" y="1994915"/>
            <a:ext cx="820609" cy="360040"/>
          </a:xfrm>
          <a:prstGeom prst="rightArrow">
            <a:avLst>
              <a:gd name="adj1" fmla="val 50000"/>
              <a:gd name="adj2" fmla="val 7116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37" name="Скругленный прямоугольник 36"/>
          <p:cNvSpPr/>
          <p:nvPr/>
        </p:nvSpPr>
        <p:spPr>
          <a:xfrm>
            <a:off x="6734876" y="3886308"/>
            <a:ext cx="2052580" cy="1234361"/>
          </a:xfrm>
          <a:prstGeom prst="round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Экспертиза предложений, формирование Целевой программы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24947" y="2725748"/>
            <a:ext cx="1842796" cy="897646"/>
          </a:xfrm>
          <a:prstGeom prst="round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Мониторинг, трансфер технологий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782370" y="3551526"/>
            <a:ext cx="3373806" cy="6695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Реализация Целевой программы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5400000">
            <a:off x="4139952" y="3140968"/>
            <a:ext cx="648072" cy="360040"/>
          </a:xfrm>
          <a:prstGeom prst="rightArrow">
            <a:avLst>
              <a:gd name="adj1" fmla="val 50000"/>
              <a:gd name="adj2" fmla="val 7116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41" name="Скругленный прямоугольник 40"/>
          <p:cNvSpPr/>
          <p:nvPr/>
        </p:nvSpPr>
        <p:spPr>
          <a:xfrm>
            <a:off x="2782370" y="5326706"/>
            <a:ext cx="3373808" cy="1066823"/>
          </a:xfrm>
          <a:prstGeom prst="round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Финансирование НИОКР, мониторинг исполнения и приемка результатов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24948" y="3844437"/>
            <a:ext cx="1842796" cy="1234361"/>
          </a:xfrm>
          <a:prstGeom prst="round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Разработка ТЗ, проведение закупочных процедур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734876" y="5326706"/>
            <a:ext cx="2052580" cy="1066823"/>
          </a:xfrm>
          <a:prstGeom prst="round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Управление результатами интеллектуальной деятельности (РИД)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734876" y="2725748"/>
            <a:ext cx="2052580" cy="897646"/>
          </a:xfrm>
          <a:prstGeom prst="round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Коммерциализация РИД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24947" y="5326706"/>
            <a:ext cx="1842796" cy="1066823"/>
          </a:xfrm>
          <a:prstGeom prst="round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Участие в корпоративных венчурных фондах</a:t>
            </a:r>
            <a:endParaRPr lang="ru-RU" sz="1600" dirty="0">
              <a:solidFill>
                <a:schemeClr val="tx2"/>
              </a:solidFill>
            </a:endParaRPr>
          </a:p>
        </p:txBody>
      </p:sp>
      <p:cxnSp>
        <p:nvCxnSpPr>
          <p:cNvPr id="93" name="Прямая соединительная линия 92"/>
          <p:cNvCxnSpPr>
            <a:stCxn id="39" idx="3"/>
            <a:endCxn id="40" idx="1"/>
          </p:cNvCxnSpPr>
          <p:nvPr/>
        </p:nvCxnSpPr>
        <p:spPr>
          <a:xfrm>
            <a:off x="2267743" y="3174571"/>
            <a:ext cx="514627" cy="711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stCxn id="44" idx="1"/>
          </p:cNvCxnSpPr>
          <p:nvPr/>
        </p:nvCxnSpPr>
        <p:spPr>
          <a:xfrm flipH="1">
            <a:off x="6156178" y="3174571"/>
            <a:ext cx="578698" cy="711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>
            <a:stCxn id="37" idx="1"/>
            <a:endCxn id="40" idx="3"/>
          </p:cNvCxnSpPr>
          <p:nvPr/>
        </p:nvCxnSpPr>
        <p:spPr>
          <a:xfrm flipH="1" flipV="1">
            <a:off x="6156176" y="3886307"/>
            <a:ext cx="578700" cy="617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>
            <a:stCxn id="42" idx="3"/>
            <a:endCxn id="40" idx="1"/>
          </p:cNvCxnSpPr>
          <p:nvPr/>
        </p:nvCxnSpPr>
        <p:spPr>
          <a:xfrm flipV="1">
            <a:off x="2267744" y="3886307"/>
            <a:ext cx="514626" cy="575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>
            <a:endCxn id="40" idx="1"/>
          </p:cNvCxnSpPr>
          <p:nvPr/>
        </p:nvCxnSpPr>
        <p:spPr>
          <a:xfrm flipV="1">
            <a:off x="2195736" y="3886307"/>
            <a:ext cx="586634" cy="1440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>
            <a:stCxn id="41" idx="0"/>
            <a:endCxn id="40" idx="2"/>
          </p:cNvCxnSpPr>
          <p:nvPr/>
        </p:nvCxnSpPr>
        <p:spPr>
          <a:xfrm flipH="1" flipV="1">
            <a:off x="4469273" y="4221088"/>
            <a:ext cx="1" cy="1105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endCxn id="40" idx="3"/>
          </p:cNvCxnSpPr>
          <p:nvPr/>
        </p:nvCxnSpPr>
        <p:spPr>
          <a:xfrm flipH="1" flipV="1">
            <a:off x="6156176" y="3886307"/>
            <a:ext cx="648072" cy="1486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8715448" y="332656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8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2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306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5496" y="-99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87456" y="282134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9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888" y="260648"/>
            <a:ext cx="7351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Место Фонда НИОКР в корпоративной инновационной инфраструктуре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555" y="2960018"/>
            <a:ext cx="2130181" cy="3781350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endParaRPr lang="ru-RU" sz="1600" b="1" dirty="0" smtClean="0">
              <a:solidFill>
                <a:schemeClr val="tx2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ru-RU" sz="1400" b="1" dirty="0" smtClean="0">
                <a:solidFill>
                  <a:schemeClr val="tx2"/>
                </a:solidFill>
              </a:rPr>
              <a:t>Участие в экспертизе предложений в Целевую программу</a:t>
            </a:r>
          </a:p>
          <a:p>
            <a:pPr algn="ctr">
              <a:spcAft>
                <a:spcPts val="1200"/>
              </a:spcAft>
            </a:pPr>
            <a:r>
              <a:rPr lang="ru-RU" sz="1400" b="1" dirty="0" smtClean="0">
                <a:solidFill>
                  <a:schemeClr val="tx2"/>
                </a:solidFill>
              </a:rPr>
              <a:t>Участие в реализации Целевой программы</a:t>
            </a:r>
          </a:p>
          <a:p>
            <a:pPr algn="ctr">
              <a:spcAft>
                <a:spcPts val="1200"/>
              </a:spcAft>
            </a:pPr>
            <a:r>
              <a:rPr lang="ru-RU" sz="1400" b="1" dirty="0" smtClean="0">
                <a:solidFill>
                  <a:schemeClr val="tx2"/>
                </a:solidFill>
              </a:rPr>
              <a:t>Испытания результатов НИОКР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148020" y="2420887"/>
            <a:ext cx="216024" cy="5391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flipH="1">
            <a:off x="2901876" y="2420887"/>
            <a:ext cx="216272" cy="5391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39987" y="2960016"/>
            <a:ext cx="3112132" cy="3277295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endParaRPr lang="ru-RU" sz="1600" b="1" dirty="0" smtClean="0">
              <a:solidFill>
                <a:schemeClr val="tx2"/>
              </a:solidFill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1400" b="1" dirty="0" smtClean="0">
                <a:solidFill>
                  <a:schemeClr val="tx2"/>
                </a:solidFill>
              </a:rPr>
              <a:t>Аккумулирование средств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1400" b="1" dirty="0" smtClean="0">
                <a:solidFill>
                  <a:schemeClr val="tx2"/>
                </a:solidFill>
              </a:rPr>
              <a:t>Организация формирования и реализации Целевой программы</a:t>
            </a:r>
            <a:endParaRPr lang="ru-RU" sz="1400" b="1" dirty="0">
              <a:solidFill>
                <a:schemeClr val="tx2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ru-RU" sz="1400" b="1" dirty="0" smtClean="0">
                <a:solidFill>
                  <a:schemeClr val="tx2"/>
                </a:solidFill>
              </a:rPr>
              <a:t>Финансирование НИОКР</a:t>
            </a:r>
          </a:p>
          <a:p>
            <a:pPr algn="ctr">
              <a:spcAft>
                <a:spcPts val="1200"/>
              </a:spcAft>
            </a:pPr>
            <a:r>
              <a:rPr lang="ru-RU" sz="1400" b="1" dirty="0" smtClean="0">
                <a:solidFill>
                  <a:schemeClr val="tx2"/>
                </a:solidFill>
              </a:rPr>
              <a:t>Капитализация и управление результатами НИОКР</a:t>
            </a:r>
          </a:p>
        </p:txBody>
      </p:sp>
      <p:sp>
        <p:nvSpPr>
          <p:cNvPr id="21" name="Стрелка влево 20"/>
          <p:cNvSpPr/>
          <p:nvPr/>
        </p:nvSpPr>
        <p:spPr>
          <a:xfrm>
            <a:off x="2195736" y="3212976"/>
            <a:ext cx="396043" cy="1984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555" y="2960017"/>
            <a:ext cx="2130181" cy="685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Федеральный испытательный центр</a:t>
            </a:r>
            <a:endParaRPr lang="ru-RU" sz="16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55774" y="2960018"/>
            <a:ext cx="3096345" cy="685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Фонд НИОКР</a:t>
            </a:r>
          </a:p>
          <a:p>
            <a:pPr algn="ctr"/>
            <a:r>
              <a:rPr lang="ru-RU" sz="1600" b="1" dirty="0" smtClean="0"/>
              <a:t>ОАО «</a:t>
            </a:r>
            <a:r>
              <a:rPr lang="ru-RU" sz="1600" b="1" dirty="0" err="1"/>
              <a:t>Р</a:t>
            </a:r>
            <a:r>
              <a:rPr lang="ru-RU" sz="1600" b="1" dirty="0" err="1" smtClean="0"/>
              <a:t>оссети</a:t>
            </a:r>
            <a:r>
              <a:rPr lang="ru-RU" sz="1600" b="1" dirty="0" smtClean="0"/>
              <a:t>»</a:t>
            </a:r>
            <a:endParaRPr lang="ru-RU" sz="16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5554" y="750262"/>
            <a:ext cx="3714357" cy="1670623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2"/>
              </a:solidFill>
            </a:endParaRPr>
          </a:p>
          <a:p>
            <a:pPr algn="ctr"/>
            <a:endParaRPr lang="ru-RU" sz="14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Задание ключевых направлений НИОКР</a:t>
            </a:r>
          </a:p>
          <a:p>
            <a:pPr algn="ctr">
              <a:spcBef>
                <a:spcPts val="600"/>
              </a:spcBef>
            </a:pPr>
            <a:r>
              <a:rPr lang="ru-RU" sz="1400" b="1" dirty="0" smtClean="0">
                <a:solidFill>
                  <a:schemeClr val="tx2"/>
                </a:solidFill>
              </a:rPr>
              <a:t>Определение технической политики</a:t>
            </a:r>
          </a:p>
          <a:p>
            <a:pPr algn="ctr">
              <a:spcBef>
                <a:spcPts val="600"/>
              </a:spcBef>
            </a:pPr>
            <a:r>
              <a:rPr lang="ru-RU" sz="1400" b="1" dirty="0" smtClean="0">
                <a:solidFill>
                  <a:schemeClr val="tx2"/>
                </a:solidFill>
              </a:rPr>
              <a:t>Участие в формировании Целевой программы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5555" y="750263"/>
            <a:ext cx="3714356" cy="513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ОАО «</a:t>
            </a:r>
            <a:r>
              <a:rPr lang="ru-RU" sz="1600" b="1" dirty="0" err="1" smtClean="0"/>
              <a:t>Россети</a:t>
            </a:r>
            <a:r>
              <a:rPr lang="ru-RU" sz="1600" b="1" dirty="0" smtClean="0"/>
              <a:t>»</a:t>
            </a:r>
            <a:endParaRPr lang="ru-RU" sz="16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022690" y="750264"/>
            <a:ext cx="3645654" cy="1670621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ru-RU" sz="1400" b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endParaRPr lang="ru-RU" sz="700" b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ru-RU" sz="1400" b="1" dirty="0" smtClean="0">
                <a:solidFill>
                  <a:schemeClr val="tx2"/>
                </a:solidFill>
              </a:rPr>
              <a:t>Отчисления в Фонд НИОКР</a:t>
            </a:r>
          </a:p>
          <a:p>
            <a:pPr algn="ctr">
              <a:spcAft>
                <a:spcPts val="600"/>
              </a:spcAft>
            </a:pPr>
            <a:r>
              <a:rPr lang="ru-RU" sz="1400" b="1" dirty="0" smtClean="0">
                <a:solidFill>
                  <a:schemeClr val="tx2"/>
                </a:solidFill>
              </a:rPr>
              <a:t>Участие в формировании Целевой программы и приемке работ</a:t>
            </a:r>
          </a:p>
          <a:p>
            <a:pPr algn="ctr">
              <a:spcAft>
                <a:spcPts val="600"/>
              </a:spcAft>
            </a:pPr>
            <a:r>
              <a:rPr lang="ru-RU" sz="1400" b="1" dirty="0" smtClean="0">
                <a:solidFill>
                  <a:schemeClr val="tx2"/>
                </a:solidFill>
              </a:rPr>
              <a:t>Проведение ОПЭ, внедрение результатов НИОКР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22690" y="750263"/>
            <a:ext cx="3645654" cy="4464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ДЗО ОАО «</a:t>
            </a:r>
            <a:r>
              <a:rPr lang="ru-RU" sz="1600" b="1" dirty="0" err="1" smtClean="0"/>
              <a:t>Россети</a:t>
            </a:r>
            <a:r>
              <a:rPr lang="ru-RU" sz="1600" b="1" dirty="0" smtClean="0"/>
              <a:t>»</a:t>
            </a:r>
            <a:endParaRPr lang="ru-RU" sz="1600" b="1" dirty="0"/>
          </a:p>
        </p:txBody>
      </p:sp>
      <p:sp>
        <p:nvSpPr>
          <p:cNvPr id="35" name="Стрелка вниз 34"/>
          <p:cNvSpPr/>
          <p:nvPr/>
        </p:nvSpPr>
        <p:spPr>
          <a:xfrm flipH="1">
            <a:off x="4338749" y="2420887"/>
            <a:ext cx="216272" cy="5391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 flipH="1" flipV="1">
            <a:off x="4608004" y="2420886"/>
            <a:ext cx="216272" cy="5391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ыноска-облако 2"/>
          <p:cNvSpPr/>
          <p:nvPr/>
        </p:nvSpPr>
        <p:spPr>
          <a:xfrm>
            <a:off x="6489621" y="5589240"/>
            <a:ext cx="2003927" cy="900100"/>
          </a:xfrm>
          <a:prstGeom prst="cloudCallout">
            <a:avLst>
              <a:gd name="adj1" fmla="val -150284"/>
              <a:gd name="adj2" fmla="val -150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12160" y="4728782"/>
            <a:ext cx="3024336" cy="2012586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ru-RU" sz="1600" b="1" dirty="0" smtClean="0">
              <a:solidFill>
                <a:schemeClr val="tx2"/>
              </a:solidFill>
            </a:endParaRPr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ru-RU" sz="1400" b="1" dirty="0" smtClean="0">
                <a:solidFill>
                  <a:schemeClr val="tx2"/>
                </a:solidFill>
              </a:rPr>
              <a:t>Мониторинг, трансфер технологий</a:t>
            </a:r>
          </a:p>
          <a:p>
            <a:pPr algn="ctr">
              <a:spcAft>
                <a:spcPts val="600"/>
              </a:spcAft>
            </a:pPr>
            <a:r>
              <a:rPr lang="ru-RU" sz="1400" b="1" dirty="0" smtClean="0">
                <a:solidFill>
                  <a:schemeClr val="tx2"/>
                </a:solidFill>
              </a:rPr>
              <a:t>Анализ рынка, подготовка задач на разработку технологий, оборудования</a:t>
            </a:r>
          </a:p>
          <a:p>
            <a:pPr algn="ctr">
              <a:spcAft>
                <a:spcPts val="600"/>
              </a:spcAft>
            </a:pPr>
            <a:r>
              <a:rPr lang="ru-RU" sz="1400" b="1" dirty="0" smtClean="0">
                <a:solidFill>
                  <a:schemeClr val="tx2"/>
                </a:solidFill>
              </a:rPr>
              <a:t> Коммерциализация РИД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12160" y="4728782"/>
            <a:ext cx="3024336" cy="5004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Центр мониторинга и трансфера технологий</a:t>
            </a:r>
            <a:endParaRPr lang="ru-RU" sz="1600" b="1" dirty="0"/>
          </a:p>
        </p:txBody>
      </p:sp>
      <p:sp>
        <p:nvSpPr>
          <p:cNvPr id="29" name="Стрелка влево 28"/>
          <p:cNvSpPr/>
          <p:nvPr/>
        </p:nvSpPr>
        <p:spPr>
          <a:xfrm flipH="1">
            <a:off x="5660439" y="3212975"/>
            <a:ext cx="351721" cy="2023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012161" y="2960018"/>
            <a:ext cx="3024336" cy="1477094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endParaRPr lang="ru-RU" sz="1600" b="1" dirty="0" smtClean="0">
              <a:solidFill>
                <a:schemeClr val="tx2"/>
              </a:solidFill>
            </a:endParaRPr>
          </a:p>
          <a:p>
            <a:pPr algn="ctr">
              <a:spcAft>
                <a:spcPts val="1200"/>
              </a:spcAft>
            </a:pPr>
            <a:endParaRPr lang="ru-RU" sz="1600" b="1" dirty="0">
              <a:solidFill>
                <a:schemeClr val="tx2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ru-RU" sz="1400" b="1" dirty="0" smtClean="0">
                <a:solidFill>
                  <a:schemeClr val="tx2"/>
                </a:solidFill>
              </a:rPr>
              <a:t>Участие в формировании Целевой программы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012161" y="2960018"/>
            <a:ext cx="3024336" cy="685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Научно-технический совет</a:t>
            </a:r>
          </a:p>
          <a:p>
            <a:pPr algn="ctr"/>
            <a:r>
              <a:rPr lang="ru-RU" sz="1600" b="1" dirty="0" smtClean="0"/>
              <a:t>ОАО «</a:t>
            </a:r>
            <a:r>
              <a:rPr lang="ru-RU" sz="1600" b="1" dirty="0" err="1" smtClean="0"/>
              <a:t>Россети</a:t>
            </a:r>
            <a:r>
              <a:rPr lang="ru-RU" sz="1600" b="1" dirty="0" smtClean="0"/>
              <a:t>»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65502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3888</TotalTime>
  <Words>1124</Words>
  <Application>Microsoft Office PowerPoint</Application>
  <PresentationFormat>Экран (4:3)</PresentationFormat>
  <Paragraphs>270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252</cp:revision>
  <cp:lastPrinted>2015-01-29T10:33:11Z</cp:lastPrinted>
  <dcterms:created xsi:type="dcterms:W3CDTF">2015-01-15T14:33:32Z</dcterms:created>
  <dcterms:modified xsi:type="dcterms:W3CDTF">2015-04-27T15:35:15Z</dcterms:modified>
</cp:coreProperties>
</file>