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3" r:id="rId6"/>
    <p:sldId id="264" r:id="rId7"/>
    <p:sldId id="265" r:id="rId8"/>
    <p:sldId id="260" r:id="rId9"/>
    <p:sldId id="266" r:id="rId10"/>
    <p:sldId id="258" r:id="rId11"/>
    <p:sldId id="267" r:id="rId12"/>
    <p:sldId id="268" r:id="rId13"/>
    <p:sldId id="269" r:id="rId14"/>
    <p:sldId id="270" r:id="rId15"/>
    <p:sldId id="271" r:id="rId16"/>
    <p:sldId id="273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A63E3-45DB-4C83-9574-BD7516D792B8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4DF57-7A14-4D9C-9F53-D6C55C5D9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81C2E-E55B-490B-B7BD-3EF9714A7DD7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3F87E-739F-4B94-B2A4-1212E427D9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31886-20D4-49F9-A817-225C354C6246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CFB81-DE62-48CA-AB79-9AF9DE315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F2BC8-40C5-45F5-B145-A37C7FEF40A1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DBB5B-CBED-495B-894A-4EB0EA53D9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F2DDD-2196-4E5E-982C-23F4F3AC3A6B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19CA3-2D2C-49BA-9670-67847F64D4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0E4F9-F1F7-4993-BAD4-6B87EA3CF358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7B32-FFA3-4BFD-84E7-5FDE196512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5151B-DF83-4215-8687-3DA89807F291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FFBE7-6569-4A2D-8C72-BEB5FF743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EE6B0-8E9F-4215-9FAC-C1DCEB670332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89FD0-E912-4AD2-81FE-4560996D7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B1474-6639-4D19-8F21-0DD31605D62C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4B7E9-3A4F-4E5F-AB17-8B02914D7B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C151F-8542-4C5C-9812-0C3C2E70F308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30988-2983-473C-87B0-2A3201C5C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FD1D0-D9B0-497D-BDFA-6BB6874ADF1C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83ECB-3769-4640-A85A-C0D2EC7C93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487D31-A3FA-4F86-83F2-F2D1530977AB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05981E-A6E8-448A-AD4D-913AE142A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11188" y="981075"/>
            <a:ext cx="799147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solidFill>
                  <a:schemeClr val="tx2"/>
                </a:solidFill>
              </a:rPr>
              <a:t>Корпоративные Фонды поддержки научной, научно-технической и инновационной деятельности как инструмент финансирования R&amp;D</a:t>
            </a:r>
          </a:p>
        </p:txBody>
      </p:sp>
      <p:pic>
        <p:nvPicPr>
          <p:cNvPr id="13315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0"/>
            <a:ext cx="1258887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6" name="Picture 6" descr="logoIN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632450"/>
            <a:ext cx="291623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3563938" y="4508500"/>
            <a:ext cx="55800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ru-RU" altLang="ru-RU" sz="2400">
                <a:solidFill>
                  <a:schemeClr val="tx2"/>
                </a:solidFill>
                <a:latin typeface="Calibri" pitchFamily="34" charset="0"/>
              </a:rPr>
              <a:t>Станислав Розмирович – директор Центра исследований сферы  инноваций ИМИ НИУ ВШЭ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3132138" y="6021388"/>
            <a:ext cx="28082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None/>
            </a:pPr>
            <a:r>
              <a:rPr lang="ru-RU" altLang="ru-RU" sz="1600">
                <a:solidFill>
                  <a:schemeClr val="tx2"/>
                </a:solidFill>
                <a:latin typeface="Calibri" pitchFamily="34" charset="0"/>
              </a:rPr>
              <a:t>Москва –  март 2015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3"/>
          <p:cNvSpPr txBox="1">
            <a:spLocks noChangeArrowheads="1"/>
          </p:cNvSpPr>
          <p:nvPr/>
        </p:nvSpPr>
        <p:spPr bwMode="auto">
          <a:xfrm>
            <a:off x="468313" y="2420938"/>
            <a:ext cx="84248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tx2"/>
                </a:solidFill>
                <a:latin typeface="Calibri" pitchFamily="34" charset="0"/>
              </a:rPr>
              <a:t>Затраты на выполнение НИОКР включаются в расходы, связанные с производством и реализацией, и относятся на уменьшение налогооблагаемой базы по налогу на прибыль. </a:t>
            </a:r>
          </a:p>
        </p:txBody>
      </p:sp>
      <p:grpSp>
        <p:nvGrpSpPr>
          <p:cNvPr id="17410" name="Group 14"/>
          <p:cNvGrpSpPr>
            <a:grpSpLocks/>
          </p:cNvGrpSpPr>
          <p:nvPr/>
        </p:nvGrpSpPr>
        <p:grpSpPr bwMode="auto">
          <a:xfrm>
            <a:off x="1476375" y="1196975"/>
            <a:ext cx="6191250" cy="361950"/>
            <a:chOff x="0" y="2115"/>
            <a:chExt cx="4241" cy="270"/>
          </a:xfrm>
        </p:grpSpPr>
        <p:sp>
          <p:nvSpPr>
            <p:cNvPr id="17448" name="Text Box 15"/>
            <p:cNvSpPr txBox="1">
              <a:spLocks noChangeArrowheads="1"/>
            </p:cNvSpPr>
            <p:nvPr/>
          </p:nvSpPr>
          <p:spPr bwMode="auto">
            <a:xfrm>
              <a:off x="0" y="2115"/>
              <a:ext cx="2789" cy="270"/>
            </a:xfrm>
            <a:prstGeom prst="rect">
              <a:avLst/>
            </a:prstGeom>
            <a:solidFill>
              <a:srgbClr val="99CC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600"/>
                <a:t>Затраты</a:t>
              </a:r>
            </a:p>
          </p:txBody>
        </p:sp>
        <p:sp>
          <p:nvSpPr>
            <p:cNvPr id="17449" name="Text Box 16"/>
            <p:cNvSpPr txBox="1">
              <a:spLocks noChangeArrowheads="1"/>
            </p:cNvSpPr>
            <p:nvPr/>
          </p:nvSpPr>
          <p:spPr bwMode="auto">
            <a:xfrm>
              <a:off x="2789" y="2115"/>
              <a:ext cx="635" cy="270"/>
            </a:xfrm>
            <a:prstGeom prst="rect">
              <a:avLst/>
            </a:prstGeom>
            <a:solidFill>
              <a:srgbClr val="99CC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/>
                <a:t>НИОКР</a:t>
              </a:r>
            </a:p>
          </p:txBody>
        </p:sp>
        <p:sp>
          <p:nvSpPr>
            <p:cNvPr id="17450" name="Text Box 17"/>
            <p:cNvSpPr txBox="1">
              <a:spLocks noChangeArrowheads="1"/>
            </p:cNvSpPr>
            <p:nvPr/>
          </p:nvSpPr>
          <p:spPr bwMode="auto">
            <a:xfrm>
              <a:off x="3424" y="2115"/>
              <a:ext cx="817" cy="270"/>
            </a:xfrm>
            <a:prstGeom prst="rect">
              <a:avLst/>
            </a:prstGeom>
            <a:solidFill>
              <a:srgbClr val="FF99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/>
                <a:t>Прибыль</a:t>
              </a:r>
            </a:p>
          </p:txBody>
        </p:sp>
      </p:grpSp>
      <p:sp>
        <p:nvSpPr>
          <p:cNvPr id="17411" name="AutoShape 18"/>
          <p:cNvSpPr>
            <a:spLocks/>
          </p:cNvSpPr>
          <p:nvPr/>
        </p:nvSpPr>
        <p:spPr bwMode="auto">
          <a:xfrm rot="-5400000">
            <a:off x="3867943" y="-762793"/>
            <a:ext cx="182563" cy="4965700"/>
          </a:xfrm>
          <a:prstGeom prst="leftBrace">
            <a:avLst>
              <a:gd name="adj1" fmla="val 3828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7412" name="Text Box 19"/>
          <p:cNvSpPr txBox="1">
            <a:spLocks noChangeArrowheads="1"/>
          </p:cNvSpPr>
          <p:nvPr/>
        </p:nvSpPr>
        <p:spPr bwMode="auto">
          <a:xfrm>
            <a:off x="1606550" y="1744663"/>
            <a:ext cx="4768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Расходы, связанные с производством и реализацией</a:t>
            </a:r>
          </a:p>
        </p:txBody>
      </p:sp>
      <p:pic>
        <p:nvPicPr>
          <p:cNvPr id="17413" name="Picture 22" descr="Нерон -'Жизнь и судьба' Рефераты :: 5ka.s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4149725"/>
            <a:ext cx="849313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23" descr="Free Vector Sear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2625" y="4581525"/>
            <a:ext cx="7397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24" descr="Free Vector Sear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0688" y="4868863"/>
            <a:ext cx="7397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25" descr="Free Vector Sear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4652963"/>
            <a:ext cx="7397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7" name="Rectangle 26"/>
          <p:cNvSpPr>
            <a:spLocks noChangeArrowheads="1"/>
          </p:cNvSpPr>
          <p:nvPr/>
        </p:nvSpPr>
        <p:spPr bwMode="auto">
          <a:xfrm>
            <a:off x="611188" y="3789363"/>
            <a:ext cx="2879725" cy="26368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7418" name="Group 27"/>
          <p:cNvGrpSpPr>
            <a:grpSpLocks/>
          </p:cNvGrpSpPr>
          <p:nvPr/>
        </p:nvGrpSpPr>
        <p:grpSpPr bwMode="auto">
          <a:xfrm>
            <a:off x="1042988" y="3860800"/>
            <a:ext cx="2159000" cy="239713"/>
            <a:chOff x="0" y="2115"/>
            <a:chExt cx="4241" cy="3161"/>
          </a:xfrm>
        </p:grpSpPr>
        <p:sp>
          <p:nvSpPr>
            <p:cNvPr id="17445" name="Text Box 28"/>
            <p:cNvSpPr txBox="1">
              <a:spLocks noChangeArrowheads="1"/>
            </p:cNvSpPr>
            <p:nvPr/>
          </p:nvSpPr>
          <p:spPr bwMode="auto">
            <a:xfrm>
              <a:off x="0" y="2115"/>
              <a:ext cx="2788" cy="3161"/>
            </a:xfrm>
            <a:prstGeom prst="rect">
              <a:avLst/>
            </a:prstGeom>
            <a:solidFill>
              <a:srgbClr val="99CC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800"/>
            </a:p>
          </p:txBody>
        </p:sp>
        <p:sp>
          <p:nvSpPr>
            <p:cNvPr id="17446" name="Text Box 29"/>
            <p:cNvSpPr txBox="1">
              <a:spLocks noChangeArrowheads="1"/>
            </p:cNvSpPr>
            <p:nvPr/>
          </p:nvSpPr>
          <p:spPr bwMode="auto">
            <a:xfrm>
              <a:off x="2788" y="2115"/>
              <a:ext cx="636" cy="3161"/>
            </a:xfrm>
            <a:prstGeom prst="rect">
              <a:avLst/>
            </a:prstGeom>
            <a:solidFill>
              <a:srgbClr val="99CC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800"/>
            </a:p>
          </p:txBody>
        </p:sp>
        <p:sp>
          <p:nvSpPr>
            <p:cNvPr id="17447" name="Text Box 30"/>
            <p:cNvSpPr txBox="1">
              <a:spLocks noChangeArrowheads="1"/>
            </p:cNvSpPr>
            <p:nvPr/>
          </p:nvSpPr>
          <p:spPr bwMode="auto">
            <a:xfrm>
              <a:off x="3424" y="2115"/>
              <a:ext cx="817" cy="3161"/>
            </a:xfrm>
            <a:prstGeom prst="rect">
              <a:avLst/>
            </a:prstGeom>
            <a:solidFill>
              <a:srgbClr val="FF99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800"/>
            </a:p>
          </p:txBody>
        </p:sp>
      </p:grpSp>
      <p:sp>
        <p:nvSpPr>
          <p:cNvPr id="17419" name="Text Box 31"/>
          <p:cNvSpPr txBox="1">
            <a:spLocks noChangeArrowheads="1"/>
          </p:cNvSpPr>
          <p:nvPr/>
        </p:nvSpPr>
        <p:spPr bwMode="auto">
          <a:xfrm>
            <a:off x="755650" y="5734050"/>
            <a:ext cx="25193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Консолидированная группа</a:t>
            </a:r>
          </a:p>
        </p:txBody>
      </p:sp>
      <p:pic>
        <p:nvPicPr>
          <p:cNvPr id="17420" name="Picture 32" descr="Нерон -'Жизнь и судьба' Рефераты :: 5ka.s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4076700"/>
            <a:ext cx="849312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Picture 33" descr="Free Vector Sear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8975" y="5157788"/>
            <a:ext cx="7397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2" name="Picture 38" descr="Free Vector Sear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3300" y="5157788"/>
            <a:ext cx="7397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423" name="Group 39"/>
          <p:cNvGrpSpPr>
            <a:grpSpLocks/>
          </p:cNvGrpSpPr>
          <p:nvPr/>
        </p:nvGrpSpPr>
        <p:grpSpPr bwMode="auto">
          <a:xfrm>
            <a:off x="5867400" y="5013325"/>
            <a:ext cx="1014413" cy="133350"/>
            <a:chOff x="0" y="465"/>
            <a:chExt cx="4268" cy="7871"/>
          </a:xfrm>
        </p:grpSpPr>
        <p:sp>
          <p:nvSpPr>
            <p:cNvPr id="17442" name="Text Box 40"/>
            <p:cNvSpPr txBox="1">
              <a:spLocks noChangeArrowheads="1"/>
            </p:cNvSpPr>
            <p:nvPr/>
          </p:nvSpPr>
          <p:spPr bwMode="auto">
            <a:xfrm>
              <a:off x="0" y="465"/>
              <a:ext cx="2792" cy="7871"/>
            </a:xfrm>
            <a:prstGeom prst="rect">
              <a:avLst/>
            </a:prstGeom>
            <a:solidFill>
              <a:srgbClr val="99CC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00"/>
            </a:p>
          </p:txBody>
        </p:sp>
        <p:sp>
          <p:nvSpPr>
            <p:cNvPr id="17443" name="Text Box 41"/>
            <p:cNvSpPr txBox="1">
              <a:spLocks noChangeArrowheads="1"/>
            </p:cNvSpPr>
            <p:nvPr/>
          </p:nvSpPr>
          <p:spPr bwMode="auto">
            <a:xfrm>
              <a:off x="2658" y="465"/>
              <a:ext cx="882" cy="7871"/>
            </a:xfrm>
            <a:prstGeom prst="rect">
              <a:avLst/>
            </a:prstGeom>
            <a:solidFill>
              <a:srgbClr val="99CC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100"/>
            </a:p>
          </p:txBody>
        </p:sp>
        <p:sp>
          <p:nvSpPr>
            <p:cNvPr id="17444" name="Text Box 42"/>
            <p:cNvSpPr txBox="1">
              <a:spLocks noChangeArrowheads="1"/>
            </p:cNvSpPr>
            <p:nvPr/>
          </p:nvSpPr>
          <p:spPr bwMode="auto">
            <a:xfrm>
              <a:off x="3386" y="465"/>
              <a:ext cx="882" cy="7871"/>
            </a:xfrm>
            <a:prstGeom prst="rect">
              <a:avLst/>
            </a:prstGeom>
            <a:solidFill>
              <a:srgbClr val="FF99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100"/>
            </a:p>
          </p:txBody>
        </p:sp>
      </p:grpSp>
      <p:pic>
        <p:nvPicPr>
          <p:cNvPr id="17424" name="Picture 43" descr="Free Vector Sear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39063" y="5157788"/>
            <a:ext cx="7397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425" name="Group 44"/>
          <p:cNvGrpSpPr>
            <a:grpSpLocks/>
          </p:cNvGrpSpPr>
          <p:nvPr/>
        </p:nvGrpSpPr>
        <p:grpSpPr bwMode="auto">
          <a:xfrm>
            <a:off x="7523163" y="5013325"/>
            <a:ext cx="1014412" cy="133350"/>
            <a:chOff x="0" y="465"/>
            <a:chExt cx="4268" cy="7871"/>
          </a:xfrm>
        </p:grpSpPr>
        <p:sp>
          <p:nvSpPr>
            <p:cNvPr id="17439" name="Text Box 45"/>
            <p:cNvSpPr txBox="1">
              <a:spLocks noChangeArrowheads="1"/>
            </p:cNvSpPr>
            <p:nvPr/>
          </p:nvSpPr>
          <p:spPr bwMode="auto">
            <a:xfrm>
              <a:off x="0" y="465"/>
              <a:ext cx="2792" cy="7871"/>
            </a:xfrm>
            <a:prstGeom prst="rect">
              <a:avLst/>
            </a:prstGeom>
            <a:solidFill>
              <a:srgbClr val="99CC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00"/>
            </a:p>
          </p:txBody>
        </p:sp>
        <p:sp>
          <p:nvSpPr>
            <p:cNvPr id="17440" name="Text Box 46"/>
            <p:cNvSpPr txBox="1">
              <a:spLocks noChangeArrowheads="1"/>
            </p:cNvSpPr>
            <p:nvPr/>
          </p:nvSpPr>
          <p:spPr bwMode="auto">
            <a:xfrm>
              <a:off x="2658" y="465"/>
              <a:ext cx="882" cy="7871"/>
            </a:xfrm>
            <a:prstGeom prst="rect">
              <a:avLst/>
            </a:prstGeom>
            <a:solidFill>
              <a:srgbClr val="99CC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100"/>
            </a:p>
          </p:txBody>
        </p:sp>
        <p:sp>
          <p:nvSpPr>
            <p:cNvPr id="17441" name="Text Box 47"/>
            <p:cNvSpPr txBox="1">
              <a:spLocks noChangeArrowheads="1"/>
            </p:cNvSpPr>
            <p:nvPr/>
          </p:nvSpPr>
          <p:spPr bwMode="auto">
            <a:xfrm>
              <a:off x="3386" y="465"/>
              <a:ext cx="882" cy="7871"/>
            </a:xfrm>
            <a:prstGeom prst="rect">
              <a:avLst/>
            </a:prstGeom>
            <a:solidFill>
              <a:srgbClr val="FF99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100"/>
            </a:p>
          </p:txBody>
        </p:sp>
      </p:grpSp>
      <p:sp>
        <p:nvSpPr>
          <p:cNvPr id="17426" name="Line 48"/>
          <p:cNvSpPr>
            <a:spLocks noChangeShapeType="1"/>
          </p:cNvSpPr>
          <p:nvPr/>
        </p:nvSpPr>
        <p:spPr bwMode="auto">
          <a:xfrm flipV="1">
            <a:off x="5291138" y="4581525"/>
            <a:ext cx="6477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7" name="Line 49"/>
          <p:cNvSpPr>
            <a:spLocks noChangeShapeType="1"/>
          </p:cNvSpPr>
          <p:nvPr/>
        </p:nvSpPr>
        <p:spPr bwMode="auto">
          <a:xfrm flipH="1" flipV="1">
            <a:off x="6946900" y="4581525"/>
            <a:ext cx="649288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8" name="Text Box 51"/>
          <p:cNvSpPr txBox="1">
            <a:spLocks noChangeArrowheads="1"/>
          </p:cNvSpPr>
          <p:nvPr/>
        </p:nvSpPr>
        <p:spPr bwMode="auto">
          <a:xfrm>
            <a:off x="5795963" y="4725988"/>
            <a:ext cx="12239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/>
              <a:t>Отчисления</a:t>
            </a:r>
          </a:p>
        </p:txBody>
      </p:sp>
      <p:sp>
        <p:nvSpPr>
          <p:cNvPr id="17429" name="Line 52"/>
          <p:cNvSpPr>
            <a:spLocks noChangeShapeType="1"/>
          </p:cNvSpPr>
          <p:nvPr/>
        </p:nvSpPr>
        <p:spPr bwMode="auto">
          <a:xfrm flipV="1">
            <a:off x="6443663" y="46529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17430" name="Group 57"/>
          <p:cNvGrpSpPr>
            <a:grpSpLocks/>
          </p:cNvGrpSpPr>
          <p:nvPr/>
        </p:nvGrpSpPr>
        <p:grpSpPr bwMode="auto">
          <a:xfrm>
            <a:off x="6299200" y="3860800"/>
            <a:ext cx="280988" cy="133350"/>
            <a:chOff x="3833" y="2704"/>
            <a:chExt cx="177" cy="84"/>
          </a:xfrm>
        </p:grpSpPr>
        <p:sp>
          <p:nvSpPr>
            <p:cNvPr id="17437" name="Text Box 56"/>
            <p:cNvSpPr txBox="1">
              <a:spLocks noChangeArrowheads="1"/>
            </p:cNvSpPr>
            <p:nvPr/>
          </p:nvSpPr>
          <p:spPr bwMode="auto">
            <a:xfrm>
              <a:off x="3878" y="2704"/>
              <a:ext cx="132" cy="84"/>
            </a:xfrm>
            <a:prstGeom prst="rect">
              <a:avLst/>
            </a:prstGeom>
            <a:solidFill>
              <a:srgbClr val="FF99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100"/>
            </a:p>
          </p:txBody>
        </p:sp>
        <p:sp>
          <p:nvSpPr>
            <p:cNvPr id="17438" name="Text Box 55"/>
            <p:cNvSpPr txBox="1">
              <a:spLocks noChangeArrowheads="1"/>
            </p:cNvSpPr>
            <p:nvPr/>
          </p:nvSpPr>
          <p:spPr bwMode="auto">
            <a:xfrm>
              <a:off x="3833" y="2704"/>
              <a:ext cx="132" cy="84"/>
            </a:xfrm>
            <a:prstGeom prst="rect">
              <a:avLst/>
            </a:prstGeom>
            <a:solidFill>
              <a:srgbClr val="99CC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100"/>
            </a:p>
          </p:txBody>
        </p:sp>
      </p:grpSp>
      <p:grpSp>
        <p:nvGrpSpPr>
          <p:cNvPr id="17431" name="Group 58"/>
          <p:cNvGrpSpPr>
            <a:grpSpLocks/>
          </p:cNvGrpSpPr>
          <p:nvPr/>
        </p:nvGrpSpPr>
        <p:grpSpPr bwMode="auto">
          <a:xfrm>
            <a:off x="4427538" y="5013325"/>
            <a:ext cx="1014412" cy="133350"/>
            <a:chOff x="0" y="465"/>
            <a:chExt cx="4268" cy="7871"/>
          </a:xfrm>
        </p:grpSpPr>
        <p:sp>
          <p:nvSpPr>
            <p:cNvPr id="17434" name="Text Box 59"/>
            <p:cNvSpPr txBox="1">
              <a:spLocks noChangeArrowheads="1"/>
            </p:cNvSpPr>
            <p:nvPr/>
          </p:nvSpPr>
          <p:spPr bwMode="auto">
            <a:xfrm>
              <a:off x="0" y="465"/>
              <a:ext cx="2792" cy="7871"/>
            </a:xfrm>
            <a:prstGeom prst="rect">
              <a:avLst/>
            </a:prstGeom>
            <a:solidFill>
              <a:srgbClr val="99CC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00"/>
            </a:p>
          </p:txBody>
        </p:sp>
        <p:sp>
          <p:nvSpPr>
            <p:cNvPr id="17435" name="Text Box 60"/>
            <p:cNvSpPr txBox="1">
              <a:spLocks noChangeArrowheads="1"/>
            </p:cNvSpPr>
            <p:nvPr/>
          </p:nvSpPr>
          <p:spPr bwMode="auto">
            <a:xfrm>
              <a:off x="2658" y="465"/>
              <a:ext cx="882" cy="7871"/>
            </a:xfrm>
            <a:prstGeom prst="rect">
              <a:avLst/>
            </a:prstGeom>
            <a:solidFill>
              <a:srgbClr val="99CC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100"/>
            </a:p>
          </p:txBody>
        </p:sp>
        <p:sp>
          <p:nvSpPr>
            <p:cNvPr id="17436" name="Text Box 61"/>
            <p:cNvSpPr txBox="1">
              <a:spLocks noChangeArrowheads="1"/>
            </p:cNvSpPr>
            <p:nvPr/>
          </p:nvSpPr>
          <p:spPr bwMode="auto">
            <a:xfrm>
              <a:off x="3386" y="465"/>
              <a:ext cx="882" cy="7871"/>
            </a:xfrm>
            <a:prstGeom prst="rect">
              <a:avLst/>
            </a:prstGeom>
            <a:solidFill>
              <a:srgbClr val="FF99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100"/>
            </a:p>
          </p:txBody>
        </p:sp>
      </p:grpSp>
      <p:sp>
        <p:nvSpPr>
          <p:cNvPr id="17432" name="Text Box 62"/>
          <p:cNvSpPr txBox="1">
            <a:spLocks noChangeArrowheads="1"/>
          </p:cNvSpPr>
          <p:nvPr/>
        </p:nvSpPr>
        <p:spPr bwMode="auto">
          <a:xfrm>
            <a:off x="4714875" y="5949950"/>
            <a:ext cx="3887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Диверсифицированная группа</a:t>
            </a:r>
          </a:p>
        </p:txBody>
      </p:sp>
      <p:sp>
        <p:nvSpPr>
          <p:cNvPr id="17433" name="Rectangle 63"/>
          <p:cNvSpPr>
            <a:spLocks noChangeArrowheads="1"/>
          </p:cNvSpPr>
          <p:nvPr/>
        </p:nvSpPr>
        <p:spPr bwMode="auto">
          <a:xfrm>
            <a:off x="3995738" y="3789363"/>
            <a:ext cx="4967287" cy="26368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52" name="Text Box 44"/>
          <p:cNvSpPr txBox="1">
            <a:spLocks noChangeArrowheads="1"/>
          </p:cNvSpPr>
          <p:nvPr/>
        </p:nvSpPr>
        <p:spPr bwMode="auto">
          <a:xfrm>
            <a:off x="1835150" y="188913"/>
            <a:ext cx="5832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tx2"/>
                </a:solidFill>
                <a:latin typeface="Calibri" pitchFamily="34" charset="0"/>
              </a:rPr>
              <a:t>Списание затрат на НИОКР</a:t>
            </a:r>
          </a:p>
        </p:txBody>
      </p:sp>
      <p:pic>
        <p:nvPicPr>
          <p:cNvPr id="17453" name="Picture 6" descr="logoIN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632450"/>
            <a:ext cx="291623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84213" y="1341438"/>
            <a:ext cx="824388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В случае проведения масштабных (дорогостоящих, длительных, поисковых) НИОКР, в интересах не одного ДЗО, а сразу нескольких, или всего холдинга в целом, возникает вопрос, на затраты какого конкретного ДЗО относить эти расходы или как их распределять между несколькими ДЗО, и как потом передавать права на РИД. </a:t>
            </a:r>
          </a:p>
          <a:p>
            <a:pPr>
              <a:spcBef>
                <a:spcPct val="50000"/>
              </a:spcBef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В таких случаях управляющей компании холдинга целесообразно формировать отдельный единый бюджет на данные цели.  </a:t>
            </a:r>
          </a:p>
        </p:txBody>
      </p:sp>
      <p:pic>
        <p:nvPicPr>
          <p:cNvPr id="24581" name="Picture 33" descr="Free Vector Sear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4797425"/>
            <a:ext cx="1246188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582" name="Group 58"/>
          <p:cNvGrpSpPr>
            <a:grpSpLocks/>
          </p:cNvGrpSpPr>
          <p:nvPr/>
        </p:nvGrpSpPr>
        <p:grpSpPr bwMode="auto">
          <a:xfrm>
            <a:off x="1331913" y="4508500"/>
            <a:ext cx="2376487" cy="269875"/>
            <a:chOff x="0" y="465"/>
            <a:chExt cx="4268" cy="13938"/>
          </a:xfrm>
        </p:grpSpPr>
        <p:sp>
          <p:nvSpPr>
            <p:cNvPr id="24583" name="Text Box 59"/>
            <p:cNvSpPr txBox="1">
              <a:spLocks noChangeArrowheads="1"/>
            </p:cNvSpPr>
            <p:nvPr/>
          </p:nvSpPr>
          <p:spPr bwMode="auto">
            <a:xfrm>
              <a:off x="0" y="465"/>
              <a:ext cx="2793" cy="13938"/>
            </a:xfrm>
            <a:prstGeom prst="rect">
              <a:avLst/>
            </a:prstGeom>
            <a:solidFill>
              <a:srgbClr val="99CC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000"/>
            </a:p>
          </p:txBody>
        </p:sp>
        <p:sp>
          <p:nvSpPr>
            <p:cNvPr id="24584" name="Text Box 60"/>
            <p:cNvSpPr txBox="1">
              <a:spLocks noChangeArrowheads="1"/>
            </p:cNvSpPr>
            <p:nvPr/>
          </p:nvSpPr>
          <p:spPr bwMode="auto">
            <a:xfrm>
              <a:off x="2657" y="465"/>
              <a:ext cx="882" cy="13938"/>
            </a:xfrm>
            <a:prstGeom prst="rect">
              <a:avLst/>
            </a:prstGeom>
            <a:solidFill>
              <a:srgbClr val="99CC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1000"/>
            </a:p>
          </p:txBody>
        </p:sp>
        <p:sp>
          <p:nvSpPr>
            <p:cNvPr id="24585" name="Text Box 61"/>
            <p:cNvSpPr txBox="1">
              <a:spLocks noChangeArrowheads="1"/>
            </p:cNvSpPr>
            <p:nvPr/>
          </p:nvSpPr>
          <p:spPr bwMode="auto">
            <a:xfrm>
              <a:off x="3385" y="465"/>
              <a:ext cx="883" cy="13938"/>
            </a:xfrm>
            <a:prstGeom prst="rect">
              <a:avLst/>
            </a:prstGeom>
            <a:solidFill>
              <a:srgbClr val="FF99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1000"/>
            </a:p>
          </p:txBody>
        </p:sp>
      </p:grpSp>
      <p:pic>
        <p:nvPicPr>
          <p:cNvPr id="24586" name="Picture 6" descr="logoIN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632450"/>
            <a:ext cx="291623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323850" y="3860800"/>
            <a:ext cx="467995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Отчисления в Фонд (до 1,5% от выручки)</a:t>
            </a:r>
          </a:p>
        </p:txBody>
      </p:sp>
      <p:sp>
        <p:nvSpPr>
          <p:cNvPr id="24589" name="Oval 13"/>
          <p:cNvSpPr>
            <a:spLocks noChangeArrowheads="1"/>
          </p:cNvSpPr>
          <p:nvPr/>
        </p:nvSpPr>
        <p:spPr bwMode="auto">
          <a:xfrm>
            <a:off x="5724525" y="5084763"/>
            <a:ext cx="1296988" cy="12969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5651500" y="5300663"/>
            <a:ext cx="14398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Фонд НИОКР</a:t>
            </a:r>
          </a:p>
        </p:txBody>
      </p:sp>
      <p:cxnSp>
        <p:nvCxnSpPr>
          <p:cNvPr id="24591" name="AutoShape 15"/>
          <p:cNvCxnSpPr>
            <a:cxnSpLocks noChangeShapeType="1"/>
            <a:stCxn id="24584" idx="2"/>
            <a:endCxn id="24589" idx="0"/>
          </p:cNvCxnSpPr>
          <p:nvPr/>
        </p:nvCxnSpPr>
        <p:spPr bwMode="auto">
          <a:xfrm rot="16200000" flipH="1">
            <a:off x="4575175" y="3273425"/>
            <a:ext cx="280988" cy="3316288"/>
          </a:xfrm>
          <a:prstGeom prst="bentConnector3">
            <a:avLst>
              <a:gd name="adj1" fmla="val 497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3059113" y="42211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755650" y="115888"/>
            <a:ext cx="75612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tx2"/>
                </a:solidFill>
                <a:latin typeface="Calibri" pitchFamily="34" charset="0"/>
              </a:rPr>
              <a:t>Фонд как форма централизации средств на НИОКР в холдингах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971550" y="1773238"/>
            <a:ext cx="7561263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Федеральный закон от 23 августа 1996 г. №127-ФЗ «О науке и государственной научно-технической политике» (в ред. Федерального закона от 20.07.2011 №249-ФЗ):</a:t>
            </a:r>
          </a:p>
          <a:p>
            <a:pPr>
              <a:spcBef>
                <a:spcPct val="50000"/>
              </a:spcBef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- п.4. ст.15: «Финансовое обеспечение научной, научно-технической, инновационной деятельности может осуществляться … </a:t>
            </a:r>
            <a:r>
              <a:rPr lang="ru-RU" sz="2000" b="1">
                <a:solidFill>
                  <a:schemeClr val="tx2"/>
                </a:solidFill>
                <a:latin typeface="Calibri" pitchFamily="34" charset="0"/>
              </a:rPr>
              <a:t>фондами поддержки научной, научно-технической, инновационной деятельности</a:t>
            </a: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, созданными юридическими лицами и (или) физическими лицами (далее – негосударственные фонды)»</a:t>
            </a:r>
          </a:p>
          <a:p>
            <a:pPr>
              <a:spcBef>
                <a:spcPct val="50000"/>
              </a:spcBef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- п.6.: «Правовое положение негосударственных фондов определяется Федеральным законом от 12 января 1996 года №7-ФЗ "</a:t>
            </a:r>
            <a:r>
              <a:rPr lang="ru-RU" sz="2000" b="1">
                <a:solidFill>
                  <a:schemeClr val="tx2"/>
                </a:solidFill>
                <a:latin typeface="Calibri" pitchFamily="34" charset="0"/>
              </a:rPr>
              <a:t>О некоммерческих организациях</a:t>
            </a: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"»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900113" y="260350"/>
            <a:ext cx="741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tx2"/>
                </a:solidFill>
                <a:latin typeface="Calibri" pitchFamily="34" charset="0"/>
              </a:rPr>
              <a:t>Законодательная основа для работы Фонда НИОКР</a:t>
            </a:r>
          </a:p>
        </p:txBody>
      </p:sp>
      <p:pic>
        <p:nvPicPr>
          <p:cNvPr id="25606" name="Picture 6" descr="logo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632450"/>
            <a:ext cx="291623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42988" y="333375"/>
            <a:ext cx="7273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tx2"/>
                </a:solidFill>
                <a:latin typeface="Calibri" pitchFamily="34" charset="0"/>
              </a:rPr>
              <a:t>Налоговые льготы для Фондов НИОКР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042988" y="1412875"/>
            <a:ext cx="7489825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tx2"/>
                </a:solidFill>
                <a:latin typeface="Calibri" pitchFamily="34" charset="0"/>
              </a:rPr>
              <a:t>1. Льготы по НДС:</a:t>
            </a:r>
          </a:p>
          <a:p>
            <a:pPr>
              <a:spcAft>
                <a:spcPct val="50000"/>
              </a:spcAft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- средства, поступающие на формирование Фонда, не включают НДС (ст. 39 НК РФ);</a:t>
            </a:r>
          </a:p>
          <a:p>
            <a:pPr>
              <a:spcAft>
                <a:spcPct val="50000"/>
              </a:spcAft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- при оплате НИОКР из средств Фонда НДС не включается (пп. 16 п. 3 ст. 149 НК РФ).</a:t>
            </a:r>
          </a:p>
          <a:p>
            <a:endParaRPr lang="ru-RU" sz="200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ru-RU" sz="2000" b="1">
                <a:solidFill>
                  <a:schemeClr val="tx2"/>
                </a:solidFill>
                <a:latin typeface="Calibri" pitchFamily="34" charset="0"/>
              </a:rPr>
              <a:t>2. Льготы по налогу на прибыль:</a:t>
            </a:r>
          </a:p>
          <a:p>
            <a:pPr>
              <a:spcAft>
                <a:spcPct val="50000"/>
              </a:spcAft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- средства, поступающие на формирование Фонда, не формируют базу для начисления налога на прибыль (ст.251 НК РФ);</a:t>
            </a:r>
          </a:p>
          <a:p>
            <a:pPr>
              <a:spcAft>
                <a:spcPct val="50000"/>
              </a:spcAft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- организации, делающие отчисления на формирование Фонда, относят их к расходам на НИОКР в размере до 1,5% от своей выручки, что позволяет им уменьшать налогооблагаемую базу по налогу на прибыль (п. 2 ст. 262 НК РФ)</a:t>
            </a:r>
          </a:p>
        </p:txBody>
      </p:sp>
      <p:pic>
        <p:nvPicPr>
          <p:cNvPr id="26630" name="Picture 6" descr="logoIN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632450"/>
            <a:ext cx="291623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900113" y="0"/>
            <a:ext cx="7559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tx2"/>
                </a:solidFill>
                <a:latin typeface="Calibri" pitchFamily="34" charset="0"/>
              </a:rPr>
              <a:t>Другие преимущества Фонда НИОКР</a:t>
            </a:r>
          </a:p>
        </p:txBody>
      </p:sp>
      <p:pic>
        <p:nvPicPr>
          <p:cNvPr id="27653" name="Picture 6" descr="logo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632450"/>
            <a:ext cx="291623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11188" y="620713"/>
            <a:ext cx="8532812" cy="603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Из средств Фонда могут оплачиваться </a:t>
            </a:r>
            <a:r>
              <a:rPr lang="ru-RU" sz="2000" b="1">
                <a:solidFill>
                  <a:schemeClr val="tx2"/>
                </a:solidFill>
                <a:latin typeface="Calibri" pitchFamily="34" charset="0"/>
              </a:rPr>
              <a:t>не только расходы на проведение НИОКР</a:t>
            </a: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, но и на оказание научно-технических и инженерно-консультационных услуг, на разработку проектно-конструкторской документации, на реализацию инновационных проектов (в т.ч., на создание и поддержание инновационной инфраструктуры: испытательных центров, технопарков, венчурных фондов и т.п.). 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Фонды могут предоставлять </a:t>
            </a:r>
            <a:r>
              <a:rPr lang="ru-RU" sz="2000" b="1">
                <a:solidFill>
                  <a:schemeClr val="tx2"/>
                </a:solidFill>
                <a:latin typeface="Calibri" pitchFamily="34" charset="0"/>
              </a:rPr>
              <a:t>гранты</a:t>
            </a: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 (п.14 ст.251 НК РФ).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Фонд может заниматься </a:t>
            </a:r>
            <a:r>
              <a:rPr lang="ru-RU" sz="2000" b="1">
                <a:solidFill>
                  <a:schemeClr val="tx2"/>
                </a:solidFill>
                <a:latin typeface="Calibri" pitchFamily="34" charset="0"/>
              </a:rPr>
              <a:t>предпринимательской деятельностью</a:t>
            </a: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 и создавать для этих целей </a:t>
            </a:r>
            <a:r>
              <a:rPr lang="ru-RU" sz="2000" b="1">
                <a:solidFill>
                  <a:schemeClr val="tx2"/>
                </a:solidFill>
                <a:latin typeface="Calibri" pitchFamily="34" charset="0"/>
              </a:rPr>
              <a:t>хозяйственные общества</a:t>
            </a: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 или участвовать в них (п.2 ст. 7 закона «О некоммерческих организациях»). 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Платежи в Фонд включаются в затраты </a:t>
            </a:r>
            <a:r>
              <a:rPr lang="ru-RU" sz="2000" b="1">
                <a:solidFill>
                  <a:schemeClr val="tx2"/>
                </a:solidFill>
                <a:latin typeface="Calibri" pitchFamily="34" charset="0"/>
              </a:rPr>
              <a:t>по факту</a:t>
            </a: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 перечисления средств. 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В случае учреждения Фонда компанией с государственным участием, он </a:t>
            </a:r>
            <a:r>
              <a:rPr lang="ru-RU" sz="2000" b="1">
                <a:solidFill>
                  <a:schemeClr val="tx2"/>
                </a:solidFill>
                <a:latin typeface="Calibri" pitchFamily="34" charset="0"/>
              </a:rPr>
              <a:t>не попадает под действие Федерального закона от 18 июля 2011 г. №223-ФЗ</a:t>
            </a: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 «О закупках товаров, работ, услуг отдельными видами юридических лиц», т.к. является некоммерческой организацией и тем самым формально не является дочерней организацией. 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Средства Фонда могут </a:t>
            </a:r>
            <a:r>
              <a:rPr lang="ru-RU" sz="2000" b="1">
                <a:solidFill>
                  <a:schemeClr val="tx2"/>
                </a:solidFill>
                <a:latin typeface="Calibri" pitchFamily="34" charset="0"/>
              </a:rPr>
              <a:t>консолидироваться в финансовой отчетности</a:t>
            </a: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 «контролирующей» его организации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68313" y="260350"/>
            <a:ext cx="82438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tx2"/>
                </a:solidFill>
                <a:latin typeface="Calibri" pitchFamily="34" charset="0"/>
              </a:rPr>
              <a:t>Возможные изменения в законе «О науке…»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755650" y="1125538"/>
            <a:ext cx="8243888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18  февраля  2015 г.  </a:t>
            </a:r>
            <a:r>
              <a:rPr lang="ru-RU" sz="2000" b="1">
                <a:solidFill>
                  <a:schemeClr val="tx2"/>
                </a:solidFill>
                <a:latin typeface="Calibri" pitchFamily="34" charset="0"/>
              </a:rPr>
              <a:t>Госдума приняла в 1-ом чтении поправки в Закон «О науке…»,</a:t>
            </a: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 касающиеся фондов поддержки научной, научно-технической и инновационной деятельности:</a:t>
            </a:r>
          </a:p>
          <a:p>
            <a:pPr>
              <a:spcBef>
                <a:spcPct val="50000"/>
              </a:spcBef>
            </a:pPr>
            <a:endParaRPr lang="ru-RU" sz="1000">
              <a:solidFill>
                <a:schemeClr val="tx2"/>
              </a:solidFill>
              <a:latin typeface="Calibri" pitchFamily="34" charset="0"/>
            </a:endParaRPr>
          </a:p>
          <a:p>
            <a:pPr>
              <a:spcAft>
                <a:spcPct val="30000"/>
              </a:spcAft>
              <a:buFontTx/>
              <a:buChar char="•"/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 в законе</a:t>
            </a:r>
            <a:r>
              <a:rPr lang="ru-RU" sz="2000">
                <a:solidFill>
                  <a:schemeClr val="tx2"/>
                </a:solidFill>
              </a:rPr>
              <a:t> </a:t>
            </a: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появилась специальная статья : «Статья 15</a:t>
            </a:r>
            <a:r>
              <a:rPr lang="ru-RU" sz="2000" baseline="30000">
                <a:solidFill>
                  <a:schemeClr val="tx2"/>
                </a:solidFill>
                <a:latin typeface="Calibri" pitchFamily="34" charset="0"/>
              </a:rPr>
              <a:t>1</a:t>
            </a: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. Фонды поддержки научной, научно-технической и инновационной деятельности»;</a:t>
            </a:r>
          </a:p>
          <a:p>
            <a:pPr>
              <a:spcAft>
                <a:spcPct val="30000"/>
              </a:spcAft>
              <a:buFontTx/>
              <a:buChar char="•"/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 прописывается, что Фонд может быть создан только в ОПФ «фонд»;</a:t>
            </a:r>
          </a:p>
          <a:p>
            <a:pPr>
              <a:spcAft>
                <a:spcPct val="30000"/>
              </a:spcAft>
              <a:buFontTx/>
              <a:buChar char="•"/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 четко прописано, что Фонд может получать финансирование из госбюджета;</a:t>
            </a:r>
          </a:p>
          <a:p>
            <a:pPr>
              <a:spcAft>
                <a:spcPct val="30000"/>
              </a:spcAft>
              <a:buFontTx/>
              <a:buChar char="•"/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 Фонд обязательно должен сформировать Экспертный совет;</a:t>
            </a:r>
          </a:p>
          <a:p>
            <a:pPr>
              <a:spcAft>
                <a:spcPct val="30000"/>
              </a:spcAft>
              <a:buFontTx/>
              <a:buChar char="•"/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 Фонд должен публично размещать информацию о примерной тематике поддерживаемых работ, порядке и ходе отбора и экспертизы проектов, полученных РИД;</a:t>
            </a:r>
          </a:p>
          <a:p>
            <a:pPr>
              <a:spcAft>
                <a:spcPct val="30000"/>
              </a:spcAft>
              <a:buFontTx/>
              <a:buChar char="•"/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 Фонд может финансировать «проекты, направленные на перспективное развитие научных и образовательных организаций».</a:t>
            </a:r>
          </a:p>
        </p:txBody>
      </p:sp>
      <p:pic>
        <p:nvPicPr>
          <p:cNvPr id="28678" name="Picture 6" descr="logo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632450"/>
            <a:ext cx="291623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6" descr="logo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632450"/>
            <a:ext cx="291623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971550" y="115888"/>
            <a:ext cx="741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tx2"/>
                </a:solidFill>
                <a:latin typeface="Calibri" pitchFamily="34" charset="0"/>
              </a:rPr>
              <a:t>Проблемные точки функционирования Фондов НИОКР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755650" y="1484313"/>
            <a:ext cx="8388350" cy="472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На государственном уровне необходим орган, курирующий вопрос развития корпоративных Фондов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Подготовить методические рекомендации по созданию </a:t>
            </a:r>
            <a:r>
              <a:rPr lang="ru-RU">
                <a:solidFill>
                  <a:schemeClr val="tx2"/>
                </a:solidFill>
              </a:rPr>
              <a:t>корпоративных Фондов </a:t>
            </a: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(в т.ч. включить соответствующую рекомендацию в методику разработки ПИР) 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Проводить разъяснительную работу по продвижению важности создания корпоративных Фондов и опыту их работы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Зафиксировать в нормативных документах (например, связанных с формированием тарифов или гособоронзаказа) возможность включения отчислений в Фонды как разновидность затрат на НИОКР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Устранить возможные разночтения в законах относительно того, что отчисления в Фонды включаются в расходы на НИОКР, а использоваться Фондами могут не только на проведение НИОКР (но и, </a:t>
            </a:r>
            <a:r>
              <a:rPr lang="ru-RU">
                <a:solidFill>
                  <a:schemeClr val="tx2"/>
                </a:solidFill>
              </a:rPr>
              <a:t>например, на создание и поддержание инновационной инфраструктуры)</a:t>
            </a: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7"/>
          <p:cNvSpPr txBox="1">
            <a:spLocks noChangeArrowheads="1"/>
          </p:cNvSpPr>
          <p:nvPr/>
        </p:nvSpPr>
        <p:spPr bwMode="auto">
          <a:xfrm>
            <a:off x="1476375" y="1989138"/>
            <a:ext cx="6410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None/>
            </a:pPr>
            <a:r>
              <a:rPr lang="ru-RU" altLang="ru-RU" sz="4000" b="1">
                <a:solidFill>
                  <a:schemeClr val="tx2"/>
                </a:solidFill>
                <a:latin typeface="Calibri" pitchFamily="34" charset="0"/>
              </a:rPr>
              <a:t>СПАСИБО ЗА ВНИМАНИЕ !</a:t>
            </a:r>
          </a:p>
        </p:txBody>
      </p:sp>
      <p:sp>
        <p:nvSpPr>
          <p:cNvPr id="29699" name="Subtitle 2"/>
          <p:cNvSpPr txBox="1">
            <a:spLocks/>
          </p:cNvSpPr>
          <p:nvPr/>
        </p:nvSpPr>
        <p:spPr bwMode="auto">
          <a:xfrm>
            <a:off x="1403350" y="2997200"/>
            <a:ext cx="6400800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ru-RU" sz="2400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</a:rPr>
              <a:t>imi@hse.ru</a:t>
            </a:r>
          </a:p>
          <a:p>
            <a:pPr algn="ctr" defTabSz="457200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ru-RU" sz="2400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</a:rPr>
              <a:t>www.imi.hse.ru</a:t>
            </a:r>
            <a:endParaRPr lang="ru-RU" altLang="ru-RU" sz="2400">
              <a:solidFill>
                <a:schemeClr val="tx2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400">
              <a:solidFill>
                <a:schemeClr val="tx2"/>
              </a:solidFill>
              <a:latin typeface="Calibri" pitchFamily="34" charset="0"/>
            </a:endParaRPr>
          </a:p>
          <a:p>
            <a:pPr algn="ctr" defTabSz="457200" eaLnBrk="0" hangingPunct="0">
              <a:spcBef>
                <a:spcPct val="20000"/>
              </a:spcBef>
              <a:buFont typeface="Arial" charset="0"/>
              <a:buNone/>
            </a:pPr>
            <a:r>
              <a:rPr lang="ru-RU" altLang="ru-RU" sz="2400">
                <a:solidFill>
                  <a:schemeClr val="tx2"/>
                </a:solidFill>
                <a:latin typeface="Calibri" pitchFamily="34" charset="0"/>
              </a:rPr>
              <a:t>+7 </a:t>
            </a:r>
            <a:r>
              <a:rPr lang="en-US" altLang="ru-RU" sz="2400">
                <a:solidFill>
                  <a:schemeClr val="tx2"/>
                </a:solidFill>
                <a:latin typeface="Calibri" pitchFamily="34" charset="0"/>
              </a:rPr>
              <a:t>(495) 6</a:t>
            </a:r>
            <a:r>
              <a:rPr lang="ru-RU" altLang="ru-RU" sz="2400">
                <a:solidFill>
                  <a:schemeClr val="tx2"/>
                </a:solidFill>
                <a:latin typeface="Calibri" pitchFamily="34" charset="0"/>
              </a:rPr>
              <a:t>82</a:t>
            </a:r>
            <a:r>
              <a:rPr lang="en-US" altLang="ru-RU" sz="2400">
                <a:solidFill>
                  <a:schemeClr val="tx2"/>
                </a:solidFill>
                <a:latin typeface="Calibri" pitchFamily="34" charset="0"/>
              </a:rPr>
              <a:t>-4</a:t>
            </a:r>
            <a:r>
              <a:rPr lang="ru-RU" altLang="ru-RU" sz="2400">
                <a:solidFill>
                  <a:schemeClr val="tx2"/>
                </a:solidFill>
                <a:latin typeface="Calibri" pitchFamily="34" charset="0"/>
              </a:rPr>
              <a:t>001</a:t>
            </a:r>
          </a:p>
        </p:txBody>
      </p:sp>
      <p:pic>
        <p:nvPicPr>
          <p:cNvPr id="29700" name="Picture 6" descr="logo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35500"/>
            <a:ext cx="5292725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0"/>
            <a:ext cx="1619250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1258888" y="333375"/>
            <a:ext cx="69135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tx2"/>
                </a:solidFill>
                <a:latin typeface="Calibri" pitchFamily="34" charset="0"/>
              </a:rPr>
              <a:t>Проблемы, которые возникают в компаниях в ходе развития </a:t>
            </a:r>
            <a:r>
              <a:rPr lang="en-US" sz="3200" b="1">
                <a:solidFill>
                  <a:schemeClr val="tx2"/>
                </a:solidFill>
                <a:latin typeface="Calibri" pitchFamily="34" charset="0"/>
              </a:rPr>
              <a:t>R&amp;D</a:t>
            </a:r>
            <a:r>
              <a:rPr lang="ru-RU" sz="3200" b="1">
                <a:solidFill>
                  <a:schemeClr val="tx2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900113" y="1844675"/>
            <a:ext cx="7848600" cy="36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Aft>
                <a:spcPts val="600"/>
              </a:spcAft>
              <a:buFontTx/>
              <a:buAutoNum type="arabicPeriod"/>
            </a:pPr>
            <a:r>
              <a:rPr lang="ru-RU" sz="2400">
                <a:solidFill>
                  <a:schemeClr val="tx2"/>
                </a:solidFill>
                <a:latin typeface="Calibri" pitchFamily="34" charset="0"/>
              </a:rPr>
              <a:t>Низкая централизация деятельности, связанной с проведением НИОКР </a:t>
            </a:r>
          </a:p>
          <a:p>
            <a:pPr marL="457200" indent="-457200">
              <a:spcAft>
                <a:spcPts val="600"/>
              </a:spcAft>
              <a:buFontTx/>
              <a:buAutoNum type="arabicPeriod"/>
            </a:pPr>
            <a:r>
              <a:rPr lang="ru-RU" sz="2400">
                <a:solidFill>
                  <a:schemeClr val="tx2"/>
                </a:solidFill>
                <a:latin typeface="Calibri" pitchFamily="34" charset="0"/>
              </a:rPr>
              <a:t>Невозможность аккумулирования средств для проведения длительных, крупных проектов</a:t>
            </a:r>
          </a:p>
          <a:p>
            <a:pPr marL="457200" indent="-457200">
              <a:spcAft>
                <a:spcPts val="600"/>
              </a:spcAft>
              <a:buFontTx/>
              <a:buAutoNum type="arabicPeriod"/>
            </a:pPr>
            <a:r>
              <a:rPr lang="ru-RU" sz="2400">
                <a:solidFill>
                  <a:schemeClr val="tx2"/>
                </a:solidFill>
                <a:latin typeface="Calibri" pitchFamily="34" charset="0"/>
              </a:rPr>
              <a:t>Зарегламентированность деятельности в области </a:t>
            </a:r>
            <a:r>
              <a:rPr lang="en-US" sz="2400">
                <a:solidFill>
                  <a:schemeClr val="tx2"/>
                </a:solidFill>
                <a:latin typeface="Calibri" pitchFamily="34" charset="0"/>
              </a:rPr>
              <a:t>R&amp;D </a:t>
            </a:r>
            <a:r>
              <a:rPr lang="ru-RU" sz="2400">
                <a:solidFill>
                  <a:schemeClr val="tx2"/>
                </a:solidFill>
                <a:latin typeface="Calibri" pitchFamily="34" charset="0"/>
              </a:rPr>
              <a:t>и инноваций</a:t>
            </a:r>
          </a:p>
          <a:p>
            <a:pPr marL="457200" indent="-457200">
              <a:spcAft>
                <a:spcPts val="600"/>
              </a:spcAft>
              <a:buFontTx/>
              <a:buAutoNum type="arabicPeriod"/>
            </a:pPr>
            <a:r>
              <a:rPr lang="ru-RU" sz="2400">
                <a:solidFill>
                  <a:schemeClr val="tx2"/>
                </a:solidFill>
                <a:latin typeface="Calibri" pitchFamily="34" charset="0"/>
              </a:rPr>
              <a:t>Недостаточная активность по коммерциализации РИД</a:t>
            </a:r>
          </a:p>
          <a:p>
            <a:pPr marL="457200" indent="-457200">
              <a:spcAft>
                <a:spcPts val="600"/>
              </a:spcAft>
              <a:buFontTx/>
              <a:buAutoNum type="arabicPeriod"/>
            </a:pPr>
            <a:r>
              <a:rPr lang="ru-RU" sz="2400">
                <a:solidFill>
                  <a:schemeClr val="tx2"/>
                </a:solidFill>
                <a:latin typeface="Calibri" pitchFamily="34" charset="0"/>
              </a:rPr>
              <a:t>Сложности при взаимодействии с внешними партнерами</a:t>
            </a:r>
          </a:p>
        </p:txBody>
      </p:sp>
      <p:pic>
        <p:nvPicPr>
          <p:cNvPr id="14341" name="Picture 6" descr="logo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632450"/>
            <a:ext cx="291623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4"/>
          <p:cNvSpPr txBox="1">
            <a:spLocks noChangeArrowheads="1"/>
          </p:cNvSpPr>
          <p:nvPr/>
        </p:nvSpPr>
        <p:spPr bwMode="auto">
          <a:xfrm>
            <a:off x="611188" y="260350"/>
            <a:ext cx="8532812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В большинстве холдингов созданы Департаменты исследований и разработок на уровне Управляющих Компаний (УК). </a:t>
            </a:r>
          </a:p>
          <a:p>
            <a:pPr>
              <a:spcBef>
                <a:spcPct val="50000"/>
              </a:spcBef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Но по факту многие из них отрезаны от денежных потоков, связанных с проведением НИОКР – большинство НИОКР продолжают планироваться, контрактоваться и оплачиваться бизнес-единицами в составе холдинга. </a:t>
            </a:r>
          </a:p>
        </p:txBody>
      </p:sp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539750" y="5013325"/>
            <a:ext cx="835342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tx2"/>
                </a:solidFill>
                <a:latin typeface="Calibri" pitchFamily="34" charset="0"/>
              </a:rPr>
              <a:t>Задача: централизация на уровне УК и упорядочивание денежных потоков, связанных с проведением НИОКР</a:t>
            </a:r>
            <a:endParaRPr lang="ru-RU" sz="3200" b="1">
              <a:latin typeface="Calibri" pitchFamily="34" charset="0"/>
            </a:endParaRPr>
          </a:p>
        </p:txBody>
      </p:sp>
      <p:pic>
        <p:nvPicPr>
          <p:cNvPr id="15363" name="Picture 6" descr="Нерон -'Жизнь и судьба' Рефераты :: 5ka.su"/>
          <p:cNvPicPr>
            <a:picLocks noChangeAspect="1" noChangeArrowheads="1"/>
          </p:cNvPicPr>
          <p:nvPr/>
        </p:nvPicPr>
        <p:blipFill>
          <a:blip r:embed="rId2">
            <a:lum bright="10000" contrast="8000"/>
          </a:blip>
          <a:srcRect/>
          <a:stretch>
            <a:fillRect/>
          </a:stretch>
        </p:blipFill>
        <p:spPr bwMode="auto">
          <a:xfrm>
            <a:off x="3779838" y="2276475"/>
            <a:ext cx="1065212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7" descr="Free Vector Sear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2850" y="3502025"/>
            <a:ext cx="7397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8" descr="Free Vector Sear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175" y="3502025"/>
            <a:ext cx="7397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3" descr="Free Vector Sear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2938" y="3502025"/>
            <a:ext cx="7397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30"/>
          <p:cNvSpPr>
            <a:spLocks noChangeArrowheads="1"/>
          </p:cNvSpPr>
          <p:nvPr/>
        </p:nvSpPr>
        <p:spPr bwMode="auto">
          <a:xfrm>
            <a:off x="1979613" y="2133600"/>
            <a:ext cx="4967287" cy="2781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Text Box 31"/>
          <p:cNvSpPr txBox="1">
            <a:spLocks noChangeArrowheads="1"/>
          </p:cNvSpPr>
          <p:nvPr/>
        </p:nvSpPr>
        <p:spPr bwMode="auto">
          <a:xfrm>
            <a:off x="2268538" y="4365625"/>
            <a:ext cx="1008062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НИОКР</a:t>
            </a:r>
          </a:p>
        </p:txBody>
      </p:sp>
      <p:sp>
        <p:nvSpPr>
          <p:cNvPr id="15369" name="Text Box 32"/>
          <p:cNvSpPr txBox="1">
            <a:spLocks noChangeArrowheads="1"/>
          </p:cNvSpPr>
          <p:nvPr/>
        </p:nvSpPr>
        <p:spPr bwMode="auto">
          <a:xfrm>
            <a:off x="3924300" y="4365625"/>
            <a:ext cx="100806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НИОКР</a:t>
            </a:r>
          </a:p>
        </p:txBody>
      </p:sp>
      <p:sp>
        <p:nvSpPr>
          <p:cNvPr id="15370" name="Text Box 33"/>
          <p:cNvSpPr txBox="1">
            <a:spLocks noChangeArrowheads="1"/>
          </p:cNvSpPr>
          <p:nvPr/>
        </p:nvSpPr>
        <p:spPr bwMode="auto">
          <a:xfrm>
            <a:off x="5580063" y="4365625"/>
            <a:ext cx="1008062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НИОКР</a:t>
            </a:r>
          </a:p>
        </p:txBody>
      </p:sp>
      <p:sp>
        <p:nvSpPr>
          <p:cNvPr id="15371" name="Text Box 34"/>
          <p:cNvSpPr txBox="1">
            <a:spLocks noChangeArrowheads="1"/>
          </p:cNvSpPr>
          <p:nvPr/>
        </p:nvSpPr>
        <p:spPr bwMode="auto">
          <a:xfrm>
            <a:off x="3924300" y="2565400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УК</a:t>
            </a:r>
          </a:p>
        </p:txBody>
      </p:sp>
      <p:grpSp>
        <p:nvGrpSpPr>
          <p:cNvPr id="15372" name="Group 38"/>
          <p:cNvGrpSpPr>
            <a:grpSpLocks/>
          </p:cNvGrpSpPr>
          <p:nvPr/>
        </p:nvGrpSpPr>
        <p:grpSpPr bwMode="auto">
          <a:xfrm>
            <a:off x="3060700" y="2998788"/>
            <a:ext cx="720725" cy="503237"/>
            <a:chOff x="2245" y="3113"/>
            <a:chExt cx="454" cy="317"/>
          </a:xfrm>
        </p:grpSpPr>
        <p:pic>
          <p:nvPicPr>
            <p:cNvPr id="15377" name="Picture 37" descr="Scissors To Cut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45" y="3158"/>
              <a:ext cx="272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8" name="Line 35"/>
            <p:cNvSpPr>
              <a:spLocks noChangeShapeType="1"/>
            </p:cNvSpPr>
            <p:nvPr/>
          </p:nvSpPr>
          <p:spPr bwMode="auto">
            <a:xfrm flipV="1">
              <a:off x="2245" y="3113"/>
              <a:ext cx="454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5373" name="Picture 40" descr="Scissors To Cu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32363" y="3070225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4" name="Line 41"/>
          <p:cNvSpPr>
            <a:spLocks noChangeShapeType="1"/>
          </p:cNvSpPr>
          <p:nvPr/>
        </p:nvSpPr>
        <p:spPr bwMode="auto">
          <a:xfrm flipH="1" flipV="1">
            <a:off x="4860925" y="3000375"/>
            <a:ext cx="792163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15375" name="Picture 43" descr="Scissors To Cu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68763" y="3070225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6" name="Line 44"/>
          <p:cNvSpPr>
            <a:spLocks noChangeShapeType="1"/>
          </p:cNvSpPr>
          <p:nvPr/>
        </p:nvSpPr>
        <p:spPr bwMode="auto">
          <a:xfrm flipV="1">
            <a:off x="4356100" y="30702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15381" name="Picture 6" descr="logoIN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632450"/>
            <a:ext cx="291623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4"/>
          <p:cNvSpPr txBox="1">
            <a:spLocks noChangeArrowheads="1"/>
          </p:cNvSpPr>
          <p:nvPr/>
        </p:nvSpPr>
        <p:spPr bwMode="auto">
          <a:xfrm>
            <a:off x="611188" y="5084763"/>
            <a:ext cx="8207375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Aft>
                <a:spcPts val="600"/>
              </a:spcAft>
            </a:pPr>
            <a:r>
              <a:rPr lang="ru-RU" sz="3200" b="1">
                <a:solidFill>
                  <a:schemeClr val="tx2"/>
                </a:solidFill>
                <a:latin typeface="Calibri" pitchFamily="34" charset="0"/>
              </a:rPr>
              <a:t>Задача: необходим механизм аккумулирования средств для проведения длительных, крупных проектов</a:t>
            </a:r>
          </a:p>
        </p:txBody>
      </p:sp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684213" y="115888"/>
            <a:ext cx="8459787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tx2"/>
                </a:solidFill>
                <a:latin typeface="Calibri" pitchFamily="34" charset="0"/>
              </a:rPr>
              <a:t>Сегодня при финансировании НИОКР основным является сметный принцип в рамках годового цикла планирования.</a:t>
            </a:r>
          </a:p>
          <a:p>
            <a:pPr>
              <a:spcBef>
                <a:spcPct val="50000"/>
              </a:spcBef>
            </a:pPr>
            <a:r>
              <a:rPr lang="ru-RU" sz="2400">
                <a:solidFill>
                  <a:schemeClr val="tx2"/>
                </a:solidFill>
                <a:latin typeface="Calibri" pitchFamily="34" charset="0"/>
              </a:rPr>
              <a:t>В результате преобладают краткосрочные работы.</a:t>
            </a:r>
          </a:p>
        </p:txBody>
      </p:sp>
      <p:pic>
        <p:nvPicPr>
          <p:cNvPr id="16388" name="Picture 4" descr="Money Bag Tattoo Flas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8988" y="3141663"/>
            <a:ext cx="963612" cy="963612"/>
          </a:xfrm>
          <a:prstGeom prst="rect">
            <a:avLst/>
          </a:prstGeom>
          <a:noFill/>
        </p:spPr>
      </p:pic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6661150" y="2997200"/>
            <a:ext cx="4318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6732588" y="36449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732588" y="3933825"/>
            <a:ext cx="360362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3" name="Text Box 33"/>
          <p:cNvSpPr txBox="1">
            <a:spLocks noChangeArrowheads="1"/>
          </p:cNvSpPr>
          <p:nvPr/>
        </p:nvSpPr>
        <p:spPr bwMode="auto">
          <a:xfrm>
            <a:off x="7092950" y="2636838"/>
            <a:ext cx="1692275" cy="58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/>
              <a:t>НИОКР</a:t>
            </a:r>
          </a:p>
        </p:txBody>
      </p:sp>
      <p:pic>
        <p:nvPicPr>
          <p:cNvPr id="16396" name="Picture 7" descr="Free Vector Sear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0925" y="2276475"/>
            <a:ext cx="7397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7" descr="Free Vector Sear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0925" y="3213100"/>
            <a:ext cx="7397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8" name="Picture 7" descr="Free Vector Sear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0925" y="4221163"/>
            <a:ext cx="7397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5651500" y="3068638"/>
            <a:ext cx="43338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5724525" y="371792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V="1">
            <a:off x="5651500" y="3860800"/>
            <a:ext cx="43338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6402" name="Picture 18" descr="Money Bag Tattoo Flas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2852738"/>
            <a:ext cx="458788" cy="458787"/>
          </a:xfrm>
          <a:prstGeom prst="rect">
            <a:avLst/>
          </a:prstGeom>
          <a:noFill/>
        </p:spPr>
      </p:pic>
      <p:pic>
        <p:nvPicPr>
          <p:cNvPr id="16403" name="Picture 7" descr="Free Vector Sear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2563813"/>
            <a:ext cx="7397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4" name="Picture 20" descr="Money Bag Tattoo Flas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3716338"/>
            <a:ext cx="458788" cy="458787"/>
          </a:xfrm>
          <a:prstGeom prst="rect">
            <a:avLst/>
          </a:prstGeom>
          <a:noFill/>
        </p:spPr>
      </p:pic>
      <p:pic>
        <p:nvPicPr>
          <p:cNvPr id="16405" name="Picture 7" descr="Free Vector Sear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3427413"/>
            <a:ext cx="7397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6" name="Picture 22" descr="Money Bag Tattoo Flas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4581525"/>
            <a:ext cx="458788" cy="458788"/>
          </a:xfrm>
          <a:prstGeom prst="rect">
            <a:avLst/>
          </a:prstGeom>
          <a:noFill/>
        </p:spPr>
      </p:pic>
      <p:pic>
        <p:nvPicPr>
          <p:cNvPr id="16407" name="Picture 7" descr="Free Vector Sear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4292600"/>
            <a:ext cx="7397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8" name="AutoShape 24"/>
          <p:cNvSpPr>
            <a:spLocks noChangeArrowheads="1"/>
          </p:cNvSpPr>
          <p:nvPr/>
        </p:nvSpPr>
        <p:spPr bwMode="auto">
          <a:xfrm>
            <a:off x="2266950" y="2420938"/>
            <a:ext cx="792163" cy="2592387"/>
          </a:xfrm>
          <a:prstGeom prst="verticalScroll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 rot="16200000">
            <a:off x="1500981" y="3618707"/>
            <a:ext cx="210661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Годовая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2627313" y="2997200"/>
            <a:ext cx="28892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смета</a:t>
            </a:r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2987675" y="270827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2987675" y="41481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2987675" y="48688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4" name="Text Box 33"/>
          <p:cNvSpPr txBox="1">
            <a:spLocks noChangeArrowheads="1"/>
          </p:cNvSpPr>
          <p:nvPr/>
        </p:nvSpPr>
        <p:spPr bwMode="auto">
          <a:xfrm>
            <a:off x="3348038" y="2563813"/>
            <a:ext cx="935037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/>
              <a:t>НИОКР</a:t>
            </a:r>
          </a:p>
        </p:txBody>
      </p:sp>
      <p:sp>
        <p:nvSpPr>
          <p:cNvPr id="16416" name="Text Box 33"/>
          <p:cNvSpPr txBox="1">
            <a:spLocks noChangeArrowheads="1"/>
          </p:cNvSpPr>
          <p:nvPr/>
        </p:nvSpPr>
        <p:spPr bwMode="auto">
          <a:xfrm>
            <a:off x="3348038" y="4005263"/>
            <a:ext cx="935037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/>
              <a:t>НИОКР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3348038" y="4724400"/>
            <a:ext cx="935037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/>
              <a:t>НИОКР</a:t>
            </a:r>
          </a:p>
        </p:txBody>
      </p:sp>
      <p:sp>
        <p:nvSpPr>
          <p:cNvPr id="16418" name="Text Box 33"/>
          <p:cNvSpPr txBox="1">
            <a:spLocks noChangeArrowheads="1"/>
          </p:cNvSpPr>
          <p:nvPr/>
        </p:nvSpPr>
        <p:spPr bwMode="auto">
          <a:xfrm>
            <a:off x="7092950" y="3357563"/>
            <a:ext cx="1692275" cy="58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/>
              <a:t>НИОКР</a:t>
            </a:r>
          </a:p>
        </p:txBody>
      </p:sp>
      <p:sp>
        <p:nvSpPr>
          <p:cNvPr id="16419" name="Text Box 33"/>
          <p:cNvSpPr txBox="1">
            <a:spLocks noChangeArrowheads="1"/>
          </p:cNvSpPr>
          <p:nvPr/>
        </p:nvSpPr>
        <p:spPr bwMode="auto">
          <a:xfrm>
            <a:off x="7092950" y="4076700"/>
            <a:ext cx="1692275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/>
              <a:t>НИОКР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5580063" y="1844675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Предпочтительно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1331913" y="1844675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Сегодня</a:t>
            </a:r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2987675" y="45069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25" name="Text Box 33"/>
          <p:cNvSpPr txBox="1">
            <a:spLocks noChangeArrowheads="1"/>
          </p:cNvSpPr>
          <p:nvPr/>
        </p:nvSpPr>
        <p:spPr bwMode="auto">
          <a:xfrm>
            <a:off x="3348038" y="4364038"/>
            <a:ext cx="935037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/>
              <a:t>НИОКР</a:t>
            </a:r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2987675" y="30670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27" name="Text Box 33"/>
          <p:cNvSpPr txBox="1">
            <a:spLocks noChangeArrowheads="1"/>
          </p:cNvSpPr>
          <p:nvPr/>
        </p:nvSpPr>
        <p:spPr bwMode="auto">
          <a:xfrm>
            <a:off x="3348038" y="2924175"/>
            <a:ext cx="935037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/>
              <a:t>НИОКР</a:t>
            </a:r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>
            <a:off x="2987675" y="378777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29" name="Text Box 33"/>
          <p:cNvSpPr txBox="1">
            <a:spLocks noChangeArrowheads="1"/>
          </p:cNvSpPr>
          <p:nvPr/>
        </p:nvSpPr>
        <p:spPr bwMode="auto">
          <a:xfrm>
            <a:off x="3348038" y="3644900"/>
            <a:ext cx="935037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/>
              <a:t>НИОКР</a:t>
            </a:r>
          </a:p>
        </p:txBody>
      </p:sp>
      <p:sp>
        <p:nvSpPr>
          <p:cNvPr id="16430" name="Line 46"/>
          <p:cNvSpPr>
            <a:spLocks noChangeShapeType="1"/>
          </p:cNvSpPr>
          <p:nvPr/>
        </p:nvSpPr>
        <p:spPr bwMode="auto">
          <a:xfrm>
            <a:off x="2987675" y="34274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1" name="Text Box 33"/>
          <p:cNvSpPr txBox="1">
            <a:spLocks noChangeArrowheads="1"/>
          </p:cNvSpPr>
          <p:nvPr/>
        </p:nvSpPr>
        <p:spPr bwMode="auto">
          <a:xfrm>
            <a:off x="3348038" y="3284538"/>
            <a:ext cx="935037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/>
              <a:t>НИОКР</a:t>
            </a:r>
          </a:p>
        </p:txBody>
      </p:sp>
      <p:pic>
        <p:nvPicPr>
          <p:cNvPr id="16432" name="Picture 6" descr="logoIN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632450"/>
            <a:ext cx="291623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33" name="Rectangle 49"/>
          <p:cNvSpPr>
            <a:spLocks noChangeArrowheads="1"/>
          </p:cNvSpPr>
          <p:nvPr/>
        </p:nvSpPr>
        <p:spPr bwMode="auto">
          <a:xfrm>
            <a:off x="395288" y="1916113"/>
            <a:ext cx="4105275" cy="32416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34" name="Rectangle 50"/>
          <p:cNvSpPr>
            <a:spLocks noChangeArrowheads="1"/>
          </p:cNvSpPr>
          <p:nvPr/>
        </p:nvSpPr>
        <p:spPr bwMode="auto">
          <a:xfrm>
            <a:off x="4716463" y="1916113"/>
            <a:ext cx="4176712" cy="32416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84213" y="5084763"/>
            <a:ext cx="7993062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tx2"/>
                </a:solidFill>
                <a:latin typeface="Calibri" pitchFamily="34" charset="0"/>
              </a:rPr>
              <a:t>Задача: требуется создание относительно самостоятельного центра реализации политики в области </a:t>
            </a:r>
            <a:r>
              <a:rPr lang="en-US" sz="3200" b="1">
                <a:solidFill>
                  <a:schemeClr val="tx2"/>
                </a:solidFill>
                <a:latin typeface="Calibri" pitchFamily="34" charset="0"/>
              </a:rPr>
              <a:t>R&amp;D </a:t>
            </a:r>
            <a:r>
              <a:rPr lang="ru-RU" sz="3200" b="1">
                <a:solidFill>
                  <a:schemeClr val="tx2"/>
                </a:solidFill>
                <a:latin typeface="Calibri" pitchFamily="34" charset="0"/>
              </a:rPr>
              <a:t>и инноваций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84213" y="260350"/>
            <a:ext cx="7920037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Сегодня </a:t>
            </a:r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R&amp;D</a:t>
            </a: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 блок крупных компаний перегружен решением текущих проблем, а специалисты </a:t>
            </a:r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R&amp;D</a:t>
            </a: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 подразделений сильно ограничены корпоративной рутиной. </a:t>
            </a:r>
          </a:p>
          <a:p>
            <a:pPr>
              <a:spcBef>
                <a:spcPct val="50000"/>
              </a:spcBef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Существует насущная потребность развивать перспективные технологии, которые обеспечивают долгосрочную конкурентоспособность компании. </a:t>
            </a:r>
          </a:p>
        </p:txBody>
      </p:sp>
      <p:pic>
        <p:nvPicPr>
          <p:cNvPr id="20487" name="Picture 7" descr="beFocus.ru - ОБЗОР МИРА ПОЛИТИКИ БИЗНЕСА ОБЩЕСТ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3068638"/>
            <a:ext cx="1727200" cy="1614487"/>
          </a:xfrm>
          <a:prstGeom prst="rect">
            <a:avLst/>
          </a:prstGeom>
          <a:noFill/>
        </p:spPr>
      </p:pic>
      <p:pic>
        <p:nvPicPr>
          <p:cNvPr id="20491" name="Picture 11" descr="Download Telescope Vectors for fre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3068638"/>
            <a:ext cx="1728787" cy="1608137"/>
          </a:xfrm>
          <a:prstGeom prst="rect">
            <a:avLst/>
          </a:prstGeom>
          <a:noFill/>
        </p:spPr>
      </p:pic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3779838" y="3644900"/>
            <a:ext cx="1728787" cy="503238"/>
          </a:xfrm>
          <a:prstGeom prst="leftRightArrow">
            <a:avLst>
              <a:gd name="adj1" fmla="val 50000"/>
              <a:gd name="adj2" fmla="val 687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0493" name="Picture 6" descr="logoIN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632450"/>
            <a:ext cx="291623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00113" y="333375"/>
            <a:ext cx="777557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Коммерциализация РИД, как правило, не является приоритетом даже для </a:t>
            </a:r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R&amp;D</a:t>
            </a: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 подразделений крупной компании. Средства на эти цели не закладываются в сметы, </a:t>
            </a:r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KPI</a:t>
            </a: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 не устанавливаются. </a:t>
            </a:r>
            <a:endParaRPr lang="en-US" sz="2000">
              <a:solidFill>
                <a:schemeClr val="tx2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Существует потребность отслеживать коммерческие перспективы создаваемых в компании технологий, т.к. они могут не только принести дополнительный доход, но и положить начало совершенно новому направлению в бизнесе компании. 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11188" y="5445125"/>
            <a:ext cx="79200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tx2"/>
                </a:solidFill>
                <a:latin typeface="Calibri" pitchFamily="34" charset="0"/>
              </a:rPr>
              <a:t>Задача: требуется активизировать деятельность по  коммерциализации РИД</a:t>
            </a:r>
            <a:r>
              <a:rPr lang="ru-RU"/>
              <a:t> </a:t>
            </a:r>
          </a:p>
        </p:txBody>
      </p:sp>
      <p:pic>
        <p:nvPicPr>
          <p:cNvPr id="21510" name="Picture 6" descr="logo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632450"/>
            <a:ext cx="291623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Text Box 33"/>
          <p:cNvSpPr txBox="1">
            <a:spLocks noChangeArrowheads="1"/>
          </p:cNvSpPr>
          <p:nvPr/>
        </p:nvSpPr>
        <p:spPr bwMode="auto">
          <a:xfrm>
            <a:off x="1116013" y="3141663"/>
            <a:ext cx="1692275" cy="58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/>
              <a:t>НИОКР</a:t>
            </a:r>
          </a:p>
        </p:txBody>
      </p:sp>
      <p:sp>
        <p:nvSpPr>
          <p:cNvPr id="21512" name="Text Box 33"/>
          <p:cNvSpPr txBox="1">
            <a:spLocks noChangeArrowheads="1"/>
          </p:cNvSpPr>
          <p:nvPr/>
        </p:nvSpPr>
        <p:spPr bwMode="auto">
          <a:xfrm>
            <a:off x="1116013" y="3862388"/>
            <a:ext cx="1692275" cy="58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/>
              <a:t>НИОКР</a:t>
            </a:r>
          </a:p>
        </p:txBody>
      </p:sp>
      <p:sp>
        <p:nvSpPr>
          <p:cNvPr id="21513" name="Text Box 33"/>
          <p:cNvSpPr txBox="1">
            <a:spLocks noChangeArrowheads="1"/>
          </p:cNvSpPr>
          <p:nvPr/>
        </p:nvSpPr>
        <p:spPr bwMode="auto">
          <a:xfrm>
            <a:off x="1116013" y="4581525"/>
            <a:ext cx="1692275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/>
              <a:t>НИОКР</a:t>
            </a:r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3636963" y="3068638"/>
            <a:ext cx="2162175" cy="21605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3779838" y="3500438"/>
            <a:ext cx="18716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Корпоративный центр управления инновациями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6372225" y="2925763"/>
            <a:ext cx="20161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Спин-офф компании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6372225" y="4581525"/>
            <a:ext cx="20161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Продажа лицензий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6372225" y="3789363"/>
            <a:ext cx="20161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Передача прав производителям</a:t>
            </a:r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V="1">
            <a:off x="5653088" y="3357563"/>
            <a:ext cx="7191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5797550" y="4076700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5724525" y="4581525"/>
            <a:ext cx="6477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2844800" y="3357563"/>
            <a:ext cx="8651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2844800" y="414972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 flipV="1">
            <a:off x="2844800" y="45085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27088" y="333375"/>
            <a:ext cx="813752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Большинство компаний продолжают придерживаться модели «закрытых инноваций».</a:t>
            </a:r>
          </a:p>
          <a:p>
            <a:pPr>
              <a:spcBef>
                <a:spcPct val="50000"/>
              </a:spcBef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Инструменты господдержки инноваций используются не в полной мере, особенно в направлении проведения «кооперационных проектов».</a:t>
            </a:r>
          </a:p>
          <a:p>
            <a:pPr>
              <a:spcBef>
                <a:spcPct val="50000"/>
              </a:spcBef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Отсутствует центр компетенций по взаимодействию с внешними разработчиками и государством. 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55650" y="5084763"/>
            <a:ext cx="792003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tx2"/>
                </a:solidFill>
                <a:latin typeface="Calibri" pitchFamily="34" charset="0"/>
              </a:rPr>
              <a:t>Задача: необходим «интерфейс» по взаимодействию корпорации с внешними партнерами и государством</a:t>
            </a:r>
          </a:p>
        </p:txBody>
      </p:sp>
      <p:pic>
        <p:nvPicPr>
          <p:cNvPr id="22535" name="Picture 6" descr="logo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632450"/>
            <a:ext cx="291623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6" descr="Нерон -'Жизнь и судьба' Рефераты :: 5ka.s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3429000"/>
            <a:ext cx="1295400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4140200" y="2852738"/>
            <a:ext cx="2016125" cy="201612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4211638" y="3357563"/>
            <a:ext cx="18716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Корпоративный центр «открытых  инноваций»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804025" y="2636838"/>
            <a:ext cx="1512888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ВУЗы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6804025" y="3141663"/>
            <a:ext cx="1512888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НИИ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6804025" y="3644900"/>
            <a:ext cx="151288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СМП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6443663" y="4149725"/>
            <a:ext cx="2376487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Государственные ведомства и институты развития</a:t>
            </a:r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5940425" y="2852738"/>
            <a:ext cx="8636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 flipH="1">
            <a:off x="6084888" y="3284538"/>
            <a:ext cx="7191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H="1" flipV="1">
            <a:off x="6156325" y="38608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6011863" y="4365625"/>
            <a:ext cx="4318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H="1">
            <a:off x="3059113" y="3860800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8" name="Text Box 34"/>
          <p:cNvSpPr txBox="1">
            <a:spLocks noChangeArrowheads="1"/>
          </p:cNvSpPr>
          <p:nvPr/>
        </p:nvSpPr>
        <p:spPr bwMode="auto">
          <a:xfrm>
            <a:off x="2051050" y="3716338"/>
            <a:ext cx="792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/>
              <a:t>УК</a:t>
            </a:r>
          </a:p>
        </p:txBody>
      </p:sp>
      <p:pic>
        <p:nvPicPr>
          <p:cNvPr id="22549" name="Picture 7" descr="Free Vector Searc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2138" y="2708275"/>
            <a:ext cx="7397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0" name="Picture 7" descr="Free Vector Searc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4149725"/>
            <a:ext cx="7397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51" name="Line 23"/>
          <p:cNvSpPr>
            <a:spLocks noChangeShapeType="1"/>
          </p:cNvSpPr>
          <p:nvPr/>
        </p:nvSpPr>
        <p:spPr bwMode="auto">
          <a:xfrm flipH="1" flipV="1">
            <a:off x="3851275" y="3213100"/>
            <a:ext cx="433388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 flipH="1">
            <a:off x="3924300" y="4365625"/>
            <a:ext cx="3603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258888" y="1341438"/>
            <a:ext cx="6769100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tx2"/>
                </a:solidFill>
              </a:rPr>
              <a:t>Все перечисленные задачи могут быть решены путем создания корпоративного</a:t>
            </a:r>
          </a:p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tx2"/>
                </a:solidFill>
              </a:rPr>
              <a:t>«Фонда поддержки научной, научно-технической и инновационной деятельности»</a:t>
            </a:r>
          </a:p>
        </p:txBody>
      </p:sp>
      <p:pic>
        <p:nvPicPr>
          <p:cNvPr id="18435" name="Picture 6" descr="logo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632450"/>
            <a:ext cx="291623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42988" y="1268413"/>
            <a:ext cx="7272337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tx2"/>
                </a:solidFill>
                <a:latin typeface="Calibri" pitchFamily="34" charset="0"/>
              </a:rPr>
              <a:t>«Налоговый кодекс» РФ предоставляет компаниям две возможности финансирования НИОКР</a:t>
            </a: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 (кроме использования чистой прибыли и внешних средств): </a:t>
            </a:r>
          </a:p>
          <a:p>
            <a:endParaRPr lang="ru-RU" sz="200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- через признание соответствующих затрат (в соответствии с перечнем расходов на НИОКР, установленным п.1-5 ст. 262 НК РФ) по окончании выполнения работ;</a:t>
            </a:r>
          </a:p>
          <a:p>
            <a:endParaRPr lang="ru-RU" sz="200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- через механизм отчисления средств на формирование фондов поддержки научной, научно-технической и инновационной деятельности, созданных в соответствии с Федеральным законом от 23.08.1996 № 127-ФЗ «О науке и государственной научно-технической политике», в сумме не более 1,5% доходов от реализации (в соответствии с п.6 ст. 262 НК РФ)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39750" y="260350"/>
            <a:ext cx="81724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tx2"/>
                </a:solidFill>
                <a:latin typeface="Calibri" pitchFamily="34" charset="0"/>
              </a:rPr>
              <a:t>Налоговое законодательство в части НИОКР</a:t>
            </a:r>
          </a:p>
        </p:txBody>
      </p:sp>
      <p:pic>
        <p:nvPicPr>
          <p:cNvPr id="23558" name="Picture 6" descr="logo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632450"/>
            <a:ext cx="291623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1566</TotalTime>
  <Words>1064</Words>
  <Application>Microsoft Office PowerPoint</Application>
  <PresentationFormat>Экран (4:3)</PresentationFormat>
  <Paragraphs>117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ＭＳ Ｐゴシック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Стас</dc:creator>
  <cp:lastModifiedBy>srozmirovich</cp:lastModifiedBy>
  <cp:revision>15</cp:revision>
  <dcterms:created xsi:type="dcterms:W3CDTF">2015-03-07T15:41:54Z</dcterms:created>
  <dcterms:modified xsi:type="dcterms:W3CDTF">2015-03-11T13:45:47Z</dcterms:modified>
</cp:coreProperties>
</file>