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0" r:id="rId4"/>
    <p:sldId id="260" r:id="rId5"/>
    <p:sldId id="308" r:id="rId6"/>
    <p:sldId id="300" r:id="rId7"/>
    <p:sldId id="317" r:id="rId8"/>
    <p:sldId id="314" r:id="rId9"/>
    <p:sldId id="313" r:id="rId10"/>
    <p:sldId id="316" r:id="rId11"/>
    <p:sldId id="318" r:id="rId12"/>
    <p:sldId id="319" r:id="rId13"/>
    <p:sldId id="320" r:id="rId14"/>
  </p:sldIdLst>
  <p:sldSz cx="10693400" cy="7561263"/>
  <p:notesSz cx="6797675" cy="99282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FF9900"/>
    <a:srgbClr val="4F6228"/>
    <a:srgbClr val="FFD9A7"/>
    <a:srgbClr val="0099CC"/>
    <a:srgbClr val="A0AD45"/>
    <a:srgbClr val="123E76"/>
    <a:srgbClr val="F68636"/>
    <a:srgbClr val="F26925"/>
    <a:srgbClr val="65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5429" autoAdjust="0"/>
  </p:normalViewPr>
  <p:slideViewPr>
    <p:cSldViewPr snapToGrid="0">
      <p:cViewPr>
        <p:scale>
          <a:sx n="62" d="100"/>
          <a:sy n="62" d="100"/>
        </p:scale>
        <p:origin x="-414" y="-17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2A98F99D-8402-4EC0-8C56-780471D8A16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88230" tIns="44115" rIns="88230" bIns="441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4022D9E7-34E0-4D00-8E9E-28D002307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2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D9E7-34E0-4D00-8E9E-28D0023076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1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ФОНД «ЭНЕРГИЯ БЕЗ ГРАНИЦ» СОЗДАН В </a:t>
            </a:r>
            <a:r>
              <a:rPr lang="en-US" altLang="ru-RU" b="1" dirty="0">
                <a:solidFill>
                  <a:srgbClr val="0070C0"/>
                </a:solidFill>
                <a:latin typeface="Arial Narrow" pitchFamily="34" charset="0"/>
              </a:rPr>
              <a:t>2011 </a:t>
            </a: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ГОДУ В СООТВЕТСТВИИ С ФЕДЕРАЛЬНЫМ</a:t>
            </a:r>
            <a:r>
              <a:rPr lang="en-US" altLang="ru-RU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ЗАКОНОМ ОТ 23.08.1996 N 127-ФЗ</a:t>
            </a:r>
            <a:r>
              <a:rPr lang="en-US" altLang="ru-RU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«О НАУКЕ И ГОСУДАРСТВЕННОЙ НАУЧНО-ТЕХНИЧЕСКОЙ</a:t>
            </a:r>
            <a:r>
              <a:rPr lang="en-US" altLang="ru-RU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ПОЛИТИКЕ»</a:t>
            </a:r>
            <a:r>
              <a:rPr lang="en-US" altLang="ru-RU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И ФЕДЕРАЛЬНЫМ ЗАКОНОМ ОТ 12.01.1996 N 7-ФЗ </a:t>
            </a:r>
            <a:r>
              <a:rPr lang="en-US" altLang="ru-RU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«О НЕКОММЕРЧЕСКИХ ОРГАНИЗАЦИЯХ».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D9E7-34E0-4D00-8E9E-28D0023076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2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В соответствии с Уставом основной целью деятельности Фонда является формирование имущества  на основе добровольных имущественных взносов и иных не запрещенных законом поступлений и использования их на:</a:t>
            </a:r>
          </a:p>
          <a:p>
            <a:pPr marL="165432" indent="-165432" defTabSz="882305"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поддержку научной, научно-технической и инновационной деятельности;</a:t>
            </a:r>
          </a:p>
          <a:p>
            <a:pPr marL="165432" indent="-165432" defTabSz="882305"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финансирование работ по созданию научной, научно-технической продукции и опытно-конструкторских разработок;</a:t>
            </a:r>
          </a:p>
          <a:p>
            <a:pPr marL="165432" indent="-165432" defTabSz="882305"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продвижение передовых научных школ в РФ и в мире;</a:t>
            </a:r>
          </a:p>
          <a:p>
            <a:pPr marL="165432" indent="-165432" defTabSz="882305"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создание условий для модернизации экономики РФ и развитие инноваций;</a:t>
            </a:r>
          </a:p>
          <a:p>
            <a:pPr marL="165432" indent="-165432" defTabSz="882305"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70C0"/>
                </a:solidFill>
                <a:latin typeface="Arial Narrow" pitchFamily="34" charset="0"/>
              </a:rPr>
              <a:t>участие в финансировании крупных проектов, направленных на занятие российскими компаниями передовых позиций в энергетике, продвижение современных технологий</a:t>
            </a:r>
          </a:p>
          <a:p>
            <a:pPr defTabSz="882305">
              <a:defRPr/>
            </a:pPr>
            <a:endParaRPr lang="ru-RU" altLang="ru-RU" dirty="0">
              <a:solidFill>
                <a:srgbClr val="0070C0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D9E7-34E0-4D00-8E9E-28D0023076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5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Ключевые проекты Фонда охватывают все потребности строительства</a:t>
            </a:r>
            <a:r>
              <a:rPr lang="ru-RU" b="1" baseline="0" dirty="0" smtClean="0"/>
              <a:t> и эксплуатации генерирующих активов Группы «</a:t>
            </a:r>
            <a:r>
              <a:rPr lang="ru-RU" b="1" baseline="0" dirty="0" err="1" smtClean="0"/>
              <a:t>Интер</a:t>
            </a:r>
            <a:r>
              <a:rPr lang="ru-RU" b="1" baseline="0" dirty="0" smtClean="0"/>
              <a:t> РАО». </a:t>
            </a:r>
            <a:endParaRPr lang="ru-RU" b="1" dirty="0" smtClean="0"/>
          </a:p>
          <a:p>
            <a:r>
              <a:rPr lang="ru-RU" b="1" dirty="0" smtClean="0"/>
              <a:t>Реализация</a:t>
            </a:r>
            <a:r>
              <a:rPr lang="ru-RU" b="1" baseline="0" dirty="0" smtClean="0"/>
              <a:t> НИОКТР осуществляется в рамках Соглашения о сотрудничестве между ОАО «</a:t>
            </a:r>
            <a:r>
              <a:rPr lang="ru-RU" b="1" baseline="0" dirty="0" err="1" smtClean="0"/>
              <a:t>Интер</a:t>
            </a:r>
            <a:r>
              <a:rPr lang="ru-RU" b="1" baseline="0" dirty="0" smtClean="0"/>
              <a:t> РАО» и Фондом. </a:t>
            </a:r>
          </a:p>
          <a:p>
            <a:r>
              <a:rPr lang="ru-RU" b="1" baseline="0" dirty="0" smtClean="0"/>
              <a:t>ОАО «</a:t>
            </a:r>
            <a:r>
              <a:rPr lang="ru-RU" b="1" baseline="0" dirty="0" err="1" smtClean="0"/>
              <a:t>Интер</a:t>
            </a:r>
            <a:r>
              <a:rPr lang="ru-RU" b="1" baseline="0" dirty="0" smtClean="0"/>
              <a:t> РАО» в рамках содействия коммерциализации результатов НИОКТР: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baseline="0" dirty="0" smtClean="0"/>
              <a:t>определяет возможность и целесообразность предоставления площадок для выполнения проектов;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 smtClean="0"/>
              <a:t>предоставляет статистические данные и информацию о генерирующем</a:t>
            </a:r>
            <a:r>
              <a:rPr lang="ru-RU" b="1" baseline="0" dirty="0" smtClean="0"/>
              <a:t> оборудовании;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 smtClean="0"/>
              <a:t>определяет возможность и целесообразность</a:t>
            </a:r>
            <a:r>
              <a:rPr lang="ru-RU" b="1" baseline="0" dirty="0" smtClean="0"/>
              <a:t> апробирования полученных результатов на предприятиях Группы.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D9E7-34E0-4D00-8E9E-28D0023076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6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 реализуемым Фондом </a:t>
            </a:r>
            <a:r>
              <a:rPr lang="ru-RU" b="1" baseline="0" dirty="0" smtClean="0"/>
              <a:t>на стадии опытно-конструкторских разработок  (в том числе, с объектами внедрения) относятся 4 крупных проекта:</a:t>
            </a:r>
          </a:p>
          <a:p>
            <a:pPr algn="l"/>
            <a:r>
              <a:rPr lang="ru-RU" b="1" dirty="0">
                <a:solidFill>
                  <a:srgbClr val="F6882E"/>
                </a:solidFill>
                <a:latin typeface="Arial Narrow" panose="020B0606020202030204" pitchFamily="34" charset="0"/>
              </a:rPr>
              <a:t>1. Разработка всережимной парогазовой установки ПГУ 20/25Т;</a:t>
            </a:r>
          </a:p>
          <a:p>
            <a:pPr algn="l"/>
            <a:r>
              <a:rPr lang="ru-RU" b="1" dirty="0" smtClean="0">
                <a:solidFill>
                  <a:srgbClr val="F6882E"/>
                </a:solidFill>
                <a:latin typeface="Arial Narrow" panose="020B0606020202030204" pitchFamily="34" charset="0"/>
              </a:rPr>
              <a:t>2. </a:t>
            </a:r>
            <a:r>
              <a:rPr lang="ru-RU" b="1" dirty="0">
                <a:solidFill>
                  <a:srgbClr val="F6882E"/>
                </a:solidFill>
                <a:latin typeface="Arial Narrow" panose="020B0606020202030204" pitchFamily="34" charset="0"/>
              </a:rPr>
              <a:t>Освоение и внедрение технологии прямоточной газификации угля; </a:t>
            </a:r>
          </a:p>
          <a:p>
            <a:pPr algn="l"/>
            <a:endParaRPr lang="ru-RU" dirty="0">
              <a:solidFill>
                <a:srgbClr val="F6882E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D9E7-34E0-4D00-8E9E-28D0023076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4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счет применения инновационных технологических решений всережимная ПГУ 20/25Т по сравнению с существующими проектами энергоустановок на органическом топливе обеспечивает: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независимое регулирование электрической и тепловой мощности;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высокую маневренность для участия в регулировании частоты и мощности в энергосистеме, а также в пусковых и остановочных режимах;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глубокую разгрузку ПГУ по электрической мощности без изменения отпуска тепла;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 высокую экономичность производства электроэнергии и тепла в широком диапазоне изменения отпуска тепловой энергии (от его отсутствия до максимального значения);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д) низкую потребность в технологической воде (в исполнении ПГУ с воздушным конденсатором);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е) улучшение экологической обстановки в зоне размещения ПГУ за счет снижения: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удельного расхода условного топлива,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концентрации оксидов азота в уходящих газах до величин менее 50 мг/м3;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ж) сокращение стоимости и сроков строительства электростанции за счет блочной поставки систем и оборудования ПГУ.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проект всережимной ПГУ заложены результаты экспериментальных исследований таких инновационных продуктов, как: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малотоксичная камера сгорания газовой турбины;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горелочное устройство котла-утилизатора;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конструкция </a:t>
            </a:r>
            <a:r>
              <a:rPr lang="ru-RU" alt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деаэрационного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устройства вакуумного деаэратора добавочной воды и конденсата;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конструкция воздушного конденсатора паровой турбины;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способ независимого управления электрической мощностью и отпуском тепла.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проекта всережимной ПГУ 20/25Т показывает, что в сегменте малой распределенной энергетики проект: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отвечает мировому уровню;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обеспечивает повышение эффективности производства электроэнергии и тепла;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направлен на реализации высокоэффективной парогазовой технологии на базе отечественного </a:t>
            </a:r>
            <a:r>
              <a:rPr lang="ru-RU" alt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энергооборудования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с тем, по мнению авторов, инвестиционная привлекательность проекта ПГУ 20/25Т может быть существенно расширена в случае введения в него дополнительных инновационных технологических опций (</a:t>
            </a:r>
            <a:r>
              <a:rPr lang="ru-RU" alt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тригенерация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аккумуляторы теплоты).</a:t>
            </a:r>
          </a:p>
          <a:p>
            <a:pPr algn="just" eaLnBrk="1" hangingPunct="1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D9E7-34E0-4D00-8E9E-28D0023076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3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ru-RU" b="1" dirty="0"/>
              <a:t>Стратегия энергетической безопасности России требует увеличения доли угля в энергетическом балансе страны. Колебания цен на традиционные источники энергии – нефть и газ – вызывают неустойчивость экономики. Для изменения существующей ситуации необходимо осуществить переход от простой добычи угля к переработке его на месте по энергосберегающим экологически безопасным технологиям и производства электрической  и тепловой энергии.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D9E7-34E0-4D00-8E9E-28D0023076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5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Результаты реализации проекта будут использоваться при проектировании и строительстве установок газификации в сегменте малой распределенной энергетики.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D9E7-34E0-4D00-8E9E-28D0023076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1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 настоящее время актуально техническое перевооружение угольных ТЭЦ, которое обусловлено как  моральным и физическим износом оборудования, так  и тем, что комбинированный метод производства электроэнергии и теплоты на ТЭЦ снижает потребность в топливе примерно на 30 % по сравнению с раздельным методом. Кардинальным решением проблемы является замена устаревшего оборудования угольных ТЭЦ новыми теплофикационными блоками с современным котельным и турбинным оборудованием, обеспечивающими высокую эффективность производства электроэнергии и теплоты при минимальных выбросах загрязняющих веществ в атмосферу.</a:t>
            </a:r>
          </a:p>
          <a:p>
            <a:r>
              <a:rPr lang="ru-RU" b="1" dirty="0"/>
              <a:t>Основные признаками ТЭЦ нового поколения реализуются в следующих технических решениях: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новая паровая турбина с увеличенным КПД отсеков на повышенные и экономически обоснованные параметры пара; 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блочное исполнение, позволяющее применить  дроссельное парораспределение и обеспечить работу блока на скользящем давлении при пониженных нагрузках;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тепловая схема блока с </a:t>
            </a:r>
            <a:r>
              <a:rPr lang="ru-RU" b="1" dirty="0" err="1"/>
              <a:t>двухподъемной</a:t>
            </a:r>
            <a:r>
              <a:rPr lang="ru-RU" b="1" dirty="0"/>
              <a:t> схемой регенерации и использованием унифицированных горизонтальных подогревателей;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турбоустановка,  обеспечивающая возможность работы по тепловому графику 130/70 </a:t>
            </a:r>
            <a:r>
              <a:rPr lang="ru-RU" b="1" baseline="30000" dirty="0"/>
              <a:t>0</a:t>
            </a:r>
            <a:r>
              <a:rPr lang="ru-RU" b="1" dirty="0"/>
              <a:t>С без использования пиковых котлов;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использование турбины с </a:t>
            </a:r>
            <a:r>
              <a:rPr lang="ru-RU" b="1" dirty="0" err="1"/>
              <a:t>расцепной</a:t>
            </a:r>
            <a:r>
              <a:rPr lang="ru-RU" b="1" dirty="0"/>
              <a:t> муфтой, позволяющее отключить часть низкого давления (ЧНД) на весь отопительный период и исключит потери на вентиляцию в ЧНД. При этом в летние месяцы отключение ЧНД позволяет применить лопатки большой высоты (до 960 мм) и получить КПД ЧНД на уровне 88 %;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котельные установки на повышенные параметры пара с гарантийным КПД более 92 %;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котлы с циркулирующим кипящим слоем (ЦКС), обеспечивающие перспективные нормативы по вредным выбросам оксидов азота и серы и сжигание различных топлив (диверсификацию поставок топлива);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комбинированные или рукавные фильтры, обеспечивающие высокую эффективность улавливания золы;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системы </a:t>
            </a:r>
            <a:r>
              <a:rPr lang="ru-RU" b="1" dirty="0" err="1"/>
              <a:t>азото</a:t>
            </a:r>
            <a:r>
              <a:rPr lang="ru-RU" b="1" dirty="0"/>
              <a:t> и сероочистки, обеспечивающие значения концентраций вредных выбросов на уровне 200 мг/м</a:t>
            </a:r>
            <a:r>
              <a:rPr lang="ru-RU" b="1" baseline="30000" dirty="0"/>
              <a:t>3</a:t>
            </a:r>
            <a:r>
              <a:rPr lang="ru-RU" b="1" dirty="0"/>
              <a:t> при нормальных условиях;</a:t>
            </a:r>
          </a:p>
          <a:p>
            <a:pPr marL="165432" indent="-165432">
              <a:buFont typeface="Wingdings" panose="05000000000000000000" pitchFamily="2" charset="2"/>
              <a:buChar char="ü"/>
            </a:pPr>
            <a:r>
              <a:rPr lang="ru-RU" b="1" dirty="0"/>
              <a:t>системы сухого удаления золы и шлака (донной золы котлов с ЦКС), обеспечивающие возможность использования золы и шлака без </a:t>
            </a:r>
            <a:r>
              <a:rPr lang="ru-RU" b="1" dirty="0" err="1"/>
              <a:t>золоотвалов</a:t>
            </a:r>
            <a:r>
              <a:rPr lang="ru-RU" b="1" dirty="0"/>
              <a:t>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D9E7-34E0-4D00-8E9E-28D0023076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2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8AF0-CAE4-4835-9048-C041B8789C2D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CBAC-2C3B-4BD1-A9F8-3AEAA8361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8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AC73-2163-454F-A2FE-1128678872D1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39F8-AF56-4770-9898-3A0D5A288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6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EB5D-68E6-47B8-9F8D-E9A8343ECD4E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9C20-1D86-45E0-BE11-13D9E808D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7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578948" y="7092999"/>
            <a:ext cx="2454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</a:rPr>
              <a:t>“Energy without borders”</a:t>
            </a:r>
            <a:endParaRPr lang="en-US" sz="160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A0FC-BCC5-4D8A-A811-8DBAEFE05A6B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F28A-9E2C-4605-81DD-8B3446EDB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6834188" y="7107238"/>
            <a:ext cx="33131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F68636"/>
                </a:solidFill>
                <a:latin typeface="Arial Narrow" pitchFamily="34" charset="0"/>
              </a:rPr>
              <a:t>ФОНД «ЭНЕРГИЯ БЕЗ ГРАНИЦ»</a:t>
            </a:r>
          </a:p>
        </p:txBody>
      </p:sp>
    </p:spTree>
    <p:extLst>
      <p:ext uri="{BB962C8B-B14F-4D97-AF65-F5344CB8AC3E}">
        <p14:creationId xmlns:p14="http://schemas.microsoft.com/office/powerpoint/2010/main" val="326070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66A8-70E7-4A7C-BC31-6771261A889D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60EF-73B2-4B0B-817D-127A830D3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9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E981-BC86-4082-AA1E-9430AAA795FF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4A28-6B1E-4378-9AB7-91B07D639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7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37B1-2ED2-444D-8E74-D975EAF7346B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B275-2208-4123-B975-531B8A165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2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7D8E-B99F-4740-9715-CC4F8AFD0ABA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E7D2-AC0E-40EE-B56E-36B6D4BCA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8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A117-D21A-44E3-9656-6B287657CE9B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7CED-AC95-4651-AF27-8964436E0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6834188" y="7107238"/>
            <a:ext cx="33131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F68636"/>
                </a:solidFill>
                <a:latin typeface="Arial Narrow" pitchFamily="34" charset="0"/>
              </a:rPr>
              <a:t>ФОНД «ЭНЕРГИЯ БЕЗ ГРАНИЦ»</a:t>
            </a:r>
          </a:p>
        </p:txBody>
      </p:sp>
    </p:spTree>
    <p:extLst>
      <p:ext uri="{BB962C8B-B14F-4D97-AF65-F5344CB8AC3E}">
        <p14:creationId xmlns:p14="http://schemas.microsoft.com/office/powerpoint/2010/main" val="342423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E33B-90C4-4BC3-B8D1-E7C7977D55DF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7BCA-FCDD-48DA-9E13-ADF373A43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5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08B0-8CDF-48BF-90D3-9ECFE1A787B7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D754-FDCC-432D-B663-ACF8CAFBE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6834188" y="7107238"/>
            <a:ext cx="33131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solidFill>
                  <a:srgbClr val="F68636"/>
                </a:solidFill>
                <a:latin typeface="Arial Narrow" pitchFamily="34" charset="0"/>
              </a:rPr>
              <a:t>ФОНД «ЭНЕРГИЯ БЕЗ ГРАНИЦ»</a:t>
            </a:r>
          </a:p>
        </p:txBody>
      </p:sp>
    </p:spTree>
    <p:extLst>
      <p:ext uri="{BB962C8B-B14F-4D97-AF65-F5344CB8AC3E}">
        <p14:creationId xmlns:p14="http://schemas.microsoft.com/office/powerpoint/2010/main" val="20622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F988E-0019-4B9D-A64C-6A2913FA7B75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B4B870-632E-418F-88D6-F2ACCA3E6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5062309" y="711598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fld id="{8A969B2A-A678-40A8-88BF-7151DACB097B}" type="slidenum">
              <a:rPr lang="ru-RU" sz="1800">
                <a:solidFill>
                  <a:prstClr val="white">
                    <a:lumMod val="50000"/>
                  </a:prstClr>
                </a:solidFill>
                <a:latin typeface="Calibri"/>
              </a:rPr>
              <a:pPr algn="ctr" defTabSz="914400">
                <a:defRPr/>
              </a:pPr>
              <a:t>‹#›</a:t>
            </a:fld>
            <a:endParaRPr lang="ru-RU" sz="18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2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microsoft.com/office/2007/relationships/hdphoto" Target="../media/hdphoto3.wdp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2.e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811213" y="4608513"/>
            <a:ext cx="51117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Arial" charset="0"/>
              </a:rPr>
              <a:t>Фонд поддержки научной,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Arial" charset="0"/>
              </a:rPr>
              <a:t>научно-технической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Arial" charset="0"/>
              </a:rPr>
              <a:t>и инновационной деятельности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latin typeface="Arial" charset="0"/>
              </a:rPr>
              <a:t>«Энергия без границ»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9441" y="4896804"/>
            <a:ext cx="396209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УПРАВЛЯЮЩИЙ ФОНДОМ </a:t>
            </a:r>
            <a:endParaRPr lang="en-US" sz="13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«ЭНЕРГИЯ БЕЗ ГРАНИЦ»</a:t>
            </a:r>
          </a:p>
          <a:p>
            <a:pPr algn="ctr"/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ДМИТРИЙ ГРИНЧЕНКО</a:t>
            </a:r>
          </a:p>
          <a:p>
            <a:pPr algn="ctr"/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МАРТ 2015</a:t>
            </a:r>
          </a:p>
          <a:p>
            <a:r>
              <a:rPr lang="ru-RU" sz="11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Скругленный прямоугольник 74"/>
          <p:cNvSpPr/>
          <p:nvPr/>
        </p:nvSpPr>
        <p:spPr>
          <a:xfrm>
            <a:off x="8462637" y="2630008"/>
            <a:ext cx="1793641" cy="3793677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8856" y="222622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400" b="1" dirty="0" smtClean="0">
                <a:solidFill>
                  <a:srgbClr val="F68636"/>
                </a:solidFill>
                <a:latin typeface="Calibri"/>
                <a:cs typeface="Arial" pitchFamily="34" charset="0"/>
              </a:rPr>
              <a:t>РЕАЛИЗАЦИЯ ПРИНЦИПА ТЕХНОЛОГИЧЕСКОГО КОРИДОРА</a:t>
            </a:r>
            <a:endParaRPr lang="ru-RU" sz="2400" b="1" dirty="0">
              <a:solidFill>
                <a:srgbClr val="F68636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498812">
            <a:off x="5702887" y="1454400"/>
            <a:ext cx="429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6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                </a:t>
            </a: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endParaRPr lang="ru-RU" sz="16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458021" y="2293174"/>
            <a:ext cx="1793641" cy="4146724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458022" y="2889111"/>
            <a:ext cx="1793641" cy="3522491"/>
          </a:xfrm>
          <a:prstGeom prst="roundRect">
            <a:avLst>
              <a:gd name="adj" fmla="val 0"/>
            </a:avLst>
          </a:prstGeom>
          <a:solidFill>
            <a:srgbClr val="A6A43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23327" y="1963053"/>
            <a:ext cx="1793641" cy="4448550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23328" y="2575937"/>
            <a:ext cx="1793641" cy="3835666"/>
          </a:xfrm>
          <a:prstGeom prst="roundRect">
            <a:avLst>
              <a:gd name="adj" fmla="val 0"/>
            </a:avLst>
          </a:prstGeom>
          <a:solidFill>
            <a:srgbClr val="BBBA4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96968" y="4627304"/>
            <a:ext cx="1720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Управление проектом</a:t>
            </a:r>
          </a:p>
          <a:p>
            <a:pPr defTabSz="914400"/>
            <a:r>
              <a:rPr lang="ru-RU" sz="1400" dirty="0" err="1" smtClean="0">
                <a:solidFill>
                  <a:prstClr val="white"/>
                </a:solidFill>
                <a:latin typeface="Calibri"/>
              </a:rPr>
              <a:t>Софинансирование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24942" y="3191171"/>
            <a:ext cx="1506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  </a:t>
            </a:r>
          </a:p>
          <a:p>
            <a:pPr defTabSz="914400"/>
            <a:endParaRPr lang="ru-RU" sz="1400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         Компания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394372" y="1568417"/>
            <a:ext cx="1793641" cy="4809360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94373" y="2128937"/>
            <a:ext cx="1793641" cy="4277236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94372" y="4627304"/>
            <a:ext cx="1697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РНФ</a:t>
            </a: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ФЦП</a:t>
            </a: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МИНОБР</a:t>
            </a: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МИНОБРАЗОВАНИЯ</a:t>
            </a: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Институты развития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90558" y="3616870"/>
            <a:ext cx="150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Финансирование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8148" y="1121770"/>
            <a:ext cx="1793641" cy="5217724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8149" y="1709509"/>
            <a:ext cx="1793641" cy="4702094"/>
          </a:xfrm>
          <a:prstGeom prst="roundRect">
            <a:avLst>
              <a:gd name="adj" fmla="val 0"/>
            </a:avLst>
          </a:prstGeom>
          <a:solidFill>
            <a:srgbClr val="7CB0A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986" y="4627304"/>
            <a:ext cx="1503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 отбор проектов</a:t>
            </a:r>
            <a:endParaRPr lang="ru-RU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0410" y="2975728"/>
            <a:ext cx="1903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sz="1400" dirty="0" smtClean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Межведомственный</a:t>
            </a: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Координационный Совет</a:t>
            </a:r>
            <a:endParaRPr lang="ru-RU" sz="1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843801" y="1786089"/>
            <a:ext cx="860291" cy="860291"/>
            <a:chOff x="773568" y="1094369"/>
            <a:chExt cx="1102086" cy="1102086"/>
          </a:xfrm>
        </p:grpSpPr>
        <p:sp>
          <p:nvSpPr>
            <p:cNvPr id="17" name="Овал 16"/>
            <p:cNvSpPr/>
            <p:nvPr/>
          </p:nvSpPr>
          <p:spPr>
            <a:xfrm>
              <a:off x="773568" y="1094369"/>
              <a:ext cx="1102086" cy="1102086"/>
            </a:xfrm>
            <a:prstGeom prst="ellipse">
              <a:avLst/>
            </a:prstGeom>
            <a:solidFill>
              <a:srgbClr val="7CB0A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240" y="1320975"/>
              <a:ext cx="527751" cy="649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894144" y="1336086"/>
            <a:ext cx="871796" cy="871796"/>
            <a:chOff x="3119647" y="1526417"/>
            <a:chExt cx="1102086" cy="1102086"/>
          </a:xfrm>
        </p:grpSpPr>
        <p:sp>
          <p:nvSpPr>
            <p:cNvPr id="39" name="Овал 38"/>
            <p:cNvSpPr/>
            <p:nvPr/>
          </p:nvSpPr>
          <p:spPr>
            <a:xfrm>
              <a:off x="3119647" y="1526417"/>
              <a:ext cx="1102086" cy="110208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197" y="1690346"/>
              <a:ext cx="643035" cy="788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Овал 51"/>
          <p:cNvSpPr/>
          <p:nvPr/>
        </p:nvSpPr>
        <p:spPr>
          <a:xfrm>
            <a:off x="4884249" y="2210482"/>
            <a:ext cx="871796" cy="871796"/>
          </a:xfrm>
          <a:prstGeom prst="ellipse">
            <a:avLst/>
          </a:prstGeom>
          <a:solidFill>
            <a:srgbClr val="BBBA4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94" y="2294620"/>
            <a:ext cx="511318" cy="67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6531662" y="4627304"/>
            <a:ext cx="1720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Выполнение ОКР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46425" y="3428287"/>
            <a:ext cx="17085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sz="1400" dirty="0" smtClean="0">
              <a:solidFill>
                <a:prstClr val="white"/>
              </a:solidFill>
              <a:latin typeface="Calibri"/>
            </a:endParaRPr>
          </a:p>
          <a:p>
            <a:pPr algn="ctr"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 НИИ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918943" y="2454981"/>
            <a:ext cx="871796" cy="871796"/>
          </a:xfrm>
          <a:prstGeom prst="ellipse">
            <a:avLst/>
          </a:prstGeom>
          <a:solidFill>
            <a:srgbClr val="A6A43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88" y="2576701"/>
            <a:ext cx="579447" cy="57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Скругленный прямоугольник 73"/>
          <p:cNvSpPr/>
          <p:nvPr/>
        </p:nvSpPr>
        <p:spPr>
          <a:xfrm>
            <a:off x="8466692" y="3276574"/>
            <a:ext cx="1793641" cy="3135028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22845" y="3924647"/>
            <a:ext cx="155965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Инжиниринговый</a:t>
            </a: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центр </a:t>
            </a:r>
          </a:p>
          <a:p>
            <a:pPr defTabSz="914400"/>
            <a:endParaRPr lang="ru-RU" sz="1400" dirty="0">
              <a:solidFill>
                <a:prstClr val="white"/>
              </a:solidFill>
              <a:latin typeface="Calibri"/>
            </a:endParaRPr>
          </a:p>
          <a:p>
            <a:pPr defTabSz="914400"/>
            <a:endParaRPr lang="ru-RU" sz="1400" dirty="0" smtClean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Строительство </a:t>
            </a:r>
          </a:p>
          <a:p>
            <a:pPr defTabSz="914400"/>
            <a:r>
              <a:rPr lang="ru-RU" sz="1400" dirty="0" smtClean="0">
                <a:solidFill>
                  <a:prstClr val="white"/>
                </a:solidFill>
                <a:latin typeface="Calibri"/>
              </a:rPr>
              <a:t>объекта</a:t>
            </a:r>
            <a:endParaRPr lang="ru-RU" sz="1400" dirty="0">
              <a:solidFill>
                <a:prstClr val="white"/>
              </a:solidFill>
              <a:latin typeface="Calibri"/>
            </a:endParaRPr>
          </a:p>
          <a:p>
            <a:pPr defTabSz="914400"/>
            <a:endParaRPr lang="ru-RU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963048" y="2846766"/>
            <a:ext cx="871796" cy="8717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87" y="2992827"/>
            <a:ext cx="640175" cy="52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78150" y="4102122"/>
            <a:ext cx="7873512" cy="110557"/>
            <a:chOff x="378150" y="4076771"/>
            <a:chExt cx="7873512" cy="207916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78150" y="4076771"/>
              <a:ext cx="1793640" cy="207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394372" y="4076771"/>
              <a:ext cx="1793640" cy="207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423548" y="4076771"/>
              <a:ext cx="1793640" cy="207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446425" y="4076771"/>
              <a:ext cx="1805237" cy="207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 sz="1800">
                <a:solidFill>
                  <a:prstClr val="white"/>
                </a:solidFill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394372" y="5940871"/>
            <a:ext cx="7861906" cy="207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394372" y="5868863"/>
            <a:ext cx="7865961" cy="734829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  <a:t> Производитель – разработка оборудования</a:t>
            </a:r>
            <a:endParaRPr lang="en-US" sz="1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380410" y="3981906"/>
            <a:ext cx="8121664" cy="734829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800" b="1" dirty="0" smtClean="0">
                <a:solidFill>
                  <a:prstClr val="white"/>
                </a:solidFill>
                <a:cs typeface="Arial" pitchFamily="34" charset="0"/>
              </a:rPr>
              <a:t>Внедрение инноваций</a:t>
            </a:r>
            <a:endParaRPr lang="ru-RU" sz="1800" dirty="0">
              <a:solidFill>
                <a:prstClr val="white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1252508" y="4356695"/>
            <a:ext cx="1968083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756045" y="4356695"/>
            <a:ext cx="1822903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7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Скругленный прямоугольник 74"/>
          <p:cNvSpPr/>
          <p:nvPr/>
        </p:nvSpPr>
        <p:spPr>
          <a:xfrm flipH="1">
            <a:off x="382201" y="2564196"/>
            <a:ext cx="1793641" cy="3593607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 flipH="1">
            <a:off x="2386816" y="2210482"/>
            <a:ext cx="1793641" cy="3601612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 flipH="1">
            <a:off x="2386815" y="2889111"/>
            <a:ext cx="1793641" cy="3075753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flipH="1">
            <a:off x="4421510" y="1814120"/>
            <a:ext cx="1793641" cy="3910728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 flipH="1">
            <a:off x="4421511" y="2575937"/>
            <a:ext cx="1793641" cy="3388927"/>
          </a:xfrm>
          <a:prstGeom prst="roundRect">
            <a:avLst>
              <a:gd name="adj" fmla="val 0"/>
            </a:avLst>
          </a:prstGeom>
          <a:solidFill>
            <a:srgbClr val="BBBA4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 flipH="1">
            <a:off x="6450467" y="1568417"/>
            <a:ext cx="1793641" cy="4102345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flipH="1">
            <a:off x="6450467" y="2134367"/>
            <a:ext cx="1793641" cy="3830497"/>
          </a:xfrm>
          <a:prstGeom prst="roundRect">
            <a:avLst>
              <a:gd name="adj" fmla="val 0"/>
            </a:avLst>
          </a:prstGeom>
          <a:solidFill>
            <a:srgbClr val="A6A43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8466692" y="1121769"/>
            <a:ext cx="1793641" cy="4865383"/>
          </a:xfrm>
          <a:prstGeom prst="roundRect">
            <a:avLst>
              <a:gd name="adj" fmla="val 12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flipH="1">
            <a:off x="8473279" y="1715703"/>
            <a:ext cx="1793641" cy="4255355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 flipH="1">
            <a:off x="378148" y="3276574"/>
            <a:ext cx="1793641" cy="3135028"/>
          </a:xfrm>
          <a:prstGeom prst="roundRect">
            <a:avLst>
              <a:gd name="adj" fmla="val 0"/>
            </a:avLst>
          </a:prstGeom>
          <a:solidFill>
            <a:srgbClr val="7CB0A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160" y="222622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68636"/>
                </a:solidFill>
                <a:latin typeface="+mj-lt"/>
                <a:cs typeface="Arial" pitchFamily="34" charset="0"/>
              </a:rPr>
              <a:t>ПРИНЦИП ТЕХНОЛОГИЧЕСКОГО КОРИДОРА - ФИНАНСИРОВАНИЕ</a:t>
            </a:r>
            <a:endParaRPr lang="ru-RU" sz="2200" b="1" dirty="0">
              <a:solidFill>
                <a:srgbClr val="F68636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1079001">
            <a:off x="1118353" y="1286535"/>
            <a:ext cx="429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96968" y="4554135"/>
            <a:ext cx="1720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МИНПРОМТОРГ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16260" y="3153212"/>
            <a:ext cx="9851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dirty="0" smtClean="0">
              <a:solidFill>
                <a:schemeClr val="bg1"/>
              </a:solidFill>
              <a:latin typeface="+mj-lt"/>
            </a:endParaRPr>
          </a:p>
          <a:p>
            <a:endParaRPr lang="ru-RU" sz="1400" dirty="0">
              <a:solidFill>
                <a:schemeClr val="bg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ОКР И ОТР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43836" y="4554135"/>
            <a:ext cx="164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МИНОБР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6823" y="3584099"/>
            <a:ext cx="1518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Прикладные НИР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986" y="4554135"/>
            <a:ext cx="1503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Посевные Фонды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6141" y="3506538"/>
            <a:ext cx="1869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822362" y="2667912"/>
            <a:ext cx="860291" cy="860291"/>
            <a:chOff x="773568" y="1094369"/>
            <a:chExt cx="1102086" cy="1102086"/>
          </a:xfrm>
        </p:grpSpPr>
        <p:sp>
          <p:nvSpPr>
            <p:cNvPr id="17" name="Овал 16"/>
            <p:cNvSpPr/>
            <p:nvPr/>
          </p:nvSpPr>
          <p:spPr>
            <a:xfrm>
              <a:off x="773568" y="1094369"/>
              <a:ext cx="1102086" cy="1102086"/>
            </a:xfrm>
            <a:prstGeom prst="ellipse">
              <a:avLst/>
            </a:prstGeom>
            <a:solidFill>
              <a:srgbClr val="7CB0A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240" y="1320975"/>
              <a:ext cx="527751" cy="649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2803800" y="2318745"/>
            <a:ext cx="871796" cy="871796"/>
            <a:chOff x="3119647" y="1526417"/>
            <a:chExt cx="1102086" cy="1102086"/>
          </a:xfrm>
        </p:grpSpPr>
        <p:sp>
          <p:nvSpPr>
            <p:cNvPr id="39" name="Овал 38"/>
            <p:cNvSpPr/>
            <p:nvPr/>
          </p:nvSpPr>
          <p:spPr>
            <a:xfrm>
              <a:off x="3119647" y="1526417"/>
              <a:ext cx="1102086" cy="110208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199" y="1690347"/>
              <a:ext cx="643035" cy="788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Овал 51"/>
          <p:cNvSpPr/>
          <p:nvPr/>
        </p:nvSpPr>
        <p:spPr>
          <a:xfrm>
            <a:off x="4882433" y="1947697"/>
            <a:ext cx="871796" cy="871796"/>
          </a:xfrm>
          <a:prstGeom prst="ellipse">
            <a:avLst/>
          </a:prstGeom>
          <a:solidFill>
            <a:srgbClr val="BBBA4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44" y="1983356"/>
            <a:ext cx="511318" cy="67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6531662" y="4554135"/>
            <a:ext cx="1720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МИНФИН, институты развития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531662" y="3368656"/>
            <a:ext cx="16773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Пилотный образец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911389" y="1675191"/>
            <a:ext cx="871796" cy="871796"/>
          </a:xfrm>
          <a:prstGeom prst="ellipse">
            <a:avLst/>
          </a:prstGeom>
          <a:solidFill>
            <a:srgbClr val="A6A43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97" y="1799216"/>
            <a:ext cx="579447" cy="57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78150" y="3964966"/>
            <a:ext cx="8088543" cy="10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499812" y="2564195"/>
            <a:ext cx="1439305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  <a:p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Внедрение и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 тиражирование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999918" y="1293763"/>
            <a:ext cx="871796" cy="8717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12" y="1409967"/>
            <a:ext cx="640175" cy="52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Стрелка вправо 47"/>
          <p:cNvSpPr/>
          <p:nvPr/>
        </p:nvSpPr>
        <p:spPr>
          <a:xfrm>
            <a:off x="2394372" y="5868863"/>
            <a:ext cx="7865961" cy="734829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ИНДУСТРИАЛЬНЫЙ ПАРТНЕР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78148" y="3860927"/>
            <a:ext cx="8302974" cy="734829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Внедрение инноваций 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252508" y="4228341"/>
            <a:ext cx="1968083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756045" y="4228341"/>
            <a:ext cx="1822903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3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93400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620402" y="4710963"/>
            <a:ext cx="9131454" cy="14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4" tIns="35091" rIns="35091" bIns="35091"/>
          <a:lstStyle/>
          <a:p>
            <a:pPr marL="0" lvl="1" algn="ctr" defTabSz="429251">
              <a:spcAft>
                <a:spcPts val="572"/>
              </a:spcAft>
              <a:buClr>
                <a:srgbClr val="FF6600"/>
              </a:buClr>
              <a:buSzPct val="100000"/>
              <a:tabLst>
                <a:tab pos="204240" algn="l"/>
                <a:tab pos="1078321" algn="l"/>
                <a:tab pos="1952400" algn="l"/>
                <a:tab pos="2824749" algn="l"/>
                <a:tab pos="3698830" algn="l"/>
                <a:tab pos="4572909" algn="l"/>
                <a:tab pos="5446989" algn="l"/>
                <a:tab pos="6321069" algn="l"/>
                <a:tab pos="7195149" algn="l"/>
                <a:tab pos="8069229" algn="l"/>
                <a:tab pos="8941578" algn="l"/>
                <a:tab pos="9815658" algn="l"/>
              </a:tabLst>
            </a:pPr>
            <a:endParaRPr lang="ru-RU" sz="2600" b="1" dirty="0">
              <a:cs typeface="Tahoma" pitchFamily="34" charset="0"/>
            </a:endParaRPr>
          </a:p>
        </p:txBody>
      </p:sp>
      <p:sp>
        <p:nvSpPr>
          <p:cNvPr id="6" name="Rectangle 85"/>
          <p:cNvSpPr>
            <a:spLocks noChangeArrowheads="1"/>
          </p:cNvSpPr>
          <p:nvPr/>
        </p:nvSpPr>
        <p:spPr bwMode="auto">
          <a:xfrm>
            <a:off x="0" y="4800353"/>
            <a:ext cx="10557230" cy="11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4" tIns="35091" rIns="35091" bIns="35091"/>
          <a:lstStyle/>
          <a:p>
            <a:pPr marL="0" lvl="1" algn="ctr" defTabSz="429251">
              <a:spcAft>
                <a:spcPts val="572"/>
              </a:spcAft>
              <a:buClr>
                <a:srgbClr val="FF6600"/>
              </a:buClr>
              <a:buSzPct val="100000"/>
              <a:tabLst>
                <a:tab pos="204240" algn="l"/>
                <a:tab pos="1078321" algn="l"/>
                <a:tab pos="1952400" algn="l"/>
                <a:tab pos="2824749" algn="l"/>
                <a:tab pos="3698830" algn="l"/>
                <a:tab pos="4572909" algn="l"/>
                <a:tab pos="5446989" algn="l"/>
                <a:tab pos="6321069" algn="l"/>
                <a:tab pos="7195149" algn="l"/>
                <a:tab pos="8069229" algn="l"/>
                <a:tab pos="8941578" algn="l"/>
                <a:tab pos="9815658" algn="l"/>
              </a:tabLst>
            </a:pP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3801" y="3708623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Спасибо за внимание!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90516" y="336987"/>
            <a:ext cx="2991226" cy="2976456"/>
            <a:chOff x="3961993" y="625707"/>
            <a:chExt cx="2448272" cy="2436184"/>
          </a:xfrm>
        </p:grpSpPr>
        <p:pic>
          <p:nvPicPr>
            <p:cNvPr id="3074" name="Picture 2" descr="D:\YandexDisk1\RAO\ФОНД Энергия без границ\Logos_Rus_rgb_vert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87"/>
            <a:stretch/>
          </p:blipFill>
          <p:spPr bwMode="auto">
            <a:xfrm>
              <a:off x="4247040" y="625707"/>
              <a:ext cx="1878178" cy="160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61993" y="2306160"/>
              <a:ext cx="2448272" cy="755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«ЭНЕРГИЯ БЕЗ ГРАНИЦ»</a:t>
              </a:r>
              <a:endParaRPr lang="en-US" b="1" dirty="0" smtClean="0">
                <a:solidFill>
                  <a:schemeClr val="tx2"/>
                </a:solidFill>
              </a:endParaRPr>
            </a:p>
            <a:p>
              <a:pPr algn="ctr"/>
              <a:endParaRPr lang="ru-RU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4" name="Рисунок 6" descr="1_0001_Layer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7" y="5793016"/>
            <a:ext cx="10698535" cy="176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p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96913"/>
            <a:ext cx="9372600" cy="61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82613" y="90488"/>
            <a:ext cx="712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68636"/>
                </a:solidFill>
                <a:latin typeface="Arial Narrow" pitchFamily="34" charset="0"/>
              </a:rPr>
              <a:t>ОСНОВНЫЕ НАПРАВЛЕНИЯ ДЕЯТЕЛЬНОСТИ ФОНДА</a:t>
            </a:r>
            <a:endParaRPr lang="ru-RU" altLang="ru-RU" sz="1800" b="1" dirty="0">
              <a:solidFill>
                <a:srgbClr val="F68636"/>
              </a:solidFill>
              <a:latin typeface="Arial Narrow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116513" y="7107238"/>
            <a:ext cx="466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rgbClr val="656E70"/>
                </a:solidFill>
                <a:latin typeface="Arial Narrow" pitchFamily="34" charset="0"/>
              </a:rPr>
              <a:t>02</a:t>
            </a:r>
            <a:endParaRPr lang="ru-RU" altLang="ru-RU" sz="1700" b="1" dirty="0">
              <a:solidFill>
                <a:srgbClr val="656E70"/>
              </a:solidFill>
              <a:latin typeface="Arial Narrow" pitchFamily="34" charset="0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948620" y="5284257"/>
            <a:ext cx="895808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 Narrow" pitchFamily="34" charset="0"/>
              </a:rPr>
              <a:t>ИНИЦИАТОРОМ СОЗДАНИЯ </a:t>
            </a:r>
            <a:r>
              <a:rPr lang="ru-RU" altLang="ru-RU" sz="1700" b="1" dirty="0">
                <a:solidFill>
                  <a:schemeClr val="bg1"/>
                </a:solidFill>
                <a:latin typeface="Arial Narrow" pitchFamily="34" charset="0"/>
              </a:rPr>
              <a:t>ФОНДА «ЭНЕРГИЯ БЕЗ ГРАНИЦ» ВЫСТУПИЛА ГРУППА «</a:t>
            </a:r>
            <a:r>
              <a:rPr lang="ru-RU" altLang="ru-RU" sz="1700" b="1" dirty="0" err="1" smtClean="0">
                <a:solidFill>
                  <a:schemeClr val="bg1"/>
                </a:solidFill>
                <a:latin typeface="Arial Narrow" pitchFamily="34" charset="0"/>
              </a:rPr>
              <a:t>Интер</a:t>
            </a:r>
            <a:r>
              <a:rPr lang="ru-RU" altLang="ru-RU" sz="1700" b="1" dirty="0" smtClean="0">
                <a:solidFill>
                  <a:schemeClr val="bg1"/>
                </a:solidFill>
                <a:latin typeface="Arial Narrow" pitchFamily="34" charset="0"/>
              </a:rPr>
              <a:t> РАО</a:t>
            </a:r>
            <a:r>
              <a:rPr lang="ru-RU" altLang="ru-RU" sz="1700" b="1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655638" y="2309813"/>
            <a:ext cx="1900237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  <a:t>ФОНД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  <a:t>«ЭНЕРГИЯ БЕЗ ГРАНИЦ»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8097838" y="941606"/>
            <a:ext cx="1900237" cy="40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 Narrow" pitchFamily="34" charset="0"/>
              </a:rPr>
              <a:t>ОПЕРЕДЕЛЯЕТ ПЕРСПЕКТИВНЫЕ НАПРАВЛЕНИЯ РАЗВТИЯ ЭЛЕКТРОЭНЕРГЕТИКИ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 Narrow" pitchFamily="34" charset="0"/>
              </a:rPr>
              <a:t>РЕШАЕТ </a:t>
            </a: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  <a:t>ГОСУДАРСТВЕННУЮ ЗАДАЧУ </a:t>
            </a:r>
            <a:b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  <a:t>ПО МОДЕРНИЗАЦИИ ЭКОНОМИКИ И ИННОВАЦИОННОГО РАЗВИТИЯ ЭЛЕКТРО-ЭНЕРГЕТИЧЕСКОЙ ОТРАСЛИ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2854325" y="706438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 Narrow" pitchFamily="34" charset="0"/>
              </a:rPr>
              <a:t>01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7443788" y="706438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 Narrow" pitchFamily="34" charset="0"/>
              </a:rPr>
              <a:t>02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2854325" y="4797425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 Narrow" pitchFamily="34" charset="0"/>
              </a:rPr>
              <a:t>03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7434263" y="4797425"/>
            <a:ext cx="400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 Narrow" pitchFamily="34" charset="0"/>
              </a:rPr>
              <a:t>04</a:t>
            </a:r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5502275" y="2811463"/>
            <a:ext cx="2085975" cy="14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ru-RU" altLang="ru-RU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 Narrow" pitchFamily="34" charset="0"/>
              </a:rPr>
              <a:t>РЕАЛИЗУЕТ </a:t>
            </a: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  <a:t>МАСШТАБНЫЕ ПРОЕКТЫ НИОКР, ОБЪЕДИНЯЯ ФИНАНСОВЫЕ РЕСУРСЫ УЧАСТНИКОВ</a:t>
            </a:r>
          </a:p>
        </p:txBody>
      </p:sp>
      <p:sp>
        <p:nvSpPr>
          <p:cNvPr id="4110" name="TextBox 15"/>
          <p:cNvSpPr txBox="1">
            <a:spLocks noChangeArrowheads="1"/>
          </p:cNvSpPr>
          <p:nvPr/>
        </p:nvSpPr>
        <p:spPr bwMode="auto">
          <a:xfrm>
            <a:off x="5495925" y="866323"/>
            <a:ext cx="1938338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  <a:t>КОНСОЛИДИРУЕТ ФИНАНСОВЫЕ РЕСУРСЫ ГЕНЕРИРУЮЩИХ </a:t>
            </a:r>
            <a:b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  <a:t>И СБЫТОВЫХ КОМПАНИЙ</a:t>
            </a:r>
          </a:p>
        </p:txBody>
      </p:sp>
      <p:sp>
        <p:nvSpPr>
          <p:cNvPr id="4111" name="TextBox 16"/>
          <p:cNvSpPr txBox="1">
            <a:spLocks noChangeArrowheads="1"/>
          </p:cNvSpPr>
          <p:nvPr/>
        </p:nvSpPr>
        <p:spPr bwMode="auto">
          <a:xfrm>
            <a:off x="3167063" y="895350"/>
            <a:ext cx="2057400" cy="3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alt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112" name="TextBox 17"/>
          <p:cNvSpPr txBox="1">
            <a:spLocks noChangeArrowheads="1"/>
          </p:cNvSpPr>
          <p:nvPr/>
        </p:nvSpPr>
        <p:spPr bwMode="auto">
          <a:xfrm>
            <a:off x="3166724" y="877208"/>
            <a:ext cx="216693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  <a:t>ФИНАНСИРУЕТ ПОИСКОВЫЕ </a:t>
            </a:r>
            <a:b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  <a:t>И ПРИКЛАДНЫЕ ИССЛЕДОВАНИЯ, ОКР В </a:t>
            </a:r>
            <a:br>
              <a:rPr lang="ru-RU" altLang="ru-RU" sz="1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sz="1400" b="1" dirty="0" smtClean="0">
                <a:solidFill>
                  <a:schemeClr val="bg1"/>
                </a:solidFill>
                <a:latin typeface="Arial Narrow" pitchFamily="34" charset="0"/>
              </a:rPr>
              <a:t>ЭЛЕКТРОЭНЕРГЕТИКЕ</a:t>
            </a:r>
            <a:endParaRPr lang="ru-RU" alt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H="1" flipV="1">
            <a:off x="3167063" y="3051007"/>
            <a:ext cx="1949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УСТРАНЯЕТ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ДУБЛИРОВАНИЕ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ТЕМ НИОКР</a:t>
            </a:r>
          </a:p>
        </p:txBody>
      </p:sp>
    </p:spTree>
    <p:extLst>
      <p:ext uri="{BB962C8B-B14F-4D97-AF65-F5344CB8AC3E}">
        <p14:creationId xmlns:p14="http://schemas.microsoft.com/office/powerpoint/2010/main" val="34340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82613" y="90488"/>
            <a:ext cx="712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1800" b="1">
                <a:solidFill>
                  <a:srgbClr val="F6863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9pPr>
          </a:lstStyle>
          <a:p>
            <a:r>
              <a:rPr lang="ru-RU" altLang="ru-RU" dirty="0"/>
              <a:t>РЕСУРСЫ ФОНДА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116513" y="7107238"/>
            <a:ext cx="466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rgbClr val="656E70"/>
                </a:solidFill>
                <a:latin typeface="Arial Narrow" pitchFamily="34" charset="0"/>
              </a:rPr>
              <a:t>03</a:t>
            </a:r>
            <a:endParaRPr lang="ru-RU" altLang="ru-RU" sz="1700" b="1" dirty="0">
              <a:solidFill>
                <a:srgbClr val="656E70"/>
              </a:solidFill>
              <a:latin typeface="Arial Narrow" pitchFamily="34" charset="0"/>
            </a:endParaRPr>
          </a:p>
        </p:txBody>
      </p:sp>
      <p:pic>
        <p:nvPicPr>
          <p:cNvPr id="6149" name="Рисунок 4" descr="1_0005_Layer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927100"/>
            <a:ext cx="5705475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5" descr="1_0000_Layer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939800"/>
            <a:ext cx="20669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6" descr="1_0001_Layer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492625"/>
            <a:ext cx="19240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7" descr="1_0002_Layer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804863"/>
            <a:ext cx="22209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8" descr="1_0003_Layer-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5510213"/>
            <a:ext cx="20478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9" descr="1_0004_Layer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2997200"/>
            <a:ext cx="12287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623432" y="121071"/>
            <a:ext cx="8491537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1800" b="1">
                <a:solidFill>
                  <a:srgbClr val="F6863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9pPr>
          </a:lstStyle>
          <a:p>
            <a:r>
              <a:rPr lang="ru-RU" altLang="ru-RU" dirty="0"/>
              <a:t>КЛЮЧЕВЫЕ ПРОЕКТЫ ФОНДА «ЭНЕРГИЯ БЕЗ ГРАНИЦ»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116514" y="7107238"/>
            <a:ext cx="466725" cy="3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rgbClr val="656E70"/>
                </a:solidFill>
                <a:latin typeface="Arial Narrow" pitchFamily="34" charset="0"/>
              </a:rPr>
              <a:t>0</a:t>
            </a:r>
            <a:r>
              <a:rPr lang="ru-RU" altLang="ru-RU" sz="1700" b="1" dirty="0">
                <a:solidFill>
                  <a:srgbClr val="656E70"/>
                </a:solidFill>
                <a:latin typeface="Arial Narrow" pitchFamily="34" charset="0"/>
              </a:rPr>
              <a:t>5</a:t>
            </a:r>
          </a:p>
        </p:txBody>
      </p:sp>
      <p:pic>
        <p:nvPicPr>
          <p:cNvPr id="10245" name="Рисунок 5" descr="1_0001_Layer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386388"/>
            <a:ext cx="93646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1_0003_Layer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85" y="1348049"/>
            <a:ext cx="8214125" cy="198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1_0003_Layer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40" y="3329280"/>
            <a:ext cx="8214125" cy="198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169930" y="1705884"/>
            <a:ext cx="1210381" cy="137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Технологии, определяющие мировой научно-технический прогресс в отрасли</a:t>
            </a:r>
            <a:endParaRPr lang="ru-RU" altLang="ru-RU" sz="11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623718" y="1497017"/>
            <a:ext cx="1246169" cy="64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ru-RU" altLang="ru-RU" sz="1100" b="1" cap="all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Аккумуляторы тепла для </a:t>
            </a:r>
            <a:r>
              <a:rPr lang="ru-RU" altLang="ru-RU" sz="1100" b="1" cap="all" dirty="0" err="1" smtClean="0">
                <a:solidFill>
                  <a:schemeClr val="bg1"/>
                </a:solidFill>
                <a:latin typeface="Arial Narrow" pitchFamily="34" charset="0"/>
              </a:rPr>
              <a:t>ТЭц</a:t>
            </a: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altLang="ru-RU" sz="1100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959086" y="1676348"/>
            <a:ext cx="1246169" cy="13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Arial Narrow" pitchFamily="34" charset="0"/>
              </a:rPr>
              <a:t>УГОЛЬНЫЙ ЭНЕРГОБЛОК  НОВОГО ПОКОЛЕНИЯ МОЩНОСТЬЮ</a:t>
            </a:r>
            <a:br>
              <a:rPr lang="ru-RU" altLang="ru-RU" sz="11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sz="1100" b="1" dirty="0">
                <a:solidFill>
                  <a:schemeClr val="bg1"/>
                </a:solidFill>
                <a:latin typeface="Arial Narrow" pitchFamily="34" charset="0"/>
              </a:rPr>
              <a:t>100–120 МВТ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Arial Narrow" pitchFamily="34" charset="0"/>
              </a:rPr>
              <a:t>ДЛЯ ТЭЦ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267547" y="1689770"/>
            <a:ext cx="1246169" cy="45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chemeClr val="bg1"/>
                </a:solidFill>
                <a:latin typeface="Arial Narrow" pitchFamily="34" charset="0"/>
              </a:rPr>
              <a:t>ВСЕРЕЖИМНАЯ</a:t>
            </a:r>
            <a:r>
              <a:rPr lang="en-US" altLang="ru-RU" sz="11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altLang="ru-RU" sz="1100" b="1" dirty="0" smtClean="0">
                <a:solidFill>
                  <a:schemeClr val="bg1"/>
                </a:solidFill>
                <a:latin typeface="Arial Narrow" pitchFamily="34" charset="0"/>
              </a:rPr>
              <a:t>ПГУ</a:t>
            </a:r>
            <a:r>
              <a:rPr lang="ru-RU" altLang="ru-RU" sz="11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altLang="ru-RU" sz="1100" b="1" dirty="0" smtClean="0">
                <a:solidFill>
                  <a:schemeClr val="bg1"/>
                </a:solidFill>
                <a:latin typeface="Arial Narrow" pitchFamily="34" charset="0"/>
              </a:rPr>
              <a:t>20</a:t>
            </a:r>
            <a:r>
              <a:rPr lang="en-US" altLang="ru-RU" sz="1100" b="1" dirty="0" smtClean="0">
                <a:solidFill>
                  <a:schemeClr val="bg1"/>
                </a:solidFill>
                <a:latin typeface="Arial Narrow" pitchFamily="34" charset="0"/>
              </a:rPr>
              <a:t>/</a:t>
            </a:r>
            <a:r>
              <a:rPr lang="ru-RU" altLang="ru-RU" sz="1100" b="1" dirty="0" smtClean="0">
                <a:solidFill>
                  <a:schemeClr val="bg1"/>
                </a:solidFill>
                <a:latin typeface="Arial Narrow" pitchFamily="34" charset="0"/>
              </a:rPr>
              <a:t>25 Т </a:t>
            </a:r>
            <a:endParaRPr lang="ru-RU" altLang="ru-RU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137272" y="3506084"/>
            <a:ext cx="1246957" cy="17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Технологии, направленные на ПОВЫШЕНИЕ ЭФФЕКТИВНОСТИ </a:t>
            </a:r>
            <a:r>
              <a:rPr lang="ru-RU" altLang="ru-RU" sz="11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НАДЕЖНОСТИ</a:t>
            </a:r>
            <a:br>
              <a:rPr lang="ru-RU" altLang="ru-RU" sz="11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altLang="ru-RU" sz="11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 БЕЗОПАСНОСТИ ДЕЙСТВУЮЩЕГО ОБОРУДОВАНИЯ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5279859" y="3564852"/>
            <a:ext cx="1246169" cy="15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Нанесение защитных покрытий на элементы горячего тракта газовых и паровых турбин</a:t>
            </a:r>
            <a:endParaRPr lang="ru-RU" altLang="ru-RU" sz="1100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6694042" y="3637423"/>
            <a:ext cx="1246169" cy="137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Использование водно-химического режима на ТЭС на основе амина нового поколения</a:t>
            </a:r>
            <a:endParaRPr lang="ru-RU" altLang="ru-RU" sz="1100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048344" y="3651875"/>
            <a:ext cx="1246169" cy="13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Применение</a:t>
            </a:r>
            <a:r>
              <a:rPr lang="ru-RU" altLang="ru-RU" sz="1100" b="1" dirty="0" smtClean="0">
                <a:solidFill>
                  <a:schemeClr val="bg1"/>
                </a:solidFill>
                <a:latin typeface="Arial Narrow" pitchFamily="34" charset="0"/>
              </a:rPr>
              <a:t> СИСТЕМ </a:t>
            </a:r>
            <a:r>
              <a:rPr lang="ru-RU" altLang="ru-RU" sz="1100" b="1" dirty="0">
                <a:solidFill>
                  <a:schemeClr val="bg1"/>
                </a:solidFill>
                <a:latin typeface="Arial Narrow" pitchFamily="34" charset="0"/>
              </a:rPr>
              <a:t>ДИАГНОСТИКИ ЭНЕРГЕТИ-ЧЕСКОГО </a:t>
            </a:r>
            <a:r>
              <a:rPr lang="ru-RU" altLang="ru-RU" sz="1100" b="1" dirty="0" smtClean="0">
                <a:solidFill>
                  <a:schemeClr val="bg1"/>
                </a:solidFill>
                <a:latin typeface="Arial Narrow" pitchFamily="34" charset="0"/>
              </a:rPr>
              <a:t>ОБОРУДОВАНИЯ ТЭС</a:t>
            </a:r>
            <a:endParaRPr lang="ru-RU" altLang="ru-RU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565790" y="1659745"/>
            <a:ext cx="1246169" cy="120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Типовые проекты ТЭС на </a:t>
            </a:r>
            <a:r>
              <a:rPr lang="ru-RU" altLang="ru-RU" sz="1100" b="1" dirty="0" smtClean="0">
                <a:solidFill>
                  <a:schemeClr val="bg1"/>
                </a:solidFill>
                <a:latin typeface="Arial Narrow" pitchFamily="34" charset="0"/>
              </a:rPr>
              <a:t>БАЗЕ </a:t>
            </a:r>
            <a:r>
              <a:rPr lang="ru-RU" altLang="ru-RU" sz="1100" b="1" dirty="0">
                <a:solidFill>
                  <a:schemeClr val="bg1"/>
                </a:solidFill>
                <a:latin typeface="Arial Narrow" pitchFamily="34" charset="0"/>
              </a:rPr>
              <a:t>ОБОРУДОВАНИЯ GE (ТУРБИНЫ</a:t>
            </a:r>
            <a:br>
              <a:rPr lang="ru-RU" altLang="ru-RU" sz="11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altLang="ru-RU" sz="1100" b="1" dirty="0">
                <a:solidFill>
                  <a:schemeClr val="bg1"/>
                </a:solidFill>
                <a:latin typeface="Arial Narrow" pitchFamily="34" charset="0"/>
              </a:rPr>
              <a:t>6FA)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913432" y="1669703"/>
            <a:ext cx="1368085" cy="10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Применение инновационных технологий сжигания топлива</a:t>
            </a:r>
            <a:endParaRPr lang="ru-RU" altLang="ru-RU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2590831" y="3666300"/>
            <a:ext cx="1246169" cy="13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Использование системы управления </a:t>
            </a:r>
            <a:r>
              <a:rPr lang="ru-RU" altLang="ru-RU" sz="1100" b="1" cap="all" dirty="0" err="1" smtClean="0">
                <a:solidFill>
                  <a:schemeClr val="bg1"/>
                </a:solidFill>
                <a:latin typeface="Arial Narrow" pitchFamily="34" charset="0"/>
              </a:rPr>
              <a:t>производствен-ными</a:t>
            </a: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 активами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100" b="1" cap="all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altLang="ru-RU" sz="1100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8114" y="3512103"/>
            <a:ext cx="12009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latin typeface="Arial Narrow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arrow" pitchFamily="34" charset="0"/>
              </a:rPr>
              <a:t>НА ОСНОВЕ МИНИМИЗАЦИИ СТОИМОСТИ ЖИЗНЕННОГО ЦИКЛА</a:t>
            </a:r>
            <a:endParaRPr lang="ru-RU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82613" y="90488"/>
            <a:ext cx="712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68636"/>
                </a:solidFill>
                <a:latin typeface="Arial Narrow" pitchFamily="34" charset="0"/>
              </a:rPr>
              <a:t>РЕАЛИЗУЕМЫЕ ИННОВАЦИОННЫЕ ПРОЕКТЫ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6330341" y="3777604"/>
            <a:ext cx="1539447" cy="15294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9"/>
          <a:stretch/>
        </p:blipFill>
        <p:spPr bwMode="auto">
          <a:xfrm>
            <a:off x="450156" y="5410199"/>
            <a:ext cx="9433048" cy="153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78196" y="2360929"/>
            <a:ext cx="3861002" cy="2356213"/>
          </a:xfrm>
          <a:prstGeom prst="rect">
            <a:avLst/>
          </a:prstGeom>
          <a:solidFill>
            <a:srgbClr val="81B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5" name="Овал 14"/>
          <p:cNvSpPr/>
          <p:nvPr/>
        </p:nvSpPr>
        <p:spPr>
          <a:xfrm>
            <a:off x="7822610" y="1462372"/>
            <a:ext cx="1539447" cy="15294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3718" y="2360930"/>
            <a:ext cx="3543238" cy="2356213"/>
          </a:xfrm>
          <a:prstGeom prst="rect">
            <a:avLst/>
          </a:prstGeom>
          <a:solidFill>
            <a:srgbClr val="C0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9152" y="1462372"/>
            <a:ext cx="1539447" cy="15294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4806" y="1533595"/>
            <a:ext cx="1408141" cy="1386965"/>
          </a:xfrm>
          <a:prstGeom prst="ellipse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9" name="Овал 18"/>
          <p:cNvSpPr/>
          <p:nvPr/>
        </p:nvSpPr>
        <p:spPr>
          <a:xfrm>
            <a:off x="7888263" y="1553904"/>
            <a:ext cx="1408141" cy="1355247"/>
          </a:xfrm>
          <a:prstGeom prst="ellipse">
            <a:avLst/>
          </a:prstGeom>
          <a:solidFill>
            <a:srgbClr val="F68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09843" y="2456890"/>
            <a:ext cx="28865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Мощность – до 25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МВт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КПД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свыше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50%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Независимый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отпуск тепла и электричества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Применение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сегменте малой распределённой энергетики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34770" y="2426363"/>
            <a:ext cx="29360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Выход газа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до 2300 м</a:t>
            </a:r>
            <a:r>
              <a:rPr lang="ru-RU" sz="1600" b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 1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угля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Технологическая степень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конверсии 99%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Отечественная разработка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Конкурентоспособные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характеристики по сравнению с зарубежными аналогами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84211" y="3399490"/>
            <a:ext cx="39927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6882E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33583" y="889000"/>
            <a:ext cx="3976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6882E"/>
                </a:solidFill>
                <a:latin typeface="Arial Narrow" panose="020B0606020202030204" pitchFamily="34" charset="0"/>
              </a:rPr>
              <a:t>Разработка всережимной ПГУ 20/25Т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20366" y="857435"/>
            <a:ext cx="3485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F6882E"/>
                </a:solidFill>
                <a:latin typeface="Arial Narrow" panose="020B0606020202030204" pitchFamily="34" charset="0"/>
              </a:rPr>
              <a:t>Освоение и внедрение </a:t>
            </a:r>
            <a:r>
              <a:rPr lang="ru-RU" sz="1800" b="1" dirty="0" smtClean="0">
                <a:solidFill>
                  <a:srgbClr val="F6882E"/>
                </a:solidFill>
                <a:latin typeface="Arial Narrow" panose="020B0606020202030204" pitchFamily="34" charset="0"/>
              </a:rPr>
              <a:t>технологии</a:t>
            </a:r>
          </a:p>
          <a:p>
            <a:pPr algn="ctr"/>
            <a:r>
              <a:rPr lang="ru-RU" sz="1800" b="1" dirty="0" smtClean="0">
                <a:solidFill>
                  <a:srgbClr val="F6882E"/>
                </a:solidFill>
                <a:latin typeface="Arial Narrow" panose="020B0606020202030204" pitchFamily="34" charset="0"/>
              </a:rPr>
              <a:t>прямоточной </a:t>
            </a:r>
            <a:r>
              <a:rPr lang="ru-RU" sz="1800" b="1" dirty="0">
                <a:solidFill>
                  <a:srgbClr val="F6882E"/>
                </a:solidFill>
                <a:latin typeface="Arial Narrow" panose="020B0606020202030204" pitchFamily="34" charset="0"/>
              </a:rPr>
              <a:t>газификации угля </a:t>
            </a:r>
            <a:endParaRPr lang="ru-RU" sz="1800" b="1" dirty="0" smtClean="0">
              <a:solidFill>
                <a:srgbClr val="F6882E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7242" y="3840919"/>
            <a:ext cx="3021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1200" b="1" dirty="0" smtClean="0">
              <a:solidFill>
                <a:schemeClr val="bg1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ru-RU" altLang="ru-RU" sz="1200" b="1" dirty="0">
              <a:solidFill>
                <a:schemeClr val="bg1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5" t="21867" r="33700" b="34147"/>
          <a:stretch/>
        </p:blipFill>
        <p:spPr bwMode="auto">
          <a:xfrm>
            <a:off x="678583" y="1628557"/>
            <a:ext cx="1252612" cy="120232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 descr="http://im1-tub-ru.yandex.net/i?id=292978040-58-72&amp;n=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6" b="751"/>
          <a:stretch/>
        </p:blipFill>
        <p:spPr bwMode="auto">
          <a:xfrm>
            <a:off x="7970844" y="1623590"/>
            <a:ext cx="1242980" cy="12069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5116513" y="7107238"/>
            <a:ext cx="466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rgbClr val="656E70"/>
                </a:solidFill>
                <a:latin typeface="Arial Narrow" pitchFamily="34" charset="0"/>
              </a:rPr>
              <a:t>06</a:t>
            </a:r>
            <a:endParaRPr lang="ru-RU" altLang="ru-RU" sz="1700" b="1" dirty="0">
              <a:solidFill>
                <a:srgbClr val="656E7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3320070" y="965540"/>
            <a:ext cx="6892566" cy="4926351"/>
          </a:xfrm>
          <a:prstGeom prst="roundRect">
            <a:avLst>
              <a:gd name="adj" fmla="val 0"/>
            </a:avLst>
          </a:prstGeom>
          <a:solidFill>
            <a:srgbClr val="F6863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sz="2000" b="1" dirty="0"/>
          </a:p>
        </p:txBody>
      </p:sp>
      <p:pic>
        <p:nvPicPr>
          <p:cNvPr id="35" name="Рисунок 6" descr="1_0000_Layer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3" y="6145392"/>
            <a:ext cx="8712755" cy="63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82756" y="81280"/>
            <a:ext cx="9527609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defRPr sz="1800" b="1">
                <a:solidFill>
                  <a:srgbClr val="F6863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latin typeface="Calibri" pitchFamily="34" charset="0"/>
              </a:defRPr>
            </a:lvl9pPr>
          </a:lstStyle>
          <a:p>
            <a:r>
              <a:rPr lang="ru-RU" dirty="0" smtClean="0"/>
              <a:t>      ВСЕРЕЖИМНАЯ ПГУ 20</a:t>
            </a:r>
            <a:r>
              <a:rPr lang="en-US" dirty="0" smtClean="0"/>
              <a:t>/</a:t>
            </a:r>
            <a:r>
              <a:rPr lang="ru-RU" dirty="0" smtClean="0"/>
              <a:t>25Т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7452" y="6239949"/>
            <a:ext cx="9431259" cy="448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9" tIns="49849" rIns="99699" bIns="49849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Предполагаемая площадка для создания опытно-промышленного образца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ПГУ 20/25Т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– территория ОАО «ВТИ» (г. Москва)</a:t>
            </a:r>
            <a:endParaRPr lang="ru-RU" sz="1800" b="1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56"/>
          <p:cNvSpPr>
            <a:spLocks noChangeArrowheads="1"/>
          </p:cNvSpPr>
          <p:nvPr/>
        </p:nvSpPr>
        <p:spPr bwMode="auto">
          <a:xfrm>
            <a:off x="3547811" y="1097562"/>
            <a:ext cx="5308268" cy="45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99" tIns="49849" rIns="99699" bIns="49849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cap="all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Разработано инновационное оборудование:</a:t>
            </a:r>
            <a:endParaRPr lang="ru-RU" altLang="ru-RU" sz="1600" cap="all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 eaLnBrk="1" hangingPunct="1"/>
            <a:endParaRPr lang="ru-RU" altLang="ru-RU" sz="15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1500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1. Малотоксичная камера сгорания ГТУ</a:t>
            </a:r>
          </a:p>
          <a:p>
            <a:pPr eaLnBrk="1" hangingPunct="1"/>
            <a:r>
              <a:rPr lang="ru-RU" altLang="ru-RU" sz="15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(цель – обеспечение нормативных концентраций  оксидов азота и </a:t>
            </a:r>
            <a:r>
              <a:rPr lang="ru-RU" altLang="ru-RU" sz="1500" i="1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монооксида</a:t>
            </a:r>
            <a:r>
              <a:rPr lang="ru-RU" altLang="ru-RU" sz="15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 углерода в выхлопных газах ГТУ)</a:t>
            </a:r>
          </a:p>
          <a:p>
            <a:pPr eaLnBrk="1" hangingPunct="1"/>
            <a:endParaRPr lang="ru-RU" altLang="ru-RU" sz="15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1500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2. Горелочное устройство котла-утилизатора</a:t>
            </a:r>
          </a:p>
          <a:p>
            <a:pPr eaLnBrk="1" hangingPunct="1"/>
            <a:r>
              <a:rPr lang="ru-RU" altLang="ru-RU" sz="15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(цель – обеспечение полного сгорания природного газа в выхлопных газах ГТУ с содержанием кислорода 10-15% и номинальном подогреве газов не более чем на 240 С)</a:t>
            </a:r>
          </a:p>
          <a:p>
            <a:pPr eaLnBrk="1" hangingPunct="1"/>
            <a:endParaRPr lang="ru-RU" altLang="ru-RU" sz="15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1500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3. </a:t>
            </a:r>
            <a:r>
              <a:rPr lang="ru-RU" altLang="ru-RU" sz="1500" u="sng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Деаэрационное</a:t>
            </a:r>
            <a:r>
              <a:rPr lang="ru-RU" altLang="ru-RU" sz="1500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 устройство вакуумного деаэратора</a:t>
            </a:r>
          </a:p>
          <a:p>
            <a:pPr eaLnBrk="1" hangingPunct="1"/>
            <a:r>
              <a:rPr lang="ru-RU" altLang="ru-RU" sz="15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(цель  -  дегазация основного конденсата и добавочной обессоленной воды при температуре  60-70 С  при помощи форсунок в </a:t>
            </a:r>
            <a:r>
              <a:rPr lang="ru-RU" altLang="ru-RU" sz="1500" i="1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спутном</a:t>
            </a:r>
            <a:r>
              <a:rPr lang="ru-RU" altLang="ru-RU" sz="15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 потоке пара и воды)</a:t>
            </a:r>
          </a:p>
          <a:p>
            <a:pPr eaLnBrk="1" hangingPunct="1"/>
            <a:endParaRPr lang="ru-RU" altLang="ru-RU" sz="15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1500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4. Воздушное теплообменное устройство для конденсации пара</a:t>
            </a:r>
          </a:p>
          <a:p>
            <a:pPr eaLnBrk="1" hangingPunct="1"/>
            <a:r>
              <a:rPr lang="ru-RU" altLang="ru-RU" sz="15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(цель – исключение опасности замерзания конденсата в трубках).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47" y="6105808"/>
            <a:ext cx="1204758" cy="71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116514" y="7107238"/>
            <a:ext cx="466725" cy="3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rgbClr val="656E70"/>
                </a:solidFill>
                <a:latin typeface="Arial Narrow" pitchFamily="34" charset="0"/>
              </a:rPr>
              <a:t>0</a:t>
            </a:r>
            <a:r>
              <a:rPr lang="ru-RU" altLang="ru-RU" sz="1700" b="1" dirty="0">
                <a:solidFill>
                  <a:srgbClr val="656E70"/>
                </a:solidFill>
                <a:latin typeface="Arial Narrow" pitchFamily="34" charset="0"/>
              </a:rPr>
              <a:t>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4562" y="968163"/>
            <a:ext cx="2578073" cy="4939873"/>
          </a:xfrm>
          <a:prstGeom prst="rect">
            <a:avLst/>
          </a:prstGeom>
          <a:solidFill>
            <a:srgbClr val="C0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latin typeface="Arial Narrow" panose="020B0606020202030204" pitchFamily="34" charset="0"/>
            </a:endParaRPr>
          </a:p>
        </p:txBody>
      </p:sp>
      <p:pic>
        <p:nvPicPr>
          <p:cNvPr id="26" name="Picture 3" descr="Проект академическ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93" y="2044594"/>
            <a:ext cx="2078700" cy="125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" y="4340977"/>
            <a:ext cx="2078700" cy="125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727245" y="3428716"/>
            <a:ext cx="2312811" cy="59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99" tIns="49849" rIns="99699" bIns="49849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Централизованные сети энергоснабжения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58533" y="1515476"/>
            <a:ext cx="2109548" cy="519837"/>
          </a:xfrm>
          <a:prstGeom prst="round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9" tIns="49849" rIns="99699" bIns="49849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260"/>
          <p:cNvSpPr>
            <a:spLocks noChangeArrowheads="1"/>
          </p:cNvSpPr>
          <p:nvPr/>
        </p:nvSpPr>
        <p:spPr bwMode="auto">
          <a:xfrm>
            <a:off x="891092" y="1513035"/>
            <a:ext cx="2111261" cy="53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99" tIns="49849" rIns="99699" bIns="49849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4F6228"/>
                </a:solidFill>
                <a:latin typeface="Arial Narrow" panose="020B0606020202030204" pitchFamily="34" charset="0"/>
                <a:cs typeface="Times New Roman" pitchFamily="18" charset="0"/>
              </a:rPr>
              <a:t>Средние и малые города, районы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94521" y="4029425"/>
            <a:ext cx="2073560" cy="320304"/>
          </a:xfrm>
          <a:prstGeom prst="round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9" tIns="49849" rIns="99699" bIns="49849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0" name="Прямоугольник 262"/>
          <p:cNvSpPr>
            <a:spLocks noChangeArrowheads="1"/>
          </p:cNvSpPr>
          <p:nvPr/>
        </p:nvSpPr>
        <p:spPr bwMode="auto">
          <a:xfrm>
            <a:off x="822546" y="4038177"/>
            <a:ext cx="2217510" cy="31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699" tIns="49849" rIns="99699" bIns="49849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4F6228"/>
                </a:solidFill>
                <a:latin typeface="Arial Narrow" panose="020B0606020202030204" pitchFamily="34" charset="0"/>
                <a:cs typeface="Times New Roman" pitchFamily="18" charset="0"/>
              </a:rPr>
              <a:t>Предприятия</a:t>
            </a:r>
          </a:p>
        </p:txBody>
      </p:sp>
      <p:sp>
        <p:nvSpPr>
          <p:cNvPr id="41" name="Прямоугольник 3"/>
          <p:cNvSpPr>
            <a:spLocks noChangeArrowheads="1"/>
          </p:cNvSpPr>
          <p:nvPr/>
        </p:nvSpPr>
        <p:spPr bwMode="auto">
          <a:xfrm>
            <a:off x="806750" y="968164"/>
            <a:ext cx="2213114" cy="37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699" tIns="49849" rIns="99699" bIns="49849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u="sng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Область применения</a:t>
            </a:r>
          </a:p>
        </p:txBody>
      </p:sp>
      <p:pic>
        <p:nvPicPr>
          <p:cNvPr id="42" name="Рисунок 1" descr="Безымян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75" y="1413055"/>
            <a:ext cx="878034" cy="90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24" y="4621765"/>
            <a:ext cx="731453" cy="89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53"/>
          <a:stretch/>
        </p:blipFill>
        <p:spPr>
          <a:xfrm rot="16200000">
            <a:off x="9019080" y="3487486"/>
            <a:ext cx="790115" cy="111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34" y="2463514"/>
            <a:ext cx="794275" cy="96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4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11970" y="4384585"/>
            <a:ext cx="9502084" cy="11789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009" y="4384585"/>
            <a:ext cx="2133229" cy="117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914" y="4384585"/>
            <a:ext cx="2133229" cy="117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452" y="4384585"/>
            <a:ext cx="2133229" cy="117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11970" y="2872208"/>
            <a:ext cx="9502084" cy="1161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249" y="4114710"/>
            <a:ext cx="11144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563" y="4114710"/>
            <a:ext cx="11144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0843" y="4114710"/>
            <a:ext cx="11144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904923" y="2602333"/>
            <a:ext cx="7115402" cy="1704239"/>
            <a:chOff x="2915117" y="2934692"/>
            <a:chExt cx="7115402" cy="170423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117" y="3204567"/>
              <a:ext cx="2116019" cy="1434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778" y="3204567"/>
              <a:ext cx="2116019" cy="1434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500" y="3204567"/>
              <a:ext cx="2116019" cy="1434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240" y="2934692"/>
              <a:ext cx="1114425" cy="53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56" y="2934692"/>
              <a:ext cx="1114425" cy="53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1036" y="2934692"/>
              <a:ext cx="1114425" cy="53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11970" y="1322179"/>
            <a:ext cx="9502084" cy="11789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956" y="705288"/>
            <a:ext cx="7357235" cy="528958"/>
          </a:xfrm>
        </p:spPr>
        <p:txBody>
          <a:bodyPr lIns="91433" tIns="45716" rIns="91433" bIns="45716"/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F6882E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ИСПОЛЬЗОВАНИЕ ПРОДУКЦИИ ПЕРЕРАБОТКИ УГЛЯ</a:t>
            </a:r>
            <a:endParaRPr lang="ru-RU" sz="1800" dirty="0">
              <a:solidFill>
                <a:srgbClr val="F6882E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2602" y="1643398"/>
            <a:ext cx="2799688" cy="397974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r>
              <a:rPr 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1080" y="4783296"/>
            <a:ext cx="2955226" cy="397974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r>
              <a:rPr 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81080" y="3191416"/>
            <a:ext cx="2877457" cy="397974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r>
              <a:rPr 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234" y="1322179"/>
            <a:ext cx="2132708" cy="145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895" y="1322179"/>
            <a:ext cx="2132708" cy="145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346" y="1322179"/>
            <a:ext cx="2132708" cy="145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2885155" y="1133218"/>
            <a:ext cx="2021997" cy="147250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Водо-угольная суспензия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373765" y="1139333"/>
            <a:ext cx="2177535" cy="1466391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Генераторный газ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940147" y="1139331"/>
            <a:ext cx="2108392" cy="147250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Синтез-газ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885155" y="3086648"/>
            <a:ext cx="2135011" cy="830109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ИКЖТ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373765" y="3082437"/>
            <a:ext cx="2177535" cy="815128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Преобразование энергии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940146" y="3086648"/>
            <a:ext cx="2099766" cy="830109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Химический синтез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927232" y="4281560"/>
            <a:ext cx="2116812" cy="147250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Альтернативное топливо для  газо-мазутных и угольных котельных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336507" y="4290297"/>
            <a:ext cx="2177535" cy="147250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тепловой и электрической энергии на парогазовых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газопоршневых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ТЭС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928795" y="4281560"/>
            <a:ext cx="2108392" cy="1472504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9688" tIns="49845" rIns="99688" bIns="49845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Пропан-бутан, реактивное топливо, дизельная фракция, бензин АИ-95, церезин</a:t>
            </a:r>
          </a:p>
        </p:txBody>
      </p:sp>
      <p:pic>
        <p:nvPicPr>
          <p:cNvPr id="36" name="Рисунок 5" descr="page1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400" y="5758249"/>
            <a:ext cx="9372600" cy="110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858" y="82425"/>
            <a:ext cx="99437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6882E"/>
                </a:solidFill>
                <a:latin typeface="Arial Narrow" panose="020B0606020202030204" pitchFamily="34" charset="0"/>
              </a:rPr>
              <a:t>   ОСВОЕНИЕ И ВНЕДРЕНИЕ ТЕХНОЛОГИИ ПРЯМОТОЧНОЙ ГАЗИФИКАЦИИ УГЛЯ </a:t>
            </a:r>
          </a:p>
          <a:p>
            <a:endParaRPr lang="ru-RU" dirty="0"/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5116514" y="7107238"/>
            <a:ext cx="466725" cy="3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rgbClr val="656E70"/>
                </a:solidFill>
                <a:latin typeface="Arial Narrow" pitchFamily="34" charset="0"/>
              </a:rPr>
              <a:t>10</a:t>
            </a:r>
            <a:endParaRPr lang="ru-RU" altLang="ru-RU" sz="1700" b="1" dirty="0">
              <a:solidFill>
                <a:srgbClr val="656E7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558132" y="3883375"/>
            <a:ext cx="9512671" cy="1430030"/>
            <a:chOff x="558131" y="3883375"/>
            <a:chExt cx="9512671" cy="1570060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31" y="3883375"/>
              <a:ext cx="2923902" cy="157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881" y="3883375"/>
              <a:ext cx="3014189" cy="157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354" y="3883375"/>
              <a:ext cx="3027448" cy="157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32" y="813124"/>
            <a:ext cx="9483768" cy="25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3241" y="432511"/>
            <a:ext cx="8136904" cy="43088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131" y="813124"/>
            <a:ext cx="3445458" cy="2572628"/>
          </a:xfrm>
          <a:prstGeom prst="roundRect">
            <a:avLst>
              <a:gd name="adj" fmla="val 0"/>
            </a:avLst>
          </a:prstGeom>
          <a:solidFill>
            <a:srgbClr val="F6863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sz="2000" b="1" dirty="0"/>
              <a:t>КОМПЛЕКТ РКД НА УСТАНОВКУ ПРЯМОТОЧНОЙ ГАЗИФИКАЦИИ </a:t>
            </a:r>
            <a:r>
              <a:rPr lang="ru-RU" sz="2000" b="1" dirty="0" smtClean="0"/>
              <a:t>УГЛЯ</a:t>
            </a:r>
            <a:endParaRPr lang="ru-RU" sz="2000" b="1" dirty="0"/>
          </a:p>
          <a:p>
            <a:pPr marL="342871" indent="-342871" algn="ctr">
              <a:buAutoNum type="arabicPeriod"/>
            </a:pPr>
            <a:endParaRPr lang="ru-RU" sz="2000" b="1" dirty="0"/>
          </a:p>
          <a:p>
            <a:pPr marL="342871" indent="-342871" algn="ctr">
              <a:buAutoNum type="arabicPeriod"/>
            </a:pPr>
            <a:endParaRPr lang="ru-RU" sz="2000" b="1" dirty="0"/>
          </a:p>
          <a:p>
            <a:pPr algn="ctr"/>
            <a:r>
              <a:rPr lang="ru-RU" sz="2000" b="1" dirty="0"/>
              <a:t>КОМПЛЕКТ ПАТЕНТОВ НА ТЕХНОЛОГИЮ И УСТАНОВКУ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18922" y="784801"/>
            <a:ext cx="5848864" cy="2663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r>
              <a:rPr lang="ru-RU" b="1" dirty="0"/>
              <a:t>ОБЛАСТИ ИСПОЛЬЗОВАНИЯ: </a:t>
            </a:r>
          </a:p>
          <a:p>
            <a:pPr marL="285725" indent="-285725">
              <a:buFont typeface="Wingdings" pitchFamily="2" charset="2"/>
              <a:buChar char="§"/>
            </a:pPr>
            <a:r>
              <a:rPr lang="ru-RU" sz="1600" dirty="0"/>
              <a:t>автономные электростанции с газификацией углей, расположенные в отдаленных  угледобывающих регионах;</a:t>
            </a:r>
          </a:p>
          <a:p>
            <a:pPr marL="285725" indent="-285725">
              <a:buFont typeface="Wingdings" pitchFamily="2" charset="2"/>
              <a:buChar char="§"/>
            </a:pPr>
            <a:r>
              <a:rPr lang="ru-RU" sz="1600" dirty="0"/>
              <a:t>установки для производства синтетического жидкого топлива;</a:t>
            </a:r>
          </a:p>
          <a:p>
            <a:pPr marL="285725" indent="-285725">
              <a:buFont typeface="Wingdings" pitchFamily="2" charset="2"/>
              <a:buChar char="§"/>
            </a:pPr>
            <a:r>
              <a:rPr lang="ru-RU" sz="1600" dirty="0"/>
              <a:t>технологические линии по производству жидкого </a:t>
            </a:r>
            <a:r>
              <a:rPr lang="ru-RU" sz="1600" dirty="0" err="1"/>
              <a:t>водоугольного</a:t>
            </a:r>
            <a:r>
              <a:rPr lang="ru-RU" sz="1600" dirty="0"/>
              <a:t> топлива для угольных котлов и для перевода </a:t>
            </a:r>
            <a:r>
              <a:rPr lang="ru-RU" sz="1600" dirty="0" err="1"/>
              <a:t>газомазутных</a:t>
            </a:r>
            <a:r>
              <a:rPr lang="ru-RU" sz="1600" dirty="0"/>
              <a:t> котельных и электростанций на угольное топливо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32" y="3476358"/>
            <a:ext cx="9483768" cy="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716697" y="3949280"/>
            <a:ext cx="2691104" cy="1234988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/>
            <a:r>
              <a:rPr lang="ru-RU" sz="1400" b="1" dirty="0">
                <a:solidFill>
                  <a:srgbClr val="4F6228"/>
                </a:solidFill>
              </a:rPr>
              <a:t>ИНЖИНИРИНГОВЫЙ БИЗНЕС</a:t>
            </a:r>
          </a:p>
          <a:p>
            <a:pPr lvl="0"/>
            <a:r>
              <a:rPr lang="ru-RU" sz="1400" dirty="0"/>
              <a:t>Проектирование, строительство, поставка до 10 Установок в год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061261" y="3949280"/>
            <a:ext cx="2758810" cy="1215847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/>
            <a:endParaRPr lang="ru-RU" sz="1600" b="1" dirty="0"/>
          </a:p>
          <a:p>
            <a:pPr lvl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БИЗНЕС В ОБЛАСТИ РАСПРЕДЕЛЕННОЙ ГЕНЕРАЦИИ</a:t>
            </a:r>
          </a:p>
          <a:p>
            <a:pPr lvl="0"/>
            <a:r>
              <a:rPr lang="ru-RU" sz="1400" dirty="0"/>
              <a:t>Инструмент реализации концепции распределенной генерации</a:t>
            </a:r>
          </a:p>
          <a:p>
            <a:pPr lvl="0"/>
            <a:r>
              <a:rPr lang="ru-RU" sz="1400" dirty="0"/>
              <a:t>   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241060" y="3949279"/>
            <a:ext cx="2836621" cy="1232896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ПРЕДОСТАВЛЕНИЕ ЛИЦЕНЗИЙ НА ИЗГОТОВЛЕНИЕ УСТАНОВОК</a:t>
            </a:r>
          </a:p>
          <a:p>
            <a:pPr lvl="0"/>
            <a:r>
              <a:rPr lang="ru-RU" sz="1400" dirty="0"/>
              <a:t>Активный интерес со стороны партнеров из Китая, Индии, Кореи</a:t>
            </a:r>
          </a:p>
        </p:txBody>
      </p:sp>
      <p:pic>
        <p:nvPicPr>
          <p:cNvPr id="23" name="Рисунок 6" descr="1_0001_Layer-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6" y="5400675"/>
            <a:ext cx="93916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081" y="3490528"/>
            <a:ext cx="104169" cy="34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524" y="3490528"/>
            <a:ext cx="104169" cy="34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0866" y="3490528"/>
            <a:ext cx="104169" cy="34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5116514" y="7107238"/>
            <a:ext cx="466725" cy="3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700" b="1" dirty="0" smtClean="0">
                <a:solidFill>
                  <a:srgbClr val="656E70"/>
                </a:solidFill>
                <a:latin typeface="Arial Narrow" pitchFamily="34" charset="0"/>
              </a:rPr>
              <a:t>1</a:t>
            </a:r>
            <a:r>
              <a:rPr lang="ru-RU" altLang="ru-RU" sz="1700" b="1" dirty="0">
                <a:solidFill>
                  <a:srgbClr val="656E7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6400" y="82425"/>
            <a:ext cx="99437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6882E"/>
                </a:solidFill>
                <a:latin typeface="Arial Narrow" panose="020B0606020202030204" pitchFamily="34" charset="0"/>
              </a:rPr>
              <a:t>РЕЗУЛЬТАТЫ РЕАЛИЗАЦИИ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9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74416" y="647950"/>
            <a:ext cx="9988782" cy="199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757" y="2960870"/>
            <a:ext cx="2799934" cy="96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014" y="2992001"/>
            <a:ext cx="1629509" cy="55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841" y="3014412"/>
            <a:ext cx="2799934" cy="55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5414" y="428673"/>
            <a:ext cx="8136904" cy="43088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6" descr="1_0001_Layer-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6" y="5400675"/>
            <a:ext cx="93916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416" y="932008"/>
            <a:ext cx="99061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Мощность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замещающей теплофикационной турбоустановки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- 110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МВт (140 МВт в конденсационном режиме) с отпуском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тепла 200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– 220 МВт (170÷190 Гкал/ч), как наиболее характерная для большинства энергосистем.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Увеличение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температуры свежего пара для повышения экономичности, а также блочное исполнение турбоустановки для обеспечения работы на скользящем давлении свежего пара.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Замещающее оборудование должно отвечать современным европейским требованиям к вредным выбросам.  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ru-RU" alt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Повышение КПД угольных ТЭЦ до </a:t>
            </a:r>
            <a:r>
              <a:rPr lang="en-US" alt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  <a:r>
              <a:rPr lang="ru-RU" alt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ru-RU" alt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Коэффициент использования топлива до 85</a:t>
            </a:r>
            <a:r>
              <a:rPr lang="ru-RU" alt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lang="ru-RU" sz="15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200" y="605645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ПАРАМЕТРЫ И ТРЕБОВАНИЯ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 l="11604" t="12436" r="35347" b="28936"/>
          <a:stretch>
            <a:fillRect/>
          </a:stretch>
        </p:blipFill>
        <p:spPr bwMode="auto">
          <a:xfrm>
            <a:off x="461200" y="3573995"/>
            <a:ext cx="4056943" cy="209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6841" y="3098453"/>
            <a:ext cx="279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ТУРБИНА С РАСЦЕПНОЙ МУФТОЙ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6"/>
          <p:cNvPicPr>
            <a:picLocks noChangeAspect="1" noChangeArrowheads="1"/>
          </p:cNvPicPr>
          <p:nvPr/>
        </p:nvPicPr>
        <p:blipFill>
          <a:blip r:embed="rId7" cstate="print"/>
          <a:srcRect t="-752" b="-1729"/>
          <a:stretch>
            <a:fillRect/>
          </a:stretch>
        </p:blipFill>
        <p:spPr bwMode="auto">
          <a:xfrm>
            <a:off x="4467868" y="3551584"/>
            <a:ext cx="2372213" cy="25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45700" y="3102163"/>
            <a:ext cx="1216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КОТЕЛ С ЦКС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</a:blip>
          <a:srcRect l="14844" t="23093" r="11718" b="28711"/>
          <a:stretch>
            <a:fillRect/>
          </a:stretch>
        </p:blipFill>
        <p:spPr bwMode="auto">
          <a:xfrm>
            <a:off x="7064528" y="3875314"/>
            <a:ext cx="3410392" cy="17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369757" y="2959953"/>
            <a:ext cx="2799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ВЫСОКОТЕМПЕРАТУРНАЯ НЕКАТАЛИТИЧЕСКАЯ  ОЧИСТКА  ДЫМОВЫХ ГАЗОВ ОТ ОКСИДОВ АЗОТА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116514" y="7107238"/>
            <a:ext cx="466725" cy="3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700" b="1" dirty="0" smtClean="0">
                <a:solidFill>
                  <a:srgbClr val="656E70"/>
                </a:solidFill>
                <a:latin typeface="Arial Narrow" pitchFamily="34" charset="0"/>
              </a:rPr>
              <a:t>1</a:t>
            </a:r>
            <a:r>
              <a:rPr lang="ru-RU" altLang="ru-RU" sz="1700" b="1" dirty="0">
                <a:solidFill>
                  <a:srgbClr val="656E7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768" y="82425"/>
            <a:ext cx="99437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6882E"/>
                </a:solidFill>
                <a:latin typeface="Arial Narrow" panose="020B0606020202030204" pitchFamily="34" charset="0"/>
              </a:rPr>
              <a:t>   РАЗРАБОТКА </a:t>
            </a:r>
            <a:r>
              <a:rPr lang="ru-RU" sz="1800" b="1" dirty="0">
                <a:solidFill>
                  <a:srgbClr val="F6882E"/>
                </a:solidFill>
                <a:latin typeface="Arial Narrow" panose="020B0606020202030204" pitchFamily="34" charset="0"/>
              </a:rPr>
              <a:t>УГОЛЬНЫХ ЭНЕРГОБЛОКОВ ТЭЦ НОВОГО </a:t>
            </a:r>
            <a:r>
              <a:rPr lang="ru-RU" sz="1800" b="1" dirty="0" smtClean="0">
                <a:solidFill>
                  <a:srgbClr val="F6882E"/>
                </a:solidFill>
                <a:latin typeface="Arial Narrow" panose="020B0606020202030204" pitchFamily="34" charset="0"/>
              </a:rPr>
              <a:t>ПОКОЛЕНИЯ</a:t>
            </a:r>
          </a:p>
          <a:p>
            <a:endParaRPr lang="ru-RU" dirty="0"/>
          </a:p>
        </p:txBody>
      </p:sp>
      <p:pic>
        <p:nvPicPr>
          <p:cNvPr id="22" name="Рисунок 6" descr="1_0000_Layer-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57" y="6121319"/>
            <a:ext cx="3078814" cy="36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144949" y="6167189"/>
            <a:ext cx="3020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ОДИН ИЗ ВОЗМОЖНЫХ ВАРИАНТОВ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1624</Words>
  <Application>Microsoft Office PowerPoint</Application>
  <PresentationFormat>Произвольный</PresentationFormat>
  <Paragraphs>245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ИСПОЛЬЗОВАНИЕ ПРОДУКЦИИ ПЕРЕРАБОТКИ УГЛЯ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279</cp:revision>
  <cp:lastPrinted>2015-03-10T16:28:49Z</cp:lastPrinted>
  <dcterms:created xsi:type="dcterms:W3CDTF">2013-10-13T14:53:26Z</dcterms:created>
  <dcterms:modified xsi:type="dcterms:W3CDTF">2015-03-11T14:14:28Z</dcterms:modified>
</cp:coreProperties>
</file>