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4" r:id="rId3"/>
    <p:sldId id="346" r:id="rId4"/>
    <p:sldId id="357" r:id="rId5"/>
    <p:sldId id="347" r:id="rId6"/>
    <p:sldId id="348" r:id="rId7"/>
    <p:sldId id="358" r:id="rId8"/>
    <p:sldId id="335" r:id="rId9"/>
    <p:sldId id="304" r:id="rId10"/>
    <p:sldId id="307" r:id="rId11"/>
    <p:sldId id="326" r:id="rId12"/>
    <p:sldId id="336" r:id="rId13"/>
    <p:sldId id="315" r:id="rId14"/>
    <p:sldId id="312" r:id="rId15"/>
    <p:sldId id="351" r:id="rId16"/>
    <p:sldId id="331" r:id="rId17"/>
    <p:sldId id="359" r:id="rId18"/>
    <p:sldId id="354" r:id="rId19"/>
    <p:sldId id="349" r:id="rId20"/>
    <p:sldId id="339" r:id="rId21"/>
    <p:sldId id="316" r:id="rId22"/>
    <p:sldId id="355" r:id="rId23"/>
    <p:sldId id="353" r:id="rId24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546C8E"/>
    <a:srgbClr val="E9EDF4"/>
    <a:srgbClr val="1C2A55"/>
    <a:srgbClr val="213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797" autoAdjust="0"/>
  </p:normalViewPr>
  <p:slideViewPr>
    <p:cSldViewPr snapToGrid="0" snapToObjects="1">
      <p:cViewPr>
        <p:scale>
          <a:sx n="66" d="100"/>
          <a:sy n="66" d="100"/>
        </p:scale>
        <p:origin x="-293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E8728-6C89-4F68-ACAD-CB33F6B2084D}" type="doc">
      <dgm:prSet loTypeId="urn:microsoft.com/office/officeart/2005/8/layout/hList7" loCatId="list" qsTypeId="urn:microsoft.com/office/officeart/2005/8/quickstyle/simple1#1" qsCatId="simple" csTypeId="urn:microsoft.com/office/officeart/2005/8/colors/accent1_2#1" csCatId="accent1" phldr="1"/>
      <dgm:spPr/>
    </dgm:pt>
    <dgm:pt modelId="{09AD4F51-803F-44CB-AB60-95E4466AD47B}">
      <dgm:prSet phldrT="[Text]"/>
      <dgm:spPr/>
      <dgm:t>
        <a:bodyPr/>
        <a:lstStyle/>
        <a:p>
          <a:r>
            <a:rPr lang="ru-RU" dirty="0" smtClean="0"/>
            <a:t>Осознание проблемы</a:t>
          </a:r>
          <a:endParaRPr lang="ru-RU" dirty="0"/>
        </a:p>
      </dgm:t>
    </dgm:pt>
    <dgm:pt modelId="{3490D62D-DFB6-4802-9802-166E72935260}" type="parTrans" cxnId="{0FDF2012-7D86-4191-BB8A-2DC90441C8CE}">
      <dgm:prSet/>
      <dgm:spPr/>
      <dgm:t>
        <a:bodyPr/>
        <a:lstStyle/>
        <a:p>
          <a:endParaRPr lang="ru-RU"/>
        </a:p>
      </dgm:t>
    </dgm:pt>
    <dgm:pt modelId="{120D98F6-D14E-400B-B618-C431403CFE21}" type="sibTrans" cxnId="{0FDF2012-7D86-4191-BB8A-2DC90441C8CE}">
      <dgm:prSet/>
      <dgm:spPr/>
      <dgm:t>
        <a:bodyPr/>
        <a:lstStyle/>
        <a:p>
          <a:endParaRPr lang="ru-RU"/>
        </a:p>
      </dgm:t>
    </dgm:pt>
    <dgm:pt modelId="{1F7B411B-90F6-4FF7-8CAA-B54D95489A53}">
      <dgm:prSet phldrT="[Text]"/>
      <dgm:spPr/>
      <dgm:t>
        <a:bodyPr/>
        <a:lstStyle/>
        <a:p>
          <a:r>
            <a:rPr lang="ru-RU" dirty="0" smtClean="0"/>
            <a:t>Поиск решения</a:t>
          </a:r>
          <a:endParaRPr lang="ru-RU" dirty="0"/>
        </a:p>
      </dgm:t>
    </dgm:pt>
    <dgm:pt modelId="{86A91046-F6F3-45DA-BD18-65015311F1D9}" type="parTrans" cxnId="{1FF8FC54-1996-4BF8-B8A6-77715DC53271}">
      <dgm:prSet/>
      <dgm:spPr/>
      <dgm:t>
        <a:bodyPr/>
        <a:lstStyle/>
        <a:p>
          <a:endParaRPr lang="ru-RU"/>
        </a:p>
      </dgm:t>
    </dgm:pt>
    <dgm:pt modelId="{0763193F-46F9-40EA-903B-5FD6A47F1A7C}" type="sibTrans" cxnId="{1FF8FC54-1996-4BF8-B8A6-77715DC53271}">
      <dgm:prSet/>
      <dgm:spPr/>
      <dgm:t>
        <a:bodyPr/>
        <a:lstStyle/>
        <a:p>
          <a:endParaRPr lang="ru-RU"/>
        </a:p>
      </dgm:t>
    </dgm:pt>
    <dgm:pt modelId="{AF8FC6C5-BC05-4D24-B14D-9FB243B18A60}">
      <dgm:prSet phldrT="[Text]"/>
      <dgm:spPr/>
      <dgm:t>
        <a:bodyPr/>
        <a:lstStyle/>
        <a:p>
          <a:r>
            <a:rPr lang="ru-RU" dirty="0" smtClean="0"/>
            <a:t>Защита и внедрение</a:t>
          </a:r>
          <a:endParaRPr lang="ru-RU" dirty="0"/>
        </a:p>
      </dgm:t>
    </dgm:pt>
    <dgm:pt modelId="{0584540C-E479-4DBE-BF5F-B0FE03C0A923}" type="parTrans" cxnId="{36EF935C-2DCC-4D7C-A173-276C88BAF7C1}">
      <dgm:prSet/>
      <dgm:spPr/>
      <dgm:t>
        <a:bodyPr/>
        <a:lstStyle/>
        <a:p>
          <a:endParaRPr lang="ru-RU"/>
        </a:p>
      </dgm:t>
    </dgm:pt>
    <dgm:pt modelId="{A6B28CA4-E2B7-4116-A257-97B3D61A4C69}" type="sibTrans" cxnId="{36EF935C-2DCC-4D7C-A173-276C88BAF7C1}">
      <dgm:prSet/>
      <dgm:spPr/>
      <dgm:t>
        <a:bodyPr/>
        <a:lstStyle/>
        <a:p>
          <a:endParaRPr lang="ru-RU"/>
        </a:p>
      </dgm:t>
    </dgm:pt>
    <dgm:pt modelId="{22E8DC94-A610-475A-9B31-3D8C40E5DDC4}" type="pres">
      <dgm:prSet presAssocID="{66EE8728-6C89-4F68-ACAD-CB33F6B2084D}" presName="Name0" presStyleCnt="0">
        <dgm:presLayoutVars>
          <dgm:dir/>
          <dgm:resizeHandles val="exact"/>
        </dgm:presLayoutVars>
      </dgm:prSet>
      <dgm:spPr/>
    </dgm:pt>
    <dgm:pt modelId="{A439434E-D1B4-406C-A229-B450665505D6}" type="pres">
      <dgm:prSet presAssocID="{66EE8728-6C89-4F68-ACAD-CB33F6B2084D}" presName="fgShape" presStyleLbl="fgShp" presStyleIdx="0" presStyleCnt="1" custScaleX="108696" custScaleY="242120"/>
      <dgm:spPr/>
    </dgm:pt>
    <dgm:pt modelId="{D42E670C-2808-432D-9F91-4D87DA33C8D6}" type="pres">
      <dgm:prSet presAssocID="{66EE8728-6C89-4F68-ACAD-CB33F6B2084D}" presName="linComp" presStyleCnt="0"/>
      <dgm:spPr/>
    </dgm:pt>
    <dgm:pt modelId="{345B37A7-E874-4233-B143-F40253686085}" type="pres">
      <dgm:prSet presAssocID="{09AD4F51-803F-44CB-AB60-95E4466AD47B}" presName="compNode" presStyleCnt="0"/>
      <dgm:spPr/>
    </dgm:pt>
    <dgm:pt modelId="{B4D08FB6-5A6E-48EC-AC96-161686BB13E9}" type="pres">
      <dgm:prSet presAssocID="{09AD4F51-803F-44CB-AB60-95E4466AD47B}" presName="bkgdShape" presStyleLbl="node1" presStyleIdx="0" presStyleCnt="3"/>
      <dgm:spPr/>
      <dgm:t>
        <a:bodyPr/>
        <a:lstStyle/>
        <a:p>
          <a:endParaRPr lang="ru-RU"/>
        </a:p>
      </dgm:t>
    </dgm:pt>
    <dgm:pt modelId="{AA152B3E-FBD6-4E15-978C-87098B71787D}" type="pres">
      <dgm:prSet presAssocID="{09AD4F51-803F-44CB-AB60-95E4466AD47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4FCB-30B8-4D56-A0D5-979AE83DEAA4}" type="pres">
      <dgm:prSet presAssocID="{09AD4F51-803F-44CB-AB60-95E4466AD47B}" presName="invisiNode" presStyleLbl="node1" presStyleIdx="0" presStyleCnt="3"/>
      <dgm:spPr/>
    </dgm:pt>
    <dgm:pt modelId="{3CABC7F0-DE27-47CA-A210-A2976ADFEE88}" type="pres">
      <dgm:prSet presAssocID="{09AD4F51-803F-44CB-AB60-95E4466AD47B}" presName="imagNode" presStyleLbl="fgImgPlace1" presStyleIdx="0" presStyleCnt="3" custScaleX="44011" custScaleY="421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7E29F6-EF2D-4124-B256-73B13F5C8036}" type="pres">
      <dgm:prSet presAssocID="{120D98F6-D14E-400B-B618-C431403CFE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CE4DDA-C861-4A70-AF57-BD2D1A01C7D7}" type="pres">
      <dgm:prSet presAssocID="{1F7B411B-90F6-4FF7-8CAA-B54D95489A53}" presName="compNode" presStyleCnt="0"/>
      <dgm:spPr/>
    </dgm:pt>
    <dgm:pt modelId="{F3CD3649-9F5C-4625-8C09-0811AE10E1E2}" type="pres">
      <dgm:prSet presAssocID="{1F7B411B-90F6-4FF7-8CAA-B54D95489A53}" presName="bkgdShape" presStyleLbl="node1" presStyleIdx="1" presStyleCnt="3"/>
      <dgm:spPr/>
      <dgm:t>
        <a:bodyPr/>
        <a:lstStyle/>
        <a:p>
          <a:endParaRPr lang="ru-RU"/>
        </a:p>
      </dgm:t>
    </dgm:pt>
    <dgm:pt modelId="{89D414B3-3896-47DF-890C-1DE47C1B4F5E}" type="pres">
      <dgm:prSet presAssocID="{1F7B411B-90F6-4FF7-8CAA-B54D95489A5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10194-D4B6-4FBF-AB81-10B19FE43747}" type="pres">
      <dgm:prSet presAssocID="{1F7B411B-90F6-4FF7-8CAA-B54D95489A53}" presName="invisiNode" presStyleLbl="node1" presStyleIdx="1" presStyleCnt="3"/>
      <dgm:spPr/>
    </dgm:pt>
    <dgm:pt modelId="{8803D694-5450-447F-B0BF-0A8D07008874}" type="pres">
      <dgm:prSet presAssocID="{1F7B411B-90F6-4FF7-8CAA-B54D95489A53}" presName="imagNode" presStyleLbl="fgImgPlace1" presStyleIdx="1" presStyleCnt="3" custScaleX="44011" custScaleY="421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0FB8C2C-E039-4951-B0FF-78F27A4D1BE9}" type="pres">
      <dgm:prSet presAssocID="{0763193F-46F9-40EA-903B-5FD6A47F1A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0D2C0B-2DC0-4F3B-91EB-84CBB02EAF38}" type="pres">
      <dgm:prSet presAssocID="{AF8FC6C5-BC05-4D24-B14D-9FB243B18A60}" presName="compNode" presStyleCnt="0"/>
      <dgm:spPr/>
    </dgm:pt>
    <dgm:pt modelId="{817608B4-6464-4B16-A2F7-0D4857482189}" type="pres">
      <dgm:prSet presAssocID="{AF8FC6C5-BC05-4D24-B14D-9FB243B18A60}" presName="bkgdShape" presStyleLbl="node1" presStyleIdx="2" presStyleCnt="3"/>
      <dgm:spPr/>
      <dgm:t>
        <a:bodyPr/>
        <a:lstStyle/>
        <a:p>
          <a:endParaRPr lang="ru-RU"/>
        </a:p>
      </dgm:t>
    </dgm:pt>
    <dgm:pt modelId="{AD9502C7-05DE-4576-9E41-67BDD78D4436}" type="pres">
      <dgm:prSet presAssocID="{AF8FC6C5-BC05-4D24-B14D-9FB243B18A6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BB997-EE87-4F3E-9980-B096D03EF044}" type="pres">
      <dgm:prSet presAssocID="{AF8FC6C5-BC05-4D24-B14D-9FB243B18A60}" presName="invisiNode" presStyleLbl="node1" presStyleIdx="2" presStyleCnt="3"/>
      <dgm:spPr/>
    </dgm:pt>
    <dgm:pt modelId="{040ED75F-72A2-4078-B55F-3F92C71401B5}" type="pres">
      <dgm:prSet presAssocID="{AF8FC6C5-BC05-4D24-B14D-9FB243B18A60}" presName="imagNode" presStyleLbl="fgImgPlace1" presStyleIdx="2" presStyleCnt="3" custScaleX="44011" custScaleY="421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4EA1723-897D-4574-A495-E2342F8E3779}" type="presOf" srcId="{66EE8728-6C89-4F68-ACAD-CB33F6B2084D}" destId="{22E8DC94-A610-475A-9B31-3D8C40E5DDC4}" srcOrd="0" destOrd="0" presId="urn:microsoft.com/office/officeart/2005/8/layout/hList7"/>
    <dgm:cxn modelId="{C96A59F7-01D7-4F6D-BE82-D0EA2E28C658}" type="presOf" srcId="{1F7B411B-90F6-4FF7-8CAA-B54D95489A53}" destId="{F3CD3649-9F5C-4625-8C09-0811AE10E1E2}" srcOrd="0" destOrd="0" presId="urn:microsoft.com/office/officeart/2005/8/layout/hList7"/>
    <dgm:cxn modelId="{8F040976-B6DA-4D26-AEB0-FA8FF35F91A1}" type="presOf" srcId="{09AD4F51-803F-44CB-AB60-95E4466AD47B}" destId="{AA152B3E-FBD6-4E15-978C-87098B71787D}" srcOrd="1" destOrd="0" presId="urn:microsoft.com/office/officeart/2005/8/layout/hList7"/>
    <dgm:cxn modelId="{3D8881FD-ADA4-44A2-808D-D81021C66DBF}" type="presOf" srcId="{120D98F6-D14E-400B-B618-C431403CFE21}" destId="{577E29F6-EF2D-4124-B256-73B13F5C8036}" srcOrd="0" destOrd="0" presId="urn:microsoft.com/office/officeart/2005/8/layout/hList7"/>
    <dgm:cxn modelId="{A13B228B-2510-4721-BD21-A7F7B77E9E39}" type="presOf" srcId="{09AD4F51-803F-44CB-AB60-95E4466AD47B}" destId="{B4D08FB6-5A6E-48EC-AC96-161686BB13E9}" srcOrd="0" destOrd="0" presId="urn:microsoft.com/office/officeart/2005/8/layout/hList7"/>
    <dgm:cxn modelId="{F6BA17A6-326D-4221-B6AD-AFA383563044}" type="presOf" srcId="{AF8FC6C5-BC05-4D24-B14D-9FB243B18A60}" destId="{817608B4-6464-4B16-A2F7-0D4857482189}" srcOrd="0" destOrd="0" presId="urn:microsoft.com/office/officeart/2005/8/layout/hList7"/>
    <dgm:cxn modelId="{66857A47-F126-48C8-8C8F-05FBCA440B01}" type="presOf" srcId="{1F7B411B-90F6-4FF7-8CAA-B54D95489A53}" destId="{89D414B3-3896-47DF-890C-1DE47C1B4F5E}" srcOrd="1" destOrd="0" presId="urn:microsoft.com/office/officeart/2005/8/layout/hList7"/>
    <dgm:cxn modelId="{67108C47-5803-4C36-A4EB-EA29C4C19AA3}" type="presOf" srcId="{0763193F-46F9-40EA-903B-5FD6A47F1A7C}" destId="{60FB8C2C-E039-4951-B0FF-78F27A4D1BE9}" srcOrd="0" destOrd="0" presId="urn:microsoft.com/office/officeart/2005/8/layout/hList7"/>
    <dgm:cxn modelId="{36EF935C-2DCC-4D7C-A173-276C88BAF7C1}" srcId="{66EE8728-6C89-4F68-ACAD-CB33F6B2084D}" destId="{AF8FC6C5-BC05-4D24-B14D-9FB243B18A60}" srcOrd="2" destOrd="0" parTransId="{0584540C-E479-4DBE-BF5F-B0FE03C0A923}" sibTransId="{A6B28CA4-E2B7-4116-A257-97B3D61A4C69}"/>
    <dgm:cxn modelId="{1FF8FC54-1996-4BF8-B8A6-77715DC53271}" srcId="{66EE8728-6C89-4F68-ACAD-CB33F6B2084D}" destId="{1F7B411B-90F6-4FF7-8CAA-B54D95489A53}" srcOrd="1" destOrd="0" parTransId="{86A91046-F6F3-45DA-BD18-65015311F1D9}" sibTransId="{0763193F-46F9-40EA-903B-5FD6A47F1A7C}"/>
    <dgm:cxn modelId="{0FDF2012-7D86-4191-BB8A-2DC90441C8CE}" srcId="{66EE8728-6C89-4F68-ACAD-CB33F6B2084D}" destId="{09AD4F51-803F-44CB-AB60-95E4466AD47B}" srcOrd="0" destOrd="0" parTransId="{3490D62D-DFB6-4802-9802-166E72935260}" sibTransId="{120D98F6-D14E-400B-B618-C431403CFE21}"/>
    <dgm:cxn modelId="{FF4F3742-8B81-4CF2-AF80-FB9C878DDAF1}" type="presOf" srcId="{AF8FC6C5-BC05-4D24-B14D-9FB243B18A60}" destId="{AD9502C7-05DE-4576-9E41-67BDD78D4436}" srcOrd="1" destOrd="0" presId="urn:microsoft.com/office/officeart/2005/8/layout/hList7"/>
    <dgm:cxn modelId="{84EFE2CD-559A-4E92-B2C5-CF388F532BC9}" type="presParOf" srcId="{22E8DC94-A610-475A-9B31-3D8C40E5DDC4}" destId="{A439434E-D1B4-406C-A229-B450665505D6}" srcOrd="0" destOrd="0" presId="urn:microsoft.com/office/officeart/2005/8/layout/hList7"/>
    <dgm:cxn modelId="{50407C45-954D-4EB1-8BF1-6A4748682749}" type="presParOf" srcId="{22E8DC94-A610-475A-9B31-3D8C40E5DDC4}" destId="{D42E670C-2808-432D-9F91-4D87DA33C8D6}" srcOrd="1" destOrd="0" presId="urn:microsoft.com/office/officeart/2005/8/layout/hList7"/>
    <dgm:cxn modelId="{D5E41BA7-B8F3-419E-B8BB-195DA5F56D11}" type="presParOf" srcId="{D42E670C-2808-432D-9F91-4D87DA33C8D6}" destId="{345B37A7-E874-4233-B143-F40253686085}" srcOrd="0" destOrd="0" presId="urn:microsoft.com/office/officeart/2005/8/layout/hList7"/>
    <dgm:cxn modelId="{A269641A-5942-4518-9FFD-8CEC203B9026}" type="presParOf" srcId="{345B37A7-E874-4233-B143-F40253686085}" destId="{B4D08FB6-5A6E-48EC-AC96-161686BB13E9}" srcOrd="0" destOrd="0" presId="urn:microsoft.com/office/officeart/2005/8/layout/hList7"/>
    <dgm:cxn modelId="{B6FACC15-C0B2-41DF-A598-25AEDF8E7D5A}" type="presParOf" srcId="{345B37A7-E874-4233-B143-F40253686085}" destId="{AA152B3E-FBD6-4E15-978C-87098B71787D}" srcOrd="1" destOrd="0" presId="urn:microsoft.com/office/officeart/2005/8/layout/hList7"/>
    <dgm:cxn modelId="{7035C14E-397F-45B3-AB09-FE43D2F95A0D}" type="presParOf" srcId="{345B37A7-E874-4233-B143-F40253686085}" destId="{6E774FCB-30B8-4D56-A0D5-979AE83DEAA4}" srcOrd="2" destOrd="0" presId="urn:microsoft.com/office/officeart/2005/8/layout/hList7"/>
    <dgm:cxn modelId="{52C2042C-C1F6-4965-9D02-0E7914228BEA}" type="presParOf" srcId="{345B37A7-E874-4233-B143-F40253686085}" destId="{3CABC7F0-DE27-47CA-A210-A2976ADFEE88}" srcOrd="3" destOrd="0" presId="urn:microsoft.com/office/officeart/2005/8/layout/hList7"/>
    <dgm:cxn modelId="{396C40B1-9D07-4DEF-9F7C-B5EBB9C7551E}" type="presParOf" srcId="{D42E670C-2808-432D-9F91-4D87DA33C8D6}" destId="{577E29F6-EF2D-4124-B256-73B13F5C8036}" srcOrd="1" destOrd="0" presId="urn:microsoft.com/office/officeart/2005/8/layout/hList7"/>
    <dgm:cxn modelId="{5F43C0A7-B01F-411C-A001-027BE2E797DC}" type="presParOf" srcId="{D42E670C-2808-432D-9F91-4D87DA33C8D6}" destId="{24CE4DDA-C861-4A70-AF57-BD2D1A01C7D7}" srcOrd="2" destOrd="0" presId="urn:microsoft.com/office/officeart/2005/8/layout/hList7"/>
    <dgm:cxn modelId="{27CADD89-5D00-424B-92D5-0760ED2A983A}" type="presParOf" srcId="{24CE4DDA-C861-4A70-AF57-BD2D1A01C7D7}" destId="{F3CD3649-9F5C-4625-8C09-0811AE10E1E2}" srcOrd="0" destOrd="0" presId="urn:microsoft.com/office/officeart/2005/8/layout/hList7"/>
    <dgm:cxn modelId="{628C0325-2078-418B-A9F3-DBBD5B319B47}" type="presParOf" srcId="{24CE4DDA-C861-4A70-AF57-BD2D1A01C7D7}" destId="{89D414B3-3896-47DF-890C-1DE47C1B4F5E}" srcOrd="1" destOrd="0" presId="urn:microsoft.com/office/officeart/2005/8/layout/hList7"/>
    <dgm:cxn modelId="{5BBFECC8-290D-443E-9F62-E32177D54A4C}" type="presParOf" srcId="{24CE4DDA-C861-4A70-AF57-BD2D1A01C7D7}" destId="{8FC10194-D4B6-4FBF-AB81-10B19FE43747}" srcOrd="2" destOrd="0" presId="urn:microsoft.com/office/officeart/2005/8/layout/hList7"/>
    <dgm:cxn modelId="{785EB923-1873-4F5A-933C-47AEE84E8BBB}" type="presParOf" srcId="{24CE4DDA-C861-4A70-AF57-BD2D1A01C7D7}" destId="{8803D694-5450-447F-B0BF-0A8D07008874}" srcOrd="3" destOrd="0" presId="urn:microsoft.com/office/officeart/2005/8/layout/hList7"/>
    <dgm:cxn modelId="{F5E93A0C-6871-489F-B991-70DBCBBDBF5F}" type="presParOf" srcId="{D42E670C-2808-432D-9F91-4D87DA33C8D6}" destId="{60FB8C2C-E039-4951-B0FF-78F27A4D1BE9}" srcOrd="3" destOrd="0" presId="urn:microsoft.com/office/officeart/2005/8/layout/hList7"/>
    <dgm:cxn modelId="{CA1DE746-2FE6-4E0B-989C-A0D3180E9C53}" type="presParOf" srcId="{D42E670C-2808-432D-9F91-4D87DA33C8D6}" destId="{9C0D2C0B-2DC0-4F3B-91EB-84CBB02EAF38}" srcOrd="4" destOrd="0" presId="urn:microsoft.com/office/officeart/2005/8/layout/hList7"/>
    <dgm:cxn modelId="{2E6A03E1-B9DE-4A49-AEF0-CEF3E19D7A32}" type="presParOf" srcId="{9C0D2C0B-2DC0-4F3B-91EB-84CBB02EAF38}" destId="{817608B4-6464-4B16-A2F7-0D4857482189}" srcOrd="0" destOrd="0" presId="urn:microsoft.com/office/officeart/2005/8/layout/hList7"/>
    <dgm:cxn modelId="{DC588E52-EA52-460D-9C87-E051287E46FE}" type="presParOf" srcId="{9C0D2C0B-2DC0-4F3B-91EB-84CBB02EAF38}" destId="{AD9502C7-05DE-4576-9E41-67BDD78D4436}" srcOrd="1" destOrd="0" presId="urn:microsoft.com/office/officeart/2005/8/layout/hList7"/>
    <dgm:cxn modelId="{563326B2-4591-4FA8-88D6-02E1C9484DC2}" type="presParOf" srcId="{9C0D2C0B-2DC0-4F3B-91EB-84CBB02EAF38}" destId="{FF0BB997-EE87-4F3E-9980-B096D03EF044}" srcOrd="2" destOrd="0" presId="urn:microsoft.com/office/officeart/2005/8/layout/hList7"/>
    <dgm:cxn modelId="{0C5C3693-2824-41C1-88A7-D8F12065F9FB}" type="presParOf" srcId="{9C0D2C0B-2DC0-4F3B-91EB-84CBB02EAF38}" destId="{040ED75F-72A2-4078-B55F-3F92C71401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58F3D7E-58D7-4194-838B-B6B78C06407D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3CE60B8-905B-4D26-AAAE-5048C078E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9B3C38F-9966-48C4-BF47-94401DA6DF8B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791902A-329D-489C-B450-8BAC965A8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3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Добрый вечер, уважаемые гости, я надеюсь, – наши будущие студенты и потенциальные работодатели! Мне хотелось бы представить нашу магистерскую программу, которая создавалась коллективом Института менеджмента инноваций Высшей школы экономики при непосредственном и активном участии Клуба директоров по инновациям – руководителей крупнейших российских компаний.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FCA3B9-E668-4659-AD75-F39239484AB3}" type="slidenum">
              <a:rPr lang="ru-RU" smtClean="0">
                <a:ea typeface="MS PGothic"/>
                <a:cs typeface="MS PGothic"/>
              </a:rPr>
              <a:pPr/>
              <a:t>1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Мы уверены, что наши выпускники способны стать высокопрофессиональными специалистами и внести существенный вклад в решение актуальных задач инновационного развития своих предприятий, регионов и страны в целом.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1AB61A-8555-4840-B4F6-0FB4BC298B92}" type="slidenum">
              <a:rPr lang="ru-RU" smtClean="0">
                <a:ea typeface="MS PGothic"/>
                <a:cs typeface="MS PGothic"/>
              </a:rPr>
              <a:pPr/>
              <a:t>11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Логика построения программы следующая: в течение первого года обучения студенты должны осознать проблему и сформулировать задачу своего исследования. В течение второго года – найти и обосновать возможное решение проблемы, а на завершающем этапе – подготовить и защитить магистерскую диссертацию, в основе которой – научное обоснование решения выявленной проблемы. В течение всего обучения проводится научно-практический семинар, главная цель которого – помочь студентам с подготовкой диссертации с учетом современных достижений науки и практики управления инновациями.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92F320-152A-4BA7-B6C8-C05582DE6F7D}" type="slidenum">
              <a:rPr lang="ru-RU" smtClean="0">
                <a:ea typeface="MS PGothic"/>
                <a:cs typeface="MS PGothic"/>
              </a:rPr>
              <a:pPr/>
              <a:t>12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Все дисциплины программы делятся на базовые – обязательные для изучения и вариативные, состав которых может меняться, а сами дисциплины выбираться студентами. Базовых дисциплин 6, их состав вы видите на слайде. Предваряют изучение базовых дисциплин адаптационные курсы – экономика и проектирование бизнеса, поскольку все наши студенты, как правило, имеют недостаточный уровень подготовки в данной области.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77506-7664-402B-802B-2D16C71A68D6}" type="slidenum">
              <a:rPr lang="ru-RU" smtClean="0">
                <a:ea typeface="MS PGothic"/>
                <a:cs typeface="MS PGothic"/>
              </a:rPr>
              <a:pPr/>
              <a:t>13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Вариативные дисциплины – их 8 – являются дисциплинами по выбору. В зависимости от предпочтений студентов из предложенных 16 дисциплин студент должен выбрать 8. Пары дисциплин составлялись следующим образом: в первом столбце – дисциплины, формирующие компетенции, необходимые для обеспечения управления исследованиями и разработками (ранние стадии жизненного цикла инноваций), а во втором – непосредственно инновационная деятельность, связанная с организацией производства и выведением новых продуктов на рынок (поздние стадии жизненного цикла инноваций). Однако студент может проявить и свои собственные соображения и сформировать свою собственную траекторию обучения (</a:t>
            </a:r>
            <a:r>
              <a:rPr lang="ru-RU" i="1" smtClean="0"/>
              <a:t>след. слайд</a:t>
            </a:r>
            <a:r>
              <a:rPr lang="ru-RU" smtClean="0"/>
              <a:t>)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AAA72-B922-4A2F-93EB-806031B6870D}" type="slidenum">
              <a:rPr lang="ru-RU" smtClean="0">
                <a:ea typeface="MS PGothic"/>
                <a:cs typeface="MS PGothic"/>
              </a:rPr>
              <a:pPr/>
              <a:t>14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Сложность для нас как для организаторов программы состоит в том, что студенты иногда готовы изучить оба курса, тогда одну из дисциплин мы включаем в качестве мастер-класса в наш научно-исследовательский семинар.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80FE13-21C7-4503-B46D-98552E7EC903}" type="slidenum">
              <a:rPr lang="ru-RU" smtClean="0">
                <a:ea typeface="MS PGothic"/>
                <a:cs typeface="MS PGothic"/>
              </a:rPr>
              <a:pPr/>
              <a:t>15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Практическая компонента программы составляет 50% всей программы. Это и семинар, и практики, и курсовая работа и подготовка магистерской диссертации. Лучшие результаты исследований наших студентов будут подготовлены к публикациям в научных журналах.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0246B5-0CB3-40F4-82EC-12B88990568B}" type="slidenum">
              <a:rPr lang="ru-RU" smtClean="0">
                <a:ea typeface="MS PGothic"/>
                <a:cs typeface="MS PGothic"/>
              </a:rPr>
              <a:pPr/>
              <a:t>16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Практическая компонента программы составляет 50% всей программы. Это и семинар, и практики, и курсовая работа и подготовка магистерской диссертации. Лучшие результаты исследований наших студентов будут подготовлены к публикациям в научных журналах.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F97705-D93D-4351-B0EF-F11D22994637}" type="slidenum">
              <a:rPr lang="ru-RU" smtClean="0">
                <a:ea typeface="MS PGothic"/>
                <a:cs typeface="MS PGothic"/>
              </a:rPr>
              <a:pPr/>
              <a:t>17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Как и все студенты Вышки, студенты сразу же получают доступ ко всем культурно-досуговым центрам университета.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B6537-8AF9-4AFD-9B9A-D88BDB7DFC5C}" type="slidenum">
              <a:rPr lang="ru-RU" smtClean="0">
                <a:ea typeface="MS PGothic"/>
                <a:cs typeface="MS PGothic"/>
              </a:rPr>
              <a:pPr/>
              <a:t>18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Программа реализуется по модульной форме: в виде нескольких очных сессий и дистанционной самостоятельной работы в течение года. Опыт проведения программы показал эффективность такой формы обучения, особенно по сравнению с очно-заочной (вечерней) формой, поскольку позволяет сконцентироваться на обучении и погрузиться в изучаемую область. На период очных сессий студентам в случае необходимости предоставляется общежитие.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C640BD-1795-41C9-8F81-FE0F9E58B86C}" type="slidenum">
              <a:rPr lang="ru-RU" smtClean="0">
                <a:ea typeface="MS PGothic"/>
                <a:cs typeface="MS PGothic"/>
              </a:rPr>
              <a:pPr/>
              <a:t>19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Оля, тут и далее Ваши слова…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CBD0F6-A4FC-4E20-962B-EFA1CF43746A}" type="slidenum">
              <a:rPr lang="ru-RU" smtClean="0">
                <a:ea typeface="MS PGothic"/>
                <a:cs typeface="MS PGothic"/>
              </a:rPr>
              <a:pPr/>
              <a:t>20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Институт менеджмента инноваций – относительно молодое подразделение Высшей школы экономики. Созданный в 2009 году по программе инновационного развития Вышки, он собрал внутри себя исследователей инновационной сферы экономики, которые долгие годы посвятили анализу и обобщению уникального российского и зарубежного опыта инноваций. Знания, которые аккумулировал в своих стенах Институт, легли в основу образовательных технологий кафедры менеджмента инноваций, которая реализует актуальнейшую задачу – обеспечивает подготовкуспециалистов в области инновационного развития. Возглавляет кафедру человек-легенда российской инновационной сферы – доктор технических наук, профессор, Лауреат Премии Правительства России в области науки и техники 2001 года, основатель Фонда содействия развитию малых форм предприятий в научно-технической сфере Иван Михайлович Бортник. Имя Ивана Михайловича уже давно стало нарицательным, а слово сочетание «Фонд Бортника» для многих заменило официальное название этой организации, с которой начинались многие успешные инновационные бизнесы страны.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3DE049-899C-4CD7-8143-F4052D0FC65C}" type="slidenum">
              <a:rPr lang="ru-RU" smtClean="0">
                <a:ea typeface="MS PGothic"/>
                <a:cs typeface="MS PGothic"/>
              </a:rPr>
              <a:pPr/>
              <a:t>2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289259-CF1A-4840-84D6-69B2FBEAD492}" type="slidenum">
              <a:rPr lang="ru-RU" smtClean="0">
                <a:ea typeface="MS PGothic"/>
                <a:cs typeface="MS PGothic"/>
              </a:rPr>
              <a:pPr/>
              <a:t>21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26875D-DF41-487B-898A-FF30D4FA7453}" type="slidenum">
              <a:rPr lang="ru-RU" smtClean="0">
                <a:ea typeface="MS PGothic"/>
                <a:cs typeface="MS PGothic"/>
              </a:rPr>
              <a:pPr/>
              <a:t>22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2CEAAD-6791-4681-AC7F-986B9DF8D332}" type="slidenum">
              <a:rPr lang="ru-RU" smtClean="0">
                <a:ea typeface="MS PGothic"/>
                <a:cs typeface="MS PGothic"/>
              </a:rPr>
              <a:pPr/>
              <a:t>23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 кафедре ведутся работы по трем основным направлениям: (1) развитие теории инноваций, или теоретической инноватики – относительно молодой области науки, которая исследует проблемы инновационной деятельности; (2) разработка методологии подготовки кадров для инновационной сферы деятельности; (3) собственно реализация широкого перечня образовательных программ для подготовки, профессиональной переподготовки и повышения квалификации специалистов, работающих как на инновационно активных предприятиях, так и в организациях инновационной инфраструктуры.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AF93DC-A031-4AEC-BA72-688D0F3B2C7D}" type="slidenum">
              <a:rPr lang="ru-RU" smtClean="0">
                <a:ea typeface="MS PGothic"/>
                <a:cs typeface="MS PGothic"/>
              </a:rPr>
              <a:pPr/>
              <a:t>3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Еще одна особенность нашей программы – в отличие от других российских университетов, где также есть магистерские программы по инноватике, мы ориентируемся на крупные и средние компании. Вопреки распространенному мифу о том, что инновации создаются в малых компаниях, мы уверены – и это доказывают проведенные нами исследования – двигателями инновационного развития в российских условиях являются крупные компании, только они обладают и необходимым потенциалом для освоения технологических инноваций и ресурсами для их продвижения на рынке. Поэтому мы наших студентов не ориентируем, как в других университетах, на создание собственного бизнеса, но готовим к эффективному корпоративному инновационному предпринимательству, сотрудничеству и кооперации в процессе разработки и реализации инновационных проектов. Это, своего рода «социальный заказ» Клуба директоров по инновациям, члены которого постоянно сетуют на отсутствие специалистов, способных реализовать функции инновационного развития в крупных компаниях. По их словам, есть хорошие инженеры, способные решать отдельные задачи, но нет специалистов, которые видели бы процесс целиком: от появления идеи нового продукта или технологии – до его практического применения. Конструктор не только должен найти красивое техническое решение, но иметь представление о том, кто и как будет пользоваться его изделием… Именно это стало «изюминкой» нашей магистерской программы. Именно это, как мы надеемся, станет ключевым конкурентным преимуществом наших выпускников на рынке труда.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F2396-9424-4A24-B124-58C917F10F0C}" type="slidenum">
              <a:rPr lang="ru-RU" smtClean="0">
                <a:ea typeface="MS PGothic"/>
                <a:cs typeface="MS PGothic"/>
              </a:rPr>
              <a:pPr/>
              <a:t>5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Какие задачи решают наши студенты? Уже после первого года обучения в рамках курсовых работ были выполнены такие научно-практические проекты, как:</a:t>
            </a:r>
          </a:p>
          <a:p>
            <a:pPr>
              <a:defRPr/>
            </a:pPr>
            <a:r>
              <a:rPr lang="ru-RU" dirty="0" smtClean="0"/>
              <a:t>- взаимодействие университета и бизнеса в рамках построения регионального инновационного кластера;</a:t>
            </a:r>
          </a:p>
          <a:p>
            <a:pPr>
              <a:defRPr/>
            </a:pPr>
            <a:r>
              <a:rPr lang="ru-RU" dirty="0" smtClean="0"/>
              <a:t>- анализ направлений развития генерирующих активов крупной энергокомпании;</a:t>
            </a:r>
          </a:p>
          <a:p>
            <a:pPr>
              <a:defRPr/>
            </a:pPr>
            <a:r>
              <a:rPr lang="ru-RU" dirty="0" smtClean="0"/>
              <a:t>- разработка подхода к созданию системы управления знаниями в компании;</a:t>
            </a:r>
          </a:p>
          <a:p>
            <a:pPr>
              <a:defRPr/>
            </a:pPr>
            <a:r>
              <a:rPr lang="ru-RU" dirty="0" smtClean="0"/>
              <a:t> - проектирование научно-исследовательских центров в компании;</a:t>
            </a:r>
          </a:p>
          <a:p>
            <a:pPr>
              <a:defRPr/>
            </a:pPr>
            <a:r>
              <a:rPr lang="ru-RU" dirty="0" smtClean="0"/>
              <a:t>- формирование территориальных инновационных кластеров;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 smtClean="0"/>
              <a:t>развитие мотивационной системы </a:t>
            </a:r>
            <a:r>
              <a:rPr lang="ru-RU" dirty="0" err="1" smtClean="0"/>
              <a:t>энергохолдинга</a:t>
            </a:r>
            <a:r>
              <a:rPr lang="ru-RU" dirty="0" smtClean="0"/>
              <a:t> в отношении инновационной деятельности и др.</a:t>
            </a:r>
            <a:endParaRPr lang="ru-RU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3840EE-0496-4FC9-8708-2B6998244A1B}" type="slidenum">
              <a:rPr lang="ru-RU" smtClean="0">
                <a:ea typeface="MS PGothic"/>
                <a:cs typeface="MS PGothic"/>
              </a:rPr>
              <a:pPr/>
              <a:t>6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BD4598-0EE4-451B-A3AA-0782DB170C4A}" type="slidenum">
              <a:rPr lang="ru-RU" smtClean="0">
                <a:ea typeface="MS PGothic"/>
                <a:cs typeface="MS PGothic"/>
              </a:rPr>
              <a:pPr/>
              <a:t>7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Можно с полным основанием утверждать, что наша магистерская программа «Управление исследованиями, разработками и инновациями в компании» в определенной мере является уникальной для российской высшей школы. Сразу следует отметить, что направление образования «Инноватика» относится к техническим, инженерным направлениям подготовки. Именно поэтому наши студенты должны иметь базовое техническое образование, поскольку основные инновации в российских компаниях в настоящее время связаны, в большей степени, с технологическими инновациями. С другой стороны, речь идет об управлении, что требует определенной «социальной зрелости» от наших студентов. Поэтому мы приветствуем студентов, которые приходят к нам «по производственной необходимости», ощутив недостаток узко специализированного технического образования. Все наши студенты успешно совмещают работу на своих предприятиях, где решают задачи инновационного развития, и обучение на нашей программе, где прямо на занятиях нередко находятся решения этих задач. В то же время программа не является уникальной и экспериментальной – именно так построены программы подготовки лидеров инновационного бизнеса в лучших образовательных центрах за рубежом. Опыт и взаимодействие с зарубежными университетами и привлечение профессоров, работающих в европейских и североамериканских университетах – это тоже визитная карточка нашей программы.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4D3EB-7A5C-4AA0-BC15-46B850A27589}" type="slidenum">
              <a:rPr lang="ru-RU" smtClean="0">
                <a:ea typeface="MS PGothic"/>
                <a:cs typeface="MS PGothic"/>
              </a:rPr>
              <a:pPr/>
              <a:t>8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основе построения магистерской программы лежит лучший мировой опыт подготовки кадров для инновационной сферы. Именно приведенные на слайде факторы успеха аналогичных программ в зарубежных университетах составили парадигму нашей магистерской программы.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FB34CC-8350-42FC-967D-B56AA821EB88}" type="slidenum">
              <a:rPr lang="ru-RU" smtClean="0">
                <a:ea typeface="MS PGothic"/>
                <a:cs typeface="MS PGothic"/>
              </a:rPr>
              <a:pPr/>
              <a:t>9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отличие от других российских университетов мы сразу же шли от потребностей потенциальных работодателей в лице Клуба директоров по инновациям. И состав, и содержание дисциплин в первую очередь определяли практики – руководители инновационных подразделений российский крупных компаний. Большую помощь в разработке программы приняли наши зарубежные партнеры (в частности, университет Твенте (Голландия)). Все преподаваемые дисциплины программы разработаны по уникальным авторским методикам, а их авторы являются не только известными учеными, но и непосредственно работают или занимаются консалтинговой деятельностью в инновационной сфере. Все программы дисциплин согласовываются между собой и выстраиваются по единой методологии. В итоге возникает целостное восприятие и представление об инновационной деятельности и управлении ею. Состав дисциплин программы достаточно гибкий: 2/3 студенты выбирают самостоятельно, исходя из собственных предпочтений и прогнозов карьерного роста.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3F6536-7553-4A15-9E59-D04DF1E5D7AC}" type="slidenum">
              <a:rPr lang="ru-RU" smtClean="0">
                <a:ea typeface="MS PGothic"/>
                <a:cs typeface="MS PGothic"/>
              </a:rPr>
              <a:pPr/>
              <a:t>10</a:t>
            </a:fld>
            <a:endParaRPr lang="ru-RU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4BA1E-FEC5-457A-9D96-A3A21344AAD2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408A-523D-4CCA-BBCB-7A5212EB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4DC6-328D-487F-B08F-5FE61C9348FC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4F67-C1C1-47A4-8A23-BEF76A77D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377E-4001-4C69-B326-B2857417A393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FC89-D63B-4BB8-9E65-7DFC1AE8C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6F6B-41D8-49E6-B978-8134C5107299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154A-CAE0-44C4-8EDC-8CD7C6B96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086E-BE59-4C7A-8DB8-3771F87E2B50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B258-D699-48B8-87FA-C52AA9A5F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4DA6-5DB7-4B91-B0DA-5D3F44C27C00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214-74AE-404E-9E7E-E5FEF7006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B9D6-B741-49F1-A695-FB822FBA6CAB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E1ED-CBBE-4F97-8283-07EF9CEF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230E-E9E3-4E30-82EC-0BF1BE4B87FC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D6F7-429E-4340-96DF-C6EED5187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805F-625A-474F-8A7C-58025EE78B37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76CD-2879-485A-BE55-4192EED1A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3AEA-4A99-4485-A6BB-62BF001F182A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A445-2D1E-4489-8E42-2B6730B77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C824-BAB8-408E-BF14-40FC7CE6F772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8D3A-24FE-4133-BC4A-AFA66E48A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1A1C52C-74CB-4737-82E6-0186148122A1}" type="datetime1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1EE478C-CD28-4B17-851D-B38CB8D3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6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4.jpeg"/><Relationship Id="rId5" Type="http://schemas.openxmlformats.org/officeDocument/2006/relationships/image" Target="../media/image4.jpeg"/><Relationship Id="rId15" Type="http://schemas.openxmlformats.org/officeDocument/2006/relationships/image" Target="../media/image48.jpeg"/><Relationship Id="rId10" Type="http://schemas.openxmlformats.org/officeDocument/2006/relationships/image" Target="../media/image15.png"/><Relationship Id="rId4" Type="http://schemas.openxmlformats.org/officeDocument/2006/relationships/image" Target="../media/image40.jpeg"/><Relationship Id="rId9" Type="http://schemas.openxmlformats.org/officeDocument/2006/relationships/image" Target="../media/image43.jpeg"/><Relationship Id="rId1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no_imi@hse.r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il.hse.ru/exchweb/bin/redir.asp?URL=http://www.facebook.com/MagistraturaInnovatika" TargetMode="External"/><Relationship Id="rId5" Type="http://schemas.openxmlformats.org/officeDocument/2006/relationships/hyperlink" Target="http://imi.hse.ru/sdi" TargetMode="External"/><Relationship Id="rId4" Type="http://schemas.openxmlformats.org/officeDocument/2006/relationships/hyperlink" Target="http://imi.hse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057400" y="1700213"/>
            <a:ext cx="6483350" cy="2206625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rgbClr val="546C8E"/>
                </a:solidFill>
                <a:ea typeface="MS PGothic"/>
                <a:cs typeface="Arial" charset="0"/>
              </a:rPr>
              <a:t>МАГИСТЕРСКАЯ ПРОГРАММА </a:t>
            </a:r>
            <a:r>
              <a:rPr lang="en-US" sz="3000" b="1" smtClean="0">
                <a:solidFill>
                  <a:srgbClr val="546C8E"/>
                </a:solidFill>
                <a:ea typeface="MS PGothic"/>
                <a:cs typeface="Arial" charset="0"/>
              </a:rPr>
              <a:t/>
            </a:r>
            <a:br>
              <a:rPr lang="en-US" sz="3000" b="1" smtClean="0">
                <a:solidFill>
                  <a:srgbClr val="546C8E"/>
                </a:solidFill>
                <a:ea typeface="MS PGothic"/>
                <a:cs typeface="Arial" charset="0"/>
              </a:rPr>
            </a:br>
            <a:r>
              <a:rPr lang="ru-RU" sz="3000" b="1" smtClean="0">
                <a:solidFill>
                  <a:srgbClr val="546C8E"/>
                </a:solidFill>
                <a:ea typeface="MS PGothic"/>
                <a:cs typeface="Arial" charset="0"/>
              </a:rPr>
              <a:t>ПО</a:t>
            </a:r>
            <a:r>
              <a:rPr lang="en-US" sz="3000" b="1" smtClean="0">
                <a:solidFill>
                  <a:srgbClr val="546C8E"/>
                </a:solidFill>
                <a:ea typeface="MS PGothic"/>
                <a:cs typeface="Arial" charset="0"/>
              </a:rPr>
              <a:t> </a:t>
            </a:r>
            <a:r>
              <a:rPr lang="ru-RU" sz="3000" b="1" smtClean="0">
                <a:solidFill>
                  <a:srgbClr val="546C8E"/>
                </a:solidFill>
                <a:ea typeface="MS PGothic"/>
                <a:cs typeface="Arial" charset="0"/>
              </a:rPr>
              <a:t>ПОДГОТОВКЕ СОВРЕМЕННЫХ R&amp;D</a:t>
            </a:r>
            <a:r>
              <a:rPr lang="en-US" sz="3000" b="1" smtClean="0">
                <a:solidFill>
                  <a:srgbClr val="546C8E"/>
                </a:solidFill>
                <a:ea typeface="MS PGothic"/>
                <a:cs typeface="Arial" charset="0"/>
              </a:rPr>
              <a:t>-</a:t>
            </a:r>
            <a:r>
              <a:rPr lang="ru-RU" sz="3000" b="1" smtClean="0">
                <a:solidFill>
                  <a:srgbClr val="546C8E"/>
                </a:solidFill>
                <a:ea typeface="MS PGothic"/>
                <a:cs typeface="Arial" charset="0"/>
              </a:rPr>
              <a:t>МЕНЕДЖЕРОВ</a:t>
            </a:r>
            <a:br>
              <a:rPr lang="ru-RU" sz="3000" b="1" smtClean="0">
                <a:solidFill>
                  <a:srgbClr val="546C8E"/>
                </a:solidFill>
                <a:ea typeface="MS PGothic"/>
                <a:cs typeface="Arial" charset="0"/>
              </a:rPr>
            </a:br>
            <a:r>
              <a:rPr lang="ru-RU" sz="3000" smtClean="0">
                <a:solidFill>
                  <a:srgbClr val="546C8E"/>
                </a:solidFill>
                <a:ea typeface="MS PGothic"/>
                <a:cs typeface="Arial" charset="0"/>
              </a:rPr>
              <a:t>(обучение в 2013-2016)</a:t>
            </a:r>
            <a:endParaRPr lang="en-US" sz="3000" smtClean="0">
              <a:solidFill>
                <a:srgbClr val="546C8E"/>
              </a:solidFill>
              <a:ea typeface="MS PGothic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25" y="188913"/>
            <a:ext cx="14605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57400" y="4789488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000" i="1">
                <a:cs typeface="Arial" charset="0"/>
              </a:rPr>
              <a:t>«Вас учили создавать инновации –  мы научим ими управлять»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1698625" y="1444625"/>
            <a:ext cx="7424738" cy="4525963"/>
          </a:xfrm>
        </p:spPr>
        <p:txBody>
          <a:bodyPr/>
          <a:lstStyle/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Малоэффективное взаимодействие «вуз – работодатель», недооценка вузовского потенциала или завышенные требования к выпускникам программ</a:t>
            </a:r>
          </a:p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Копирование западных программ без учета российского контекста</a:t>
            </a:r>
          </a:p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Переименование программ дисциплин </a:t>
            </a:r>
            <a:br>
              <a:rPr lang="ru-RU" sz="2100" smtClean="0">
                <a:latin typeface="Arial" charset="0"/>
                <a:ea typeface="MS PGothic"/>
                <a:cs typeface="Arial" charset="0"/>
              </a:rPr>
            </a:br>
            <a:r>
              <a:rPr lang="ru-RU" sz="2100" smtClean="0">
                <a:latin typeface="Arial" charset="0"/>
                <a:ea typeface="MS PGothic"/>
                <a:cs typeface="Arial" charset="0"/>
              </a:rPr>
              <a:t>без адаптации их содержания</a:t>
            </a:r>
          </a:p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Отсутствие прозрачной логики построения </a:t>
            </a:r>
            <a:br>
              <a:rPr lang="ru-RU" sz="2100" smtClean="0">
                <a:latin typeface="Arial" charset="0"/>
                <a:ea typeface="MS PGothic"/>
                <a:cs typeface="Arial" charset="0"/>
              </a:rPr>
            </a:br>
            <a:r>
              <a:rPr lang="ru-RU" sz="2100" smtClean="0">
                <a:latin typeface="Arial" charset="0"/>
                <a:ea typeface="MS PGothic"/>
                <a:cs typeface="Arial" charset="0"/>
              </a:rPr>
              <a:t>программы обучения, связи дисциплин</a:t>
            </a:r>
          </a:p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Недостаточное подкрепление </a:t>
            </a:r>
            <a:br>
              <a:rPr lang="ru-RU" sz="2100" smtClean="0">
                <a:latin typeface="Arial" charset="0"/>
                <a:ea typeface="MS PGothic"/>
                <a:cs typeface="Arial" charset="0"/>
              </a:rPr>
            </a:br>
            <a:r>
              <a:rPr lang="ru-RU" sz="2100" smtClean="0">
                <a:latin typeface="Arial" charset="0"/>
                <a:ea typeface="MS PGothic"/>
                <a:cs typeface="Arial" charset="0"/>
              </a:rPr>
              <a:t>теории эмпирическими данными</a:t>
            </a:r>
          </a:p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Слабый учет культурно-исторического контекста и нетехнологических факторов</a:t>
            </a:r>
            <a:endParaRPr lang="ru-RU" sz="2100" smtClean="0">
              <a:ea typeface="MS PGothic"/>
            </a:endParaRPr>
          </a:p>
          <a:p>
            <a:pPr>
              <a:buFont typeface="Arial" charset="0"/>
              <a:buNone/>
            </a:pPr>
            <a:endParaRPr lang="ru-RU" sz="2100" smtClean="0">
              <a:ea typeface="MS PGothic"/>
            </a:endParaRPr>
          </a:p>
          <a:p>
            <a:endParaRPr lang="ru-RU" sz="2100" smtClean="0">
              <a:ea typeface="MS PGothic"/>
            </a:endParaRPr>
          </a:p>
        </p:txBody>
      </p:sp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2E498-EE07-4B39-A1DF-ACFAFA1F712F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10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32771" name="Заголовок 1"/>
          <p:cNvSpPr txBox="1">
            <a:spLocks/>
          </p:cNvSpPr>
          <p:nvPr/>
        </p:nvSpPr>
        <p:spPr bwMode="auto">
          <a:xfrm>
            <a:off x="1698625" y="274638"/>
            <a:ext cx="7424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cs typeface="Arial" charset="0"/>
              </a:rPr>
              <a:t>ПРОБЛЕМЫ РОССИЙСКИХ ВУЗОВСКИХ ПРОГРАММ ПО УПРАВЛЕНИЮ НИОКР И ИННОВАЦИЯМИ</a:t>
            </a:r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0" y="6308725"/>
            <a:ext cx="1698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Courier New" pitchFamily="49" charset="0"/>
              </a:rPr>
              <a:t>Российские </a:t>
            </a:r>
            <a:br>
              <a:rPr lang="ru-RU" sz="1600">
                <a:solidFill>
                  <a:schemeClr val="bg1"/>
                </a:solidFill>
                <a:cs typeface="Courier New" pitchFamily="49" charset="0"/>
              </a:rPr>
            </a:br>
            <a:r>
              <a:rPr lang="ru-RU" sz="1600">
                <a:solidFill>
                  <a:schemeClr val="bg1"/>
                </a:solidFill>
                <a:cs typeface="Courier New" pitchFamily="49" charset="0"/>
              </a:rPr>
              <a:t>аналоги?</a:t>
            </a:r>
            <a:endParaRPr lang="en-US" sz="1600">
              <a:solidFill>
                <a:schemeClr val="bg1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body" idx="1"/>
          </p:nvPr>
        </p:nvSpPr>
        <p:spPr>
          <a:xfrm>
            <a:off x="1882775" y="1822450"/>
            <a:ext cx="7088188" cy="3990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21386F"/>
                </a:solidFill>
                <a:latin typeface="Arial" charset="0"/>
                <a:ea typeface="MS PGothic"/>
              </a:rPr>
              <a:t>	</a:t>
            </a:r>
            <a:r>
              <a:rPr lang="ru-RU" sz="2400" smtClean="0">
                <a:solidFill>
                  <a:srgbClr val="21386F"/>
                </a:solidFill>
                <a:latin typeface="Arial" charset="0"/>
                <a:ea typeface="MS PGothic"/>
              </a:rPr>
              <a:t>п</a:t>
            </a:r>
            <a:r>
              <a:rPr lang="ru-RU" sz="2400" smtClean="0">
                <a:latin typeface="Arial" charset="0"/>
                <a:ea typeface="MS PGothic"/>
              </a:rPr>
              <a:t>одготовка высокопрофессиональных специалистов: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Arial" charset="0"/>
                <a:ea typeface="MS PGothic"/>
              </a:rPr>
              <a:t>способных рассматривать инновационный процесс в комплексе на протяжении всех его этапов развития и эффективно управлять им с учетом отраслевой и региональной специфики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Arial" charset="0"/>
                <a:ea typeface="MS PGothic"/>
              </a:rPr>
              <a:t>готовых принимать активное участие </a:t>
            </a:r>
            <a:br>
              <a:rPr lang="ru-RU" sz="2400" smtClean="0">
                <a:latin typeface="Arial" charset="0"/>
                <a:ea typeface="MS PGothic"/>
              </a:rPr>
            </a:br>
            <a:r>
              <a:rPr lang="ru-RU" sz="2400" smtClean="0">
                <a:latin typeface="Arial" charset="0"/>
                <a:ea typeface="MS PGothic"/>
              </a:rPr>
              <a:t>в инновационной предпринимательской деятельности как в государственном, </a:t>
            </a:r>
            <a:br>
              <a:rPr lang="ru-RU" sz="2400" smtClean="0">
                <a:latin typeface="Arial" charset="0"/>
                <a:ea typeface="MS PGothic"/>
              </a:rPr>
            </a:br>
            <a:r>
              <a:rPr lang="ru-RU" sz="2400" smtClean="0">
                <a:latin typeface="Arial" charset="0"/>
                <a:ea typeface="MS PGothic"/>
              </a:rPr>
              <a:t>так и в частном секторе </a:t>
            </a:r>
            <a:endParaRPr lang="ru-RU" sz="2400" smtClean="0">
              <a:solidFill>
                <a:srgbClr val="21386F"/>
              </a:solidFill>
              <a:latin typeface="Arial" charset="0"/>
              <a:ea typeface="MS PGothic"/>
            </a:endParaRP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21386F"/>
              </a:solidFill>
              <a:latin typeface="Arial" charset="0"/>
              <a:ea typeface="MS PGothic"/>
            </a:endParaRP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21386F"/>
              </a:solidFill>
              <a:latin typeface="Arial" charset="0"/>
              <a:ea typeface="MS PGothic"/>
            </a:endParaRPr>
          </a:p>
          <a:p>
            <a:pPr>
              <a:buFont typeface="Arial" charset="0"/>
              <a:buNone/>
            </a:pPr>
            <a:endParaRPr lang="ru-RU" sz="2400" smtClean="0">
              <a:latin typeface="Arial" charset="0"/>
              <a:ea typeface="MS PGothic"/>
            </a:endParaRPr>
          </a:p>
          <a:p>
            <a:endParaRPr lang="ru-RU" sz="2400" smtClean="0">
              <a:latin typeface="Arial" charset="0"/>
              <a:ea typeface="MS PGothic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title"/>
          </p:nvPr>
        </p:nvSpPr>
        <p:spPr>
          <a:xfrm>
            <a:off x="52388" y="6126163"/>
            <a:ext cx="1655762" cy="571500"/>
          </a:xfrm>
        </p:spPr>
        <p:txBody>
          <a:bodyPr/>
          <a:lstStyle/>
          <a:p>
            <a:pPr algn="l"/>
            <a:r>
              <a:rPr lang="ru-RU" sz="2000" smtClean="0">
                <a:solidFill>
                  <a:schemeClr val="bg1"/>
                </a:solidFill>
                <a:ea typeface="MS PGothic"/>
              </a:rPr>
              <a:t>Компетенции</a:t>
            </a:r>
          </a:p>
        </p:txBody>
      </p:sp>
      <p:sp>
        <p:nvSpPr>
          <p:cNvPr id="348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3B27BE-641E-437D-AA8D-F08802F16B1A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11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34820" name="Заголовок 1"/>
          <p:cNvSpPr txBox="1">
            <a:spLocks/>
          </p:cNvSpPr>
          <p:nvPr/>
        </p:nvSpPr>
        <p:spPr bwMode="auto">
          <a:xfrm>
            <a:off x="1655763" y="414338"/>
            <a:ext cx="7470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cs typeface="Arial" charset="0"/>
              </a:rPr>
              <a:t>ЦЕЛЬ ПРОГРАММЫ «УПРАВЛЕНИЕ ИССЛЕДОВАНИЯМИ, РАЗРАБОТКАМИ И ИННОВАЦИЯМИ В КОМПАНИИ» 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9CDE6C-37AD-4AC5-9585-D2D0B937743A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12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36866" name="Заголовок 1"/>
          <p:cNvSpPr txBox="1">
            <a:spLocks/>
          </p:cNvSpPr>
          <p:nvPr/>
        </p:nvSpPr>
        <p:spPr bwMode="auto">
          <a:xfrm>
            <a:off x="1725613" y="125413"/>
            <a:ext cx="755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cs typeface="Arial" charset="0"/>
              </a:rPr>
              <a:t>СОДЕРЖАНИЕ ПРОГРАММЫ ОБУЧЕНИЯ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794295" y="1051943"/>
          <a:ext cx="7177177" cy="495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432050" y="4916488"/>
            <a:ext cx="5729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Научно-исследовательский семинар </a:t>
            </a:r>
            <a:br>
              <a:rPr lang="ru-RU" sz="2000" b="1"/>
            </a:br>
            <a:r>
              <a:rPr lang="ru-RU" sz="2000" b="1"/>
              <a:t>«Современные проблемы инноватики»</a:t>
            </a:r>
          </a:p>
        </p:txBody>
      </p:sp>
      <p:sp>
        <p:nvSpPr>
          <p:cNvPr id="36869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Логика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725613" y="68263"/>
            <a:ext cx="7418387" cy="1143000"/>
          </a:xfrm>
        </p:spPr>
        <p:txBody>
          <a:bodyPr/>
          <a:lstStyle/>
          <a:p>
            <a:pPr algn="l"/>
            <a:r>
              <a:rPr lang="ru-RU" sz="2500" b="1" smtClean="0">
                <a:solidFill>
                  <a:srgbClr val="003F82"/>
                </a:solidFill>
                <a:latin typeface="Arial" charset="0"/>
                <a:ea typeface="MS PGothic"/>
                <a:cs typeface="Arial" charset="0"/>
              </a:rPr>
              <a:t>МАГИСТЕРСКАЯ ПРОГРАММА:</a:t>
            </a:r>
            <a:br>
              <a:rPr lang="ru-RU" sz="2500" b="1" smtClean="0">
                <a:solidFill>
                  <a:srgbClr val="003F82"/>
                </a:solidFill>
                <a:latin typeface="Arial" charset="0"/>
                <a:ea typeface="MS PGothic"/>
                <a:cs typeface="Arial" charset="0"/>
              </a:rPr>
            </a:br>
            <a:r>
              <a:rPr lang="ru-RU" sz="2500" b="1" smtClean="0">
                <a:solidFill>
                  <a:srgbClr val="003F82"/>
                </a:solidFill>
                <a:latin typeface="Arial" charset="0"/>
                <a:ea typeface="MS PGothic"/>
                <a:cs typeface="Arial" charset="0"/>
              </a:rPr>
              <a:t>АДАПТАЦИОННЫЕ И БАЗОВЫЕ ДИСЦИПЛИНЫ</a:t>
            </a:r>
          </a:p>
        </p:txBody>
      </p:sp>
      <p:sp>
        <p:nvSpPr>
          <p:cNvPr id="38914" name="Прямоугольник 5"/>
          <p:cNvSpPr>
            <a:spLocks noChangeArrowheads="1"/>
          </p:cNvSpPr>
          <p:nvPr/>
        </p:nvSpPr>
        <p:spPr bwMode="auto">
          <a:xfrm>
            <a:off x="2286000" y="1609725"/>
            <a:ext cx="5962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90725" y="2289175"/>
          <a:ext cx="5497513" cy="3652838"/>
        </p:xfrm>
        <a:graphic>
          <a:graphicData uri="http://schemas.openxmlformats.org/drawingml/2006/table">
            <a:tbl>
              <a:tblPr/>
              <a:tblGrid>
                <a:gridCol w="549700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    Теоретическая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инноватика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История и философия науки </a:t>
                      </a:r>
                      <a:b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и техники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Стратегическое управление</a:t>
                      </a:r>
                      <a:b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в </a:t>
                      </a:r>
                      <a:r>
                        <a:rPr kumimoji="0" lang="ru-RU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инновационно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активной организации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Управление инновационными </a:t>
                      </a:r>
                      <a:b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процессами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Управление качеством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Управление инновационными</a:t>
                      </a:r>
                      <a:b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проектами и    программами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31" name="Picture 2" descr="G:\НИУ-ВШЭ\НПС_ИМИ\magistr.jpg.(131x141x1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762250"/>
            <a:ext cx="1135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55651-F6C7-4DB5-95BE-A13F5625A7F8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13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553200" y="2289175"/>
            <a:ext cx="279400" cy="3652838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34" name="TextBox 2"/>
          <p:cNvSpPr txBox="1">
            <a:spLocks noChangeArrowheads="1"/>
          </p:cNvSpPr>
          <p:nvPr/>
        </p:nvSpPr>
        <p:spPr bwMode="auto">
          <a:xfrm>
            <a:off x="6832600" y="3792538"/>
            <a:ext cx="655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1-й год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0725" y="1363663"/>
            <a:ext cx="2635250" cy="741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rgbClr val="FFFFFF"/>
                </a:solidFill>
                <a:ea typeface="MS PGothic"/>
                <a:cs typeface="MS PGothic"/>
              </a:rPr>
              <a:t>Экономика </a:t>
            </a:r>
            <a:br>
              <a:rPr lang="ru-RU" sz="1400" b="1">
                <a:solidFill>
                  <a:srgbClr val="FFFFFF"/>
                </a:solidFill>
                <a:ea typeface="MS PGothic"/>
                <a:cs typeface="MS PGothic"/>
              </a:rPr>
            </a:br>
            <a:r>
              <a:rPr lang="ru-RU" sz="1400" b="1">
                <a:solidFill>
                  <a:srgbClr val="FFFFFF"/>
                </a:solidFill>
                <a:ea typeface="MS PGothic"/>
                <a:cs typeface="MS PGothic"/>
              </a:rPr>
              <a:t>для предпринимателей и менеджеров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8863" y="1360488"/>
            <a:ext cx="2636837" cy="741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Проектирование</a:t>
            </a:r>
            <a:br>
              <a:rPr lang="ru-RU" b="1" dirty="0"/>
            </a:br>
            <a:r>
              <a:rPr lang="ru-RU" b="1" dirty="0"/>
              <a:t> бизнеса</a:t>
            </a:r>
          </a:p>
        </p:txBody>
      </p:sp>
      <p:sp>
        <p:nvSpPr>
          <p:cNvPr id="38937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Базис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876425" y="46038"/>
            <a:ext cx="6810375" cy="1143000"/>
          </a:xfrm>
        </p:spPr>
        <p:txBody>
          <a:bodyPr/>
          <a:lstStyle/>
          <a:p>
            <a:pPr algn="l"/>
            <a:r>
              <a:rPr lang="ru-RU" sz="2500" b="1" smtClean="0">
                <a:solidFill>
                  <a:srgbClr val="003F82"/>
                </a:solidFill>
                <a:latin typeface="Arial" charset="0"/>
                <a:ea typeface="MS PGothic"/>
                <a:cs typeface="Arial" charset="0"/>
              </a:rPr>
              <a:t>МАГИСТЕРСКАЯ ПРОГРАММА:</a:t>
            </a:r>
            <a:br>
              <a:rPr lang="ru-RU" sz="2500" b="1" smtClean="0">
                <a:solidFill>
                  <a:srgbClr val="003F82"/>
                </a:solidFill>
                <a:latin typeface="Arial" charset="0"/>
                <a:ea typeface="MS PGothic"/>
                <a:cs typeface="Arial" charset="0"/>
              </a:rPr>
            </a:br>
            <a:r>
              <a:rPr lang="ru-RU" sz="2500" b="1" smtClean="0">
                <a:solidFill>
                  <a:srgbClr val="003F82"/>
                </a:solidFill>
                <a:latin typeface="Arial" charset="0"/>
                <a:ea typeface="MS PGothic"/>
                <a:cs typeface="Arial" charset="0"/>
              </a:rPr>
              <a:t>ВАРИАТИВНЫЕ ДИСЦИПЛИНЫ</a:t>
            </a:r>
          </a:p>
        </p:txBody>
      </p:sp>
      <p:sp>
        <p:nvSpPr>
          <p:cNvPr id="40962" name="Прямоугольник 5"/>
          <p:cNvSpPr>
            <a:spLocks noChangeArrowheads="1"/>
          </p:cNvSpPr>
          <p:nvPr/>
        </p:nvSpPr>
        <p:spPr bwMode="auto">
          <a:xfrm>
            <a:off x="2286000" y="1609725"/>
            <a:ext cx="5962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62150" y="1231900"/>
          <a:ext cx="6724650" cy="4211638"/>
        </p:xfrm>
        <a:graphic>
          <a:graphicData uri="http://schemas.openxmlformats.org/drawingml/2006/table">
            <a:tbl>
              <a:tblPr/>
              <a:tblGrid>
                <a:gridCol w="3362325"/>
                <a:gridCol w="3362325"/>
              </a:tblGrid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Прогнозирование развития науки, техники и технологий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Национальная инновационная система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18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Управление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знаниями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Статистика науки и инноваций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Управление исследованиями и разработками в компании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Организация и проектирование инновационного производства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Тенденции технологического развития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Инжиниринг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Теория решения изобретательских задач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Корпоративное предпринимательство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Коммерциализация результатов научно-технической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Управление интеллектуальной собственностью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Технологический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аудит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Технологический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маркетинг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Управление персоналом инновационной организации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Экономика инноваций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9D795D-5827-4CDD-8A6D-A9EE02FE85DA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14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40993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Траектории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876425" y="46038"/>
            <a:ext cx="6810375" cy="1143000"/>
          </a:xfrm>
        </p:spPr>
        <p:txBody>
          <a:bodyPr/>
          <a:lstStyle/>
          <a:p>
            <a:pPr algn="l"/>
            <a:r>
              <a:rPr lang="ru-RU" sz="2500" b="1" smtClean="0">
                <a:solidFill>
                  <a:srgbClr val="003F82"/>
                </a:solidFill>
                <a:latin typeface="Arial" charset="0"/>
                <a:ea typeface="MS PGothic"/>
                <a:cs typeface="Arial" charset="0"/>
              </a:rPr>
              <a:t>МАГИСТЕРСКАЯ ПРОГРАММА:</a:t>
            </a:r>
            <a:br>
              <a:rPr lang="ru-RU" sz="2500" b="1" smtClean="0">
                <a:solidFill>
                  <a:srgbClr val="003F82"/>
                </a:solidFill>
                <a:latin typeface="Arial" charset="0"/>
                <a:ea typeface="MS PGothic"/>
                <a:cs typeface="Arial" charset="0"/>
              </a:rPr>
            </a:br>
            <a:r>
              <a:rPr lang="ru-RU" sz="2500" b="1" smtClean="0">
                <a:solidFill>
                  <a:srgbClr val="003F82"/>
                </a:solidFill>
                <a:latin typeface="Arial" charset="0"/>
                <a:ea typeface="MS PGothic"/>
                <a:cs typeface="Arial" charset="0"/>
              </a:rPr>
              <a:t>ВАРИАТИВНЫЕ ДИСЦИПЛИНЫ</a:t>
            </a:r>
          </a:p>
        </p:txBody>
      </p:sp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2286000" y="1609725"/>
            <a:ext cx="5962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62150" y="1231900"/>
          <a:ext cx="6724650" cy="4211638"/>
        </p:xfrm>
        <a:graphic>
          <a:graphicData uri="http://schemas.openxmlformats.org/drawingml/2006/table">
            <a:tbl>
              <a:tblPr/>
              <a:tblGrid>
                <a:gridCol w="3362325"/>
                <a:gridCol w="3362325"/>
              </a:tblGrid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Управление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знаниями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18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Прогнозирование развития науки, техники и технологий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Организация и проектирование инновационного производства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Инжиниринг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Теория решения изобретательских задач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Коммерциализация результатов научно-технической 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Технологический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маркетинг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Экономика инноваций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0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5B31CA-91D8-436B-9955-C9B773184986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15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43041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Траектории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5"/>
          <p:cNvSpPr>
            <a:spLocks noChangeArrowheads="1"/>
          </p:cNvSpPr>
          <p:nvPr/>
        </p:nvSpPr>
        <p:spPr bwMode="auto">
          <a:xfrm>
            <a:off x="2286000" y="1609725"/>
            <a:ext cx="5962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graphicFrame>
        <p:nvGraphicFramePr>
          <p:cNvPr id="45069" name="Group 13"/>
          <p:cNvGraphicFramePr>
            <a:graphicFrameLocks noGrp="1"/>
          </p:cNvGraphicFramePr>
          <p:nvPr/>
        </p:nvGraphicFramePr>
        <p:xfrm>
          <a:off x="2003425" y="1628775"/>
          <a:ext cx="6724650" cy="3167063"/>
        </p:xfrm>
        <a:graphic>
          <a:graphicData uri="http://schemas.openxmlformats.org/drawingml/2006/table">
            <a:tbl>
              <a:tblPr/>
              <a:tblGrid>
                <a:gridCol w="6724650"/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Научно-исследовательский семинар </a:t>
                      </a:r>
                      <a:b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</a:b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/>
                          <a:cs typeface="MS PGothic"/>
                        </a:rPr>
                        <a:t>«Современные проблемы инноватики»</a:t>
                      </a:r>
                    </a:p>
                    <a:p>
                      <a:pPr marL="0" marR="0" lvl="0" indent="0" algn="just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Мастер-классы, проводимые практиками в сфере 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R&amp;D </a:t>
                      </a:r>
                    </a:p>
                    <a:p>
                      <a:pPr marL="0" marR="0" lvl="0" indent="0" algn="just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Выездные занятия </a:t>
                      </a:r>
                    </a:p>
                    <a:p>
                      <a:pPr marL="0" marR="0" lvl="0" indent="0" algn="just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/>
                          <a:cs typeface="Arial" charset="0"/>
                        </a:rPr>
                        <a:t>Эдъютеймент 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A7FA29-7991-4AF7-BD7E-9F87644EBBB3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16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45065" name="Заголовок 1"/>
          <p:cNvSpPr txBox="1">
            <a:spLocks/>
          </p:cNvSpPr>
          <p:nvPr/>
        </p:nvSpPr>
        <p:spPr bwMode="auto">
          <a:xfrm>
            <a:off x="1897063" y="295275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cs typeface="Arial" charset="0"/>
              </a:rPr>
              <a:t>ПРАКТИЧЕСКАЯ КОМПОНЕНТА</a:t>
            </a:r>
          </a:p>
        </p:txBody>
      </p:sp>
      <p:sp>
        <p:nvSpPr>
          <p:cNvPr id="45066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Результаты</a:t>
            </a:r>
          </a:p>
        </p:txBody>
      </p:sp>
      <p:pic>
        <p:nvPicPr>
          <p:cNvPr id="45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063" y="3814763"/>
            <a:ext cx="70231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5"/>
          <p:cNvSpPr>
            <a:spLocks noChangeArrowheads="1"/>
          </p:cNvSpPr>
          <p:nvPr/>
        </p:nvSpPr>
        <p:spPr bwMode="auto">
          <a:xfrm>
            <a:off x="2286000" y="1609725"/>
            <a:ext cx="5962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03425" y="1628775"/>
          <a:ext cx="6724650" cy="3314700"/>
        </p:xfrm>
        <a:graphic>
          <a:graphicData uri="http://schemas.openxmlformats.org/drawingml/2006/table">
            <a:tbl>
              <a:tblPr/>
              <a:tblGrid>
                <a:gridCol w="6724650"/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Научно-производственная и </a:t>
                      </a:r>
                      <a:b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научно-исследовательская практика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Курсовая работа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Подготовка и защита магистерской диссертации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Публикации результатов исследований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ED18D1-EB23-4D7D-9B7C-0AAF25F441A8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17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47119" name="Заголовок 1"/>
          <p:cNvSpPr txBox="1">
            <a:spLocks/>
          </p:cNvSpPr>
          <p:nvPr/>
        </p:nvSpPr>
        <p:spPr bwMode="auto">
          <a:xfrm>
            <a:off x="1897063" y="295275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cs typeface="Arial" charset="0"/>
              </a:rPr>
              <a:t>ПРАКТИЧЕСКАЯ КОМПОНЕНТА</a:t>
            </a:r>
          </a:p>
        </p:txBody>
      </p:sp>
      <p:sp>
        <p:nvSpPr>
          <p:cNvPr id="47120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одержимое 2"/>
          <p:cNvSpPr>
            <a:spLocks noGrp="1"/>
          </p:cNvSpPr>
          <p:nvPr>
            <p:ph idx="4294967295"/>
          </p:nvPr>
        </p:nvSpPr>
        <p:spPr>
          <a:xfrm>
            <a:off x="1876425" y="1246188"/>
            <a:ext cx="6784975" cy="2224087"/>
          </a:xfrm>
        </p:spPr>
        <p:txBody>
          <a:bodyPr/>
          <a:lstStyle/>
          <a:p>
            <a:r>
              <a:rPr lang="ru-RU" sz="2400" smtClean="0">
                <a:latin typeface="Arial" charset="0"/>
                <a:ea typeface="MS PGothic"/>
                <a:cs typeface="Arial" charset="0"/>
              </a:rPr>
              <a:t>Студенческое сообщество НИУ ВШЭ</a:t>
            </a:r>
          </a:p>
          <a:p>
            <a:r>
              <a:rPr lang="ru-RU" sz="2400" smtClean="0">
                <a:latin typeface="Arial" charset="0"/>
                <a:ea typeface="MS PGothic"/>
                <a:cs typeface="Arial" charset="0"/>
              </a:rPr>
              <a:t>Международный обмен</a:t>
            </a:r>
          </a:p>
          <a:p>
            <a:r>
              <a:rPr lang="ru-RU" sz="2400" smtClean="0">
                <a:latin typeface="Arial" charset="0"/>
                <a:ea typeface="MS PGothic"/>
                <a:cs typeface="Arial" charset="0"/>
              </a:rPr>
              <a:t>Участие в мероприятиях в России и за рубежом</a:t>
            </a:r>
          </a:p>
          <a:p>
            <a:endParaRPr lang="ru-RU" sz="2400" smtClean="0">
              <a:latin typeface="Arial" charset="0"/>
              <a:ea typeface="MS PGothic"/>
              <a:cs typeface="Arial" charset="0"/>
            </a:endParaRPr>
          </a:p>
          <a:p>
            <a:endParaRPr lang="ru-RU" sz="2400" smtClean="0">
              <a:latin typeface="Arial" charset="0"/>
              <a:ea typeface="MS PGothic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2400" smtClean="0">
              <a:latin typeface="Arial" charset="0"/>
              <a:ea typeface="MS PGothic"/>
              <a:cs typeface="Arial" charset="0"/>
            </a:endParaRPr>
          </a:p>
        </p:txBody>
      </p:sp>
      <p:sp>
        <p:nvSpPr>
          <p:cNvPr id="49154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6EC1CA9-65C8-47DF-8440-64183022F59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9155" name="Заголовок 1"/>
          <p:cNvSpPr txBox="1">
            <a:spLocks/>
          </p:cNvSpPr>
          <p:nvPr/>
        </p:nvSpPr>
        <p:spPr bwMode="auto">
          <a:xfrm>
            <a:off x="2195513" y="4683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cs typeface="Arial" charset="0"/>
              </a:rPr>
              <a:t>СТУДЕНЧЕСКАЯ ЖИЗНЬ</a:t>
            </a:r>
          </a:p>
        </p:txBody>
      </p:sp>
      <p:sp>
        <p:nvSpPr>
          <p:cNvPr id="49156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Нефор-мальности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1876425" y="1246188"/>
            <a:ext cx="6784975" cy="25622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Arial" charset="0"/>
                <a:ea typeface="MS PGothic"/>
                <a:cs typeface="Arial" charset="0"/>
              </a:rPr>
              <a:t>Гибкий график обучения:</a:t>
            </a:r>
          </a:p>
          <a:p>
            <a:pPr marL="0" indent="0">
              <a:buFont typeface="Arial" charset="0"/>
              <a:buNone/>
            </a:pPr>
            <a:endParaRPr lang="ru-RU" sz="2400" smtClean="0">
              <a:latin typeface="Arial" charset="0"/>
              <a:ea typeface="MS PGothic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Arial" charset="0"/>
                <a:ea typeface="MS PGothic"/>
                <a:cs typeface="Arial" charset="0"/>
              </a:rPr>
              <a:t>модульная форма обучения </a:t>
            </a:r>
            <a:br>
              <a:rPr lang="ru-RU" sz="2400" smtClean="0">
                <a:latin typeface="Arial" charset="0"/>
                <a:ea typeface="MS PGothic"/>
                <a:cs typeface="Arial" charset="0"/>
              </a:rPr>
            </a:br>
            <a:r>
              <a:rPr lang="ru-RU" sz="2400" smtClean="0">
                <a:latin typeface="Arial" charset="0"/>
                <a:ea typeface="MS PGothic"/>
                <a:cs typeface="Arial" charset="0"/>
              </a:rPr>
              <a:t>(по 2 недели 3 раза в год на 1-м курсе; </a:t>
            </a:r>
            <a:br>
              <a:rPr lang="ru-RU" sz="2400" smtClean="0">
                <a:latin typeface="Arial" charset="0"/>
                <a:ea typeface="MS PGothic"/>
                <a:cs typeface="Arial" charset="0"/>
              </a:rPr>
            </a:br>
            <a:r>
              <a:rPr lang="ru-RU" sz="2400" smtClean="0">
                <a:latin typeface="Arial" charset="0"/>
                <a:ea typeface="MS PGothic"/>
                <a:cs typeface="Arial" charset="0"/>
              </a:rPr>
              <a:t>по 2 недели 4 раза в год на 2-м курсе, </a:t>
            </a:r>
            <a:br>
              <a:rPr lang="ru-RU" sz="2400" smtClean="0">
                <a:latin typeface="Arial" charset="0"/>
                <a:ea typeface="MS PGothic"/>
                <a:cs typeface="Arial" charset="0"/>
              </a:rPr>
            </a:br>
            <a:r>
              <a:rPr lang="ru-RU" sz="2400" smtClean="0">
                <a:latin typeface="Arial" charset="0"/>
                <a:ea typeface="MS PGothic"/>
                <a:cs typeface="Arial" charset="0"/>
              </a:rPr>
              <a:t>2-недельная итоговая аттестация </a:t>
            </a:r>
            <a:br>
              <a:rPr lang="ru-RU" sz="2400" smtClean="0">
                <a:latin typeface="Arial" charset="0"/>
                <a:ea typeface="MS PGothic"/>
                <a:cs typeface="Arial" charset="0"/>
              </a:rPr>
            </a:br>
            <a:r>
              <a:rPr lang="ru-RU" sz="2400" smtClean="0">
                <a:latin typeface="Arial" charset="0"/>
                <a:ea typeface="MS PGothic"/>
                <a:cs typeface="Arial" charset="0"/>
              </a:rPr>
              <a:t>на 3-м курсе)</a:t>
            </a:r>
          </a:p>
          <a:p>
            <a:pPr marL="0" indent="0">
              <a:buFont typeface="Arial" charset="0"/>
              <a:buNone/>
            </a:pPr>
            <a:endParaRPr lang="ru-RU" sz="2400" smtClean="0">
              <a:latin typeface="Arial" charset="0"/>
              <a:ea typeface="MS PGothic"/>
              <a:cs typeface="Arial" charset="0"/>
            </a:endParaRPr>
          </a:p>
        </p:txBody>
      </p:sp>
      <p:sp>
        <p:nvSpPr>
          <p:cNvPr id="51202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DE222FB-ECA4-4ECA-9641-EFBC235D60D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03" name="Заголовок 1"/>
          <p:cNvSpPr txBox="1">
            <a:spLocks/>
          </p:cNvSpPr>
          <p:nvPr/>
        </p:nvSpPr>
        <p:spPr bwMode="auto">
          <a:xfrm>
            <a:off x="2195513" y="4683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cs typeface="Arial" charset="0"/>
              </a:rPr>
              <a:t>УСЛОВИЯ ОБУЧЕНИЯ</a:t>
            </a:r>
          </a:p>
        </p:txBody>
      </p:sp>
      <p:sp>
        <p:nvSpPr>
          <p:cNvPr id="51204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Формаль-ности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I:\Users\Настя\Desktop\novicho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7925" y="1006475"/>
            <a:ext cx="15398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Lyap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8800" y="2028825"/>
            <a:ext cx="16637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0400" y="2538413"/>
            <a:ext cx="94615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613" y="387350"/>
            <a:ext cx="14700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Номер слайда 17"/>
          <p:cNvSpPr txBox="1">
            <a:spLocks noGrp="1"/>
          </p:cNvSpPr>
          <p:nvPr/>
        </p:nvSpPr>
        <p:spPr bwMode="auto">
          <a:xfrm>
            <a:off x="6553200" y="61420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725" y="1130300"/>
            <a:ext cx="9445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5350" y="1966913"/>
            <a:ext cx="11874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60713" y="3802063"/>
            <a:ext cx="13239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8363" y="3763963"/>
            <a:ext cx="12239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68488" y="534988"/>
            <a:ext cx="12334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54125" y="3444875"/>
            <a:ext cx="1074738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21"/>
          <p:cNvSpPr>
            <a:spLocks/>
          </p:cNvSpPr>
          <p:nvPr/>
        </p:nvSpPr>
        <p:spPr bwMode="auto">
          <a:xfrm>
            <a:off x="168275" y="6126163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30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7421" name="Slide Number Placeholder 1"/>
          <p:cNvSpPr txBox="1">
            <a:spLocks noGrp="1"/>
          </p:cNvSpPr>
          <p:nvPr/>
        </p:nvSpPr>
        <p:spPr bwMode="auto">
          <a:xfrm>
            <a:off x="6553200" y="61420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945F915-A8C5-482E-AB74-E714D8BA7744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422" name="TextBox 16"/>
          <p:cNvSpPr txBox="1">
            <a:spLocks noChangeArrowheads="1"/>
          </p:cNvSpPr>
          <p:nvPr/>
        </p:nvSpPr>
        <p:spPr bwMode="auto">
          <a:xfrm>
            <a:off x="5094288" y="995363"/>
            <a:ext cx="404971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/>
              <a:t>Заведующий кафедрой: </a:t>
            </a:r>
          </a:p>
          <a:p>
            <a:pPr algn="ctr"/>
            <a:r>
              <a:rPr lang="ru-RU" sz="2500" b="1">
                <a:solidFill>
                  <a:srgbClr val="21386F"/>
                </a:solidFill>
              </a:rPr>
              <a:t>профессор, д.т.н. И.М.Бортник</a:t>
            </a:r>
          </a:p>
          <a:p>
            <a:pPr algn="ctr"/>
            <a:endParaRPr lang="ru-RU" sz="2500"/>
          </a:p>
          <a:p>
            <a:pPr algn="ctr"/>
            <a:endParaRPr lang="ru-RU" sz="2500"/>
          </a:p>
          <a:p>
            <a:pPr algn="ctr"/>
            <a:endParaRPr lang="ru-RU" sz="2500"/>
          </a:p>
          <a:p>
            <a:pPr algn="ctr"/>
            <a:endParaRPr lang="ru-RU" sz="2500" b="1">
              <a:solidFill>
                <a:srgbClr val="21386F"/>
              </a:solidFill>
            </a:endParaRPr>
          </a:p>
          <a:p>
            <a:pPr algn="ctr"/>
            <a:r>
              <a:rPr lang="ru-RU" sz="2500"/>
              <a:t>Директор института: </a:t>
            </a:r>
            <a:r>
              <a:rPr lang="ru-RU" sz="2500" b="1">
                <a:solidFill>
                  <a:srgbClr val="21386F"/>
                </a:solidFill>
              </a:rPr>
              <a:t>Д.С.Медовников</a:t>
            </a:r>
          </a:p>
          <a:p>
            <a:pPr algn="ctr"/>
            <a:endParaRPr lang="ru-RU" sz="2500" b="1">
              <a:solidFill>
                <a:srgbClr val="21386F"/>
              </a:solidFill>
            </a:endParaRPr>
          </a:p>
          <a:p>
            <a:pPr algn="ctr"/>
            <a:endParaRPr lang="ru-RU" sz="2500" b="1">
              <a:solidFill>
                <a:srgbClr val="21386F"/>
              </a:solidFill>
            </a:endParaRPr>
          </a:p>
        </p:txBody>
      </p:sp>
      <p:pic>
        <p:nvPicPr>
          <p:cNvPr id="17423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67050" y="685800"/>
            <a:ext cx="1057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9" descr="Baskakov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" y="4246563"/>
            <a:ext cx="11557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16125" y="2028825"/>
            <a:ext cx="1470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9538" y="2254250"/>
            <a:ext cx="11239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Содержимое 2"/>
          <p:cNvSpPr>
            <a:spLocks noGrp="1"/>
          </p:cNvSpPr>
          <p:nvPr>
            <p:ph idx="4294967295"/>
          </p:nvPr>
        </p:nvSpPr>
        <p:spPr>
          <a:xfrm>
            <a:off x="1708150" y="4522788"/>
            <a:ext cx="7435850" cy="3686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latin typeface="Arial" charset="0"/>
                <a:ea typeface="MS PGothic"/>
                <a:cs typeface="Arial" charset="0"/>
              </a:rPr>
              <a:t>Прием документов: 15 мая - 1</a:t>
            </a:r>
            <a:r>
              <a:rPr lang="en-US" sz="1800" smtClean="0">
                <a:latin typeface="Arial" charset="0"/>
                <a:ea typeface="MS PGothic"/>
                <a:cs typeface="Arial" charset="0"/>
              </a:rPr>
              <a:t>2</a:t>
            </a:r>
            <a:r>
              <a:rPr lang="ru-RU" sz="1800" smtClean="0">
                <a:latin typeface="Arial" charset="0"/>
                <a:ea typeface="MS PGothic"/>
                <a:cs typeface="Arial" charset="0"/>
              </a:rPr>
              <a:t> сентября </a:t>
            </a:r>
            <a:r>
              <a:rPr lang="ru-RU" sz="1800" b="1" smtClean="0">
                <a:solidFill>
                  <a:schemeClr val="accent2"/>
                </a:solidFill>
                <a:latin typeface="Arial" charset="0"/>
                <a:ea typeface="MS PGothic"/>
                <a:cs typeface="Arial" charset="0"/>
              </a:rPr>
              <a:t>УЖЕ ЗАКАНЧИВАЕТСЯ!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Arial" charset="0"/>
                <a:ea typeface="MS PGothic"/>
                <a:cs typeface="Arial" charset="0"/>
              </a:rPr>
              <a:t>Конкурс портфолио: 15 мая - 20 сентября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Arial" charset="0"/>
                <a:ea typeface="MS PGothic"/>
                <a:cs typeface="Arial" charset="0"/>
              </a:rPr>
              <a:t>Списки зачисленных: 20 сентября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Arial" charset="0"/>
                <a:ea typeface="MS PGothic"/>
                <a:cs typeface="Arial" charset="0"/>
              </a:rPr>
              <a:t>Оплата первого семестра: до 30 сентября </a:t>
            </a:r>
            <a:br>
              <a:rPr lang="ru-RU" sz="1800" smtClean="0">
                <a:latin typeface="Arial" charset="0"/>
                <a:ea typeface="MS PGothic"/>
                <a:cs typeface="Arial" charset="0"/>
              </a:rPr>
            </a:br>
            <a:endParaRPr lang="ru-RU" sz="1800" smtClean="0">
              <a:latin typeface="Arial" charset="0"/>
              <a:ea typeface="MS PGothic"/>
              <a:cs typeface="Arial" charset="0"/>
            </a:endParaRPr>
          </a:p>
        </p:txBody>
      </p:sp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8EEAEB-8A88-4D5B-A74E-1DA60FAFD53F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20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53251" name="Заголовок 1"/>
          <p:cNvSpPr txBox="1">
            <a:spLocks/>
          </p:cNvSpPr>
          <p:nvPr/>
        </p:nvSpPr>
        <p:spPr bwMode="auto">
          <a:xfrm>
            <a:off x="2125663" y="4105275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003F82"/>
                </a:solidFill>
                <a:latin typeface="Calibri" pitchFamily="34" charset="0"/>
                <a:cs typeface="Arial" charset="0"/>
              </a:rPr>
              <a:t>График процесса: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082800" y="515938"/>
            <a:ext cx="65468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cs typeface="Arial" charset="0"/>
              </a:rPr>
              <a:t>Обучение ведется на русском и английском языках.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 b="1">
              <a:solidFill>
                <a:srgbClr val="21386F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21386F"/>
                </a:solidFill>
                <a:cs typeface="Arial" charset="0"/>
              </a:rPr>
              <a:t>Направление :</a:t>
            </a:r>
            <a:r>
              <a:rPr lang="ru-RU" sz="2000">
                <a:solidFill>
                  <a:srgbClr val="21386F"/>
                </a:solidFill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222000.68 «Инноватика»</a:t>
            </a:r>
            <a:endParaRPr lang="ru-RU" sz="2000" b="1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 b="1">
              <a:solidFill>
                <a:srgbClr val="21386F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21386F"/>
                </a:solidFill>
                <a:cs typeface="Arial" charset="0"/>
              </a:rPr>
              <a:t>Форма обучения: </a:t>
            </a:r>
            <a:r>
              <a:rPr lang="ru-RU" sz="2000">
                <a:cs typeface="Arial" charset="0"/>
              </a:rPr>
              <a:t>очно-заочная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 b="1">
              <a:solidFill>
                <a:srgbClr val="21386F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21386F"/>
                </a:solidFill>
                <a:cs typeface="Arial" charset="0"/>
              </a:rPr>
              <a:t>Продолжительность обучения</a:t>
            </a:r>
            <a:r>
              <a:rPr lang="ru-RU" sz="2000">
                <a:solidFill>
                  <a:srgbClr val="21386F"/>
                </a:solidFill>
                <a:cs typeface="Arial" charset="0"/>
              </a:rPr>
              <a:t>: </a:t>
            </a:r>
            <a:r>
              <a:rPr lang="ru-RU" sz="2000">
                <a:cs typeface="Arial" charset="0"/>
              </a:rPr>
              <a:t>2,5 года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 b="1">
              <a:solidFill>
                <a:srgbClr val="21386F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21386F"/>
                </a:solidFill>
                <a:cs typeface="Arial" charset="0"/>
              </a:rPr>
              <a:t>Начало обучения:</a:t>
            </a:r>
            <a:r>
              <a:rPr lang="ru-RU" sz="2000">
                <a:cs typeface="Arial" charset="0"/>
              </a:rPr>
              <a:t> октябрь 2013 г. </a:t>
            </a:r>
            <a:endParaRPr lang="ru-RU" sz="2000" b="1" u="sng">
              <a:solidFill>
                <a:srgbClr val="21386F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>
                <a:cs typeface="Arial" charset="0"/>
              </a:rPr>
              <a:t>Обучение осуществляется</a:t>
            </a:r>
            <a:r>
              <a:rPr lang="ru-RU" sz="2000" b="1">
                <a:solidFill>
                  <a:srgbClr val="21386F"/>
                </a:solidFill>
                <a:cs typeface="Arial" charset="0"/>
              </a:rPr>
              <a:t> на договорной основе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 b="1">
              <a:solidFill>
                <a:srgbClr val="21386F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21386F"/>
                </a:solidFill>
                <a:cs typeface="Arial" charset="0"/>
              </a:rPr>
              <a:t>Стоимость обучения: </a:t>
            </a:r>
            <a:r>
              <a:rPr lang="ru-RU" sz="2000">
                <a:cs typeface="Arial" charset="0"/>
              </a:rPr>
              <a:t>110 тыс. руб. за семестр</a:t>
            </a:r>
          </a:p>
        </p:txBody>
      </p:sp>
      <p:sp>
        <p:nvSpPr>
          <p:cNvPr id="53253" name="Заголовок 1"/>
          <p:cNvSpPr txBox="1">
            <a:spLocks/>
          </p:cNvSpPr>
          <p:nvPr/>
        </p:nvSpPr>
        <p:spPr bwMode="auto">
          <a:xfrm>
            <a:off x="1708150" y="-63500"/>
            <a:ext cx="7297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cs typeface="Arial" charset="0"/>
              </a:rPr>
              <a:t>РЕГЛАМЕНТЫ И СТАТУС ПРОГРАММЫ</a:t>
            </a:r>
          </a:p>
        </p:txBody>
      </p:sp>
      <p:sp>
        <p:nvSpPr>
          <p:cNvPr id="53254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Что 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ubtitle 2"/>
          <p:cNvSpPr txBox="1">
            <a:spLocks/>
          </p:cNvSpPr>
          <p:nvPr/>
        </p:nvSpPr>
        <p:spPr bwMode="auto">
          <a:xfrm>
            <a:off x="2222500" y="-290513"/>
            <a:ext cx="6400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/>
          </a:p>
          <a:p>
            <a:r>
              <a:rPr lang="ru-RU" sz="2500" b="1">
                <a:solidFill>
                  <a:srgbClr val="003F82"/>
                </a:solidFill>
                <a:cs typeface="Arial" charset="0"/>
              </a:rPr>
              <a:t>Наши студенты </a:t>
            </a:r>
          </a:p>
          <a:p>
            <a:endParaRPr lang="ru-RU" sz="2500"/>
          </a:p>
          <a:p>
            <a:endParaRPr lang="ru-RU" sz="2400"/>
          </a:p>
          <a:p>
            <a:endParaRPr lang="ru-RU" sz="2400"/>
          </a:p>
          <a:p>
            <a:endParaRPr lang="ru-RU" sz="2400" u="sng"/>
          </a:p>
          <a:p>
            <a:endParaRPr lang="ru-RU" sz="2400" u="sng"/>
          </a:p>
          <a:p>
            <a:endParaRPr lang="ru-RU" sz="2400"/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400" b="1">
              <a:solidFill>
                <a:srgbClr val="546C8E"/>
              </a:solidFill>
              <a:latin typeface="Myriad Pro"/>
            </a:endParaRPr>
          </a:p>
        </p:txBody>
      </p:sp>
      <p:sp>
        <p:nvSpPr>
          <p:cNvPr id="55298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Комму-никации</a:t>
            </a:r>
          </a:p>
        </p:txBody>
      </p:sp>
      <p:pic>
        <p:nvPicPr>
          <p:cNvPr id="5529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38" y="958850"/>
            <a:ext cx="2097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4850" y="2219325"/>
            <a:ext cx="10858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8663" y="2262188"/>
            <a:ext cx="13144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9288" y="3894138"/>
            <a:ext cx="17589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7700" y="4017963"/>
            <a:ext cx="1271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04163" y="1128713"/>
            <a:ext cx="10890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62525" y="2863850"/>
            <a:ext cx="1104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65888" y="1076325"/>
            <a:ext cx="1104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04163" y="2870200"/>
            <a:ext cx="1089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78400" y="1076325"/>
            <a:ext cx="1104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3025" y="2863850"/>
            <a:ext cx="1104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0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78400" y="4533900"/>
            <a:ext cx="1089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3025" y="4533900"/>
            <a:ext cx="1089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85113" y="4510088"/>
            <a:ext cx="11080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3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17700" y="5253038"/>
            <a:ext cx="13890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5" descr="Молодчик Мария Анатолье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4479925"/>
            <a:ext cx="21986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2198B07-7CB2-4CB5-86FC-0CABA68F6A5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7347" name="Заголовок 1"/>
          <p:cNvSpPr txBox="1">
            <a:spLocks/>
          </p:cNvSpPr>
          <p:nvPr/>
        </p:nvSpPr>
        <p:spPr bwMode="auto">
          <a:xfrm>
            <a:off x="2333625" y="269875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500" b="1">
                <a:solidFill>
                  <a:srgbClr val="003F82"/>
                </a:solidFill>
              </a:rPr>
              <a:t>НАШИ ПРЕПОДАВАТЕЛИ</a:t>
            </a:r>
          </a:p>
        </p:txBody>
      </p:sp>
      <p:sp>
        <p:nvSpPr>
          <p:cNvPr id="57348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Нефор-мальности</a:t>
            </a:r>
          </a:p>
        </p:txBody>
      </p:sp>
      <p:pic>
        <p:nvPicPr>
          <p:cNvPr id="57349" name="Picture 2" descr="Родионов Иван Иван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425" y="841375"/>
            <a:ext cx="10985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2" descr="Lyap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8975" y="841375"/>
            <a:ext cx="12112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2" descr="http://www.raexpert.ru/database/person/kuchkin_kirill_vladimirovi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728913"/>
            <a:ext cx="13192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6" descr="http://www.nant.ru/antonet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6038" y="841375"/>
            <a:ext cx="12763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841375"/>
            <a:ext cx="138588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4" descr="http://t0.gstatic.com/images?q=tbn:ANd9GcTcAnAMg7RXk4YwlMWGkyIBFtri8pu-y62z7PJ0wVZa5yW8NXYO&amp;t=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54375" y="2674938"/>
            <a:ext cx="1185863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22800" y="841375"/>
            <a:ext cx="13843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3" descr="http://www.iacenter.ru/img/staff/2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22800" y="2674938"/>
            <a:ext cx="138430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7" descr="http://a3.sphotos.ak.fbcdn.net/hphotos-ak-snc7/s720x720/421679_207138806060297_1039901043_n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7100" y="4457700"/>
            <a:ext cx="13128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21" descr="http://a3.sphotos.ak.fbcdn.net/hphotos-ak-ash4/s720x720/376357_10150464072747526_705025889_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08875" y="2755900"/>
            <a:ext cx="15875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23" descr="Соколов Александр Васильевич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05700" y="4422775"/>
            <a:ext cx="1574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27" descr="http://www.hse.ru/data/2012/04/10/1262538882/5IMG_1220_p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15"/>
          <a:srcRect/>
          <a:stretch>
            <a:fillRect/>
          </a:stretch>
        </p:blipFill>
        <p:spPr>
          <a:xfrm>
            <a:off x="1876425" y="2566988"/>
            <a:ext cx="1312863" cy="1890712"/>
          </a:xfrm>
        </p:spPr>
      </p:pic>
      <p:pic>
        <p:nvPicPr>
          <p:cNvPr id="57361" name="Picture 29" descr="https://encrypted-tbn0.google.com/images?q=tbn:ANd9GcQwj7wFUUnR9sqVipzUAK8eyZPDcfUVMjIGCUFc_lYdSZOZlfch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95838" y="4479925"/>
            <a:ext cx="9779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5" descr="http://t1.gstatic.com/images?q=tbn:ANd9GcRXXUpZ9fCgcPquUUWVIDZYTEnQYCWcyq6KZ_stFw4t9UlZT2dR&amp;t=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76425" y="4479925"/>
            <a:ext cx="1133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ubtitle 2"/>
          <p:cNvSpPr txBox="1">
            <a:spLocks/>
          </p:cNvSpPr>
          <p:nvPr/>
        </p:nvSpPr>
        <p:spPr bwMode="auto">
          <a:xfrm>
            <a:off x="2384425" y="-174625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400"/>
          </a:p>
          <a:p>
            <a:endParaRPr lang="ru-RU" sz="2400"/>
          </a:p>
          <a:p>
            <a:endParaRPr lang="ru-RU" sz="2000"/>
          </a:p>
          <a:p>
            <a:r>
              <a:rPr lang="ru-RU" sz="2000"/>
              <a:t>Обращайтесь на кафедру менеджмента инноваций ИМИ НИУ ВШЭ: </a:t>
            </a:r>
          </a:p>
          <a:p>
            <a:endParaRPr lang="ru-RU" sz="2000"/>
          </a:p>
          <a:p>
            <a:r>
              <a:rPr lang="ru-RU" sz="2000"/>
              <a:t>тел.: (495) 698-43-87, (495) 772-95-90*33866 </a:t>
            </a:r>
          </a:p>
          <a:p>
            <a:r>
              <a:rPr lang="en-US" sz="2000"/>
              <a:t>e-mail: </a:t>
            </a:r>
            <a:r>
              <a:rPr lang="en-US" sz="2000" u="sng">
                <a:hlinkClick r:id="rId3"/>
              </a:rPr>
              <a:t>inno_imi@hse.ru</a:t>
            </a:r>
            <a:endParaRPr lang="ru-RU" sz="2000" u="sng"/>
          </a:p>
          <a:p>
            <a:endParaRPr lang="ru-RU" sz="2000" u="sng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 u="sng"/>
          </a:p>
          <a:p>
            <a:endParaRPr lang="ru-RU" sz="2400" u="sng"/>
          </a:p>
          <a:p>
            <a:endParaRPr lang="ru-RU" sz="2400"/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400" b="1">
              <a:solidFill>
                <a:srgbClr val="546C8E"/>
              </a:solidFill>
              <a:latin typeface="Myriad Pro"/>
            </a:endParaRPr>
          </a:p>
        </p:txBody>
      </p:sp>
      <p:sp>
        <p:nvSpPr>
          <p:cNvPr id="59394" name="Прямоугольник 5"/>
          <p:cNvSpPr>
            <a:spLocks noChangeArrowheads="1"/>
          </p:cNvSpPr>
          <p:nvPr/>
        </p:nvSpPr>
        <p:spPr bwMode="auto">
          <a:xfrm>
            <a:off x="2384425" y="3063875"/>
            <a:ext cx="6070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  <a:p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>
                <a:cs typeface="Arial" charset="0"/>
              </a:rPr>
              <a:t>ИМИ НИУ ВШЭ: </a:t>
            </a:r>
            <a:r>
              <a:rPr lang="ru-RU" sz="2000">
                <a:cs typeface="Arial" charset="0"/>
                <a:hlinkClick r:id="rId4"/>
              </a:rPr>
              <a:t>http://imi.hse.ru/</a:t>
            </a:r>
            <a:endParaRPr lang="ru-RU" sz="2000">
              <a:cs typeface="Arial" charset="0"/>
            </a:endParaRPr>
          </a:p>
          <a:p>
            <a:r>
              <a:rPr lang="ru-RU" sz="2000"/>
              <a:t>Магистерская программа: </a:t>
            </a:r>
            <a:r>
              <a:rPr lang="ru-RU" sz="2000">
                <a:cs typeface="Arial" charset="0"/>
                <a:hlinkClick r:id="rId5"/>
              </a:rPr>
              <a:t>http://imi.hse.ru/</a:t>
            </a:r>
            <a:r>
              <a:rPr lang="en-US" sz="2000">
                <a:cs typeface="Arial" charset="0"/>
                <a:hlinkClick r:id="rId5"/>
              </a:rPr>
              <a:t>sdi</a:t>
            </a:r>
            <a:r>
              <a:rPr lang="en-US" sz="2000">
                <a:cs typeface="Arial" charset="0"/>
              </a:rPr>
              <a:t> </a:t>
            </a:r>
            <a:endParaRPr lang="ru-RU" sz="2000"/>
          </a:p>
          <a:p>
            <a:endParaRPr lang="ru-RU" sz="2000">
              <a:cs typeface="Arial" charset="0"/>
            </a:endParaRPr>
          </a:p>
          <a:p>
            <a:r>
              <a:rPr lang="en-US" sz="2000">
                <a:cs typeface="Arial" charset="0"/>
              </a:rPr>
              <a:t>F</a:t>
            </a:r>
            <a:r>
              <a:rPr lang="ru-RU" sz="2000">
                <a:cs typeface="Arial" charset="0"/>
              </a:rPr>
              <a:t>acebook: </a:t>
            </a:r>
          </a:p>
          <a:p>
            <a:r>
              <a:rPr lang="ru-RU" sz="2000">
                <a:cs typeface="Arial" charset="0"/>
                <a:hlinkClick r:id="rId6"/>
              </a:rPr>
              <a:t>http://www.facebook.com/MagistraturaInnovatika</a:t>
            </a:r>
            <a:endParaRPr lang="ru-RU" sz="2000">
              <a:cs typeface="Arial" charset="0"/>
            </a:endParaRPr>
          </a:p>
        </p:txBody>
      </p:sp>
      <p:sp>
        <p:nvSpPr>
          <p:cNvPr id="59395" name="Заголовок 1"/>
          <p:cNvSpPr txBox="1">
            <a:spLocks/>
          </p:cNvSpPr>
          <p:nvPr/>
        </p:nvSpPr>
        <p:spPr bwMode="auto">
          <a:xfrm>
            <a:off x="2374900" y="476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latin typeface="Calibri" pitchFamily="34" charset="0"/>
                <a:cs typeface="Arial" charset="0"/>
              </a:rPr>
              <a:t>ПО ВОПРОСАМ ПОСТУПЛЕНИЯ</a:t>
            </a:r>
            <a:r>
              <a:rPr lang="ru-RU" sz="2400" b="1">
                <a:solidFill>
                  <a:srgbClr val="003F82"/>
                </a:solidFill>
                <a:latin typeface="Calibri" pitchFamily="34" charset="0"/>
                <a:cs typeface="Arial" charset="0"/>
              </a:rPr>
              <a:t>:</a:t>
            </a:r>
          </a:p>
        </p:txBody>
      </p:sp>
      <p:sp>
        <p:nvSpPr>
          <p:cNvPr id="59396" name="Заголовок 1"/>
          <p:cNvSpPr txBox="1">
            <a:spLocks/>
          </p:cNvSpPr>
          <p:nvPr/>
        </p:nvSpPr>
        <p:spPr bwMode="auto">
          <a:xfrm>
            <a:off x="2374900" y="2955925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latin typeface="Calibri" pitchFamily="34" charset="0"/>
                <a:cs typeface="Arial" charset="0"/>
              </a:rPr>
              <a:t>НАШИ ИНФОРМРЕСУРСЫ:</a:t>
            </a:r>
          </a:p>
        </p:txBody>
      </p:sp>
      <p:sp>
        <p:nvSpPr>
          <p:cNvPr id="59397" name="Rectangle 3"/>
          <p:cNvSpPr txBox="1">
            <a:spLocks/>
          </p:cNvSpPr>
          <p:nvPr/>
        </p:nvSpPr>
        <p:spPr bwMode="auto">
          <a:xfrm>
            <a:off x="52388" y="6126163"/>
            <a:ext cx="1655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Комму-никации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 txBox="1">
            <a:spLocks/>
          </p:cNvSpPr>
          <p:nvPr/>
        </p:nvSpPr>
        <p:spPr bwMode="auto">
          <a:xfrm>
            <a:off x="173038" y="6308725"/>
            <a:ext cx="4067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cs typeface="Courier New" pitchFamily="49" charset="0"/>
              </a:rPr>
              <a:t>Цели, задачи</a:t>
            </a:r>
            <a:endParaRPr lang="en-US" sz="160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222250" y="1479550"/>
            <a:ext cx="6119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Myriad Pro"/>
            </a:endParaRPr>
          </a:p>
          <a:p>
            <a:endParaRPr lang="ru-RU" sz="1400">
              <a:latin typeface="Myriad Pro"/>
            </a:endParaRPr>
          </a:p>
          <a:p>
            <a:endParaRPr lang="ru-RU" sz="1400">
              <a:latin typeface="Myriad Pro"/>
            </a:endParaRPr>
          </a:p>
          <a:p>
            <a:endParaRPr lang="ru-RU" sz="1400">
              <a:latin typeface="Myriad Pro"/>
            </a:endParaRPr>
          </a:p>
          <a:p>
            <a:endParaRPr lang="ru-RU" sz="1400">
              <a:latin typeface="Myriad Pro"/>
            </a:endParaRPr>
          </a:p>
          <a:p>
            <a:endParaRPr lang="ru-RU" sz="1400">
              <a:latin typeface="Myriad Pro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50800" y="1479550"/>
            <a:ext cx="671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solidFill>
                <a:srgbClr val="003F82"/>
              </a:solidFill>
              <a:latin typeface="Myriad Pro"/>
            </a:endParaRPr>
          </a:p>
          <a:p>
            <a:endParaRPr lang="ru-RU" sz="12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9463" name="Содержимое 2"/>
          <p:cNvSpPr>
            <a:spLocks noGrp="1"/>
          </p:cNvSpPr>
          <p:nvPr>
            <p:ph idx="4294967295"/>
          </p:nvPr>
        </p:nvSpPr>
        <p:spPr>
          <a:xfrm>
            <a:off x="1725613" y="-26988"/>
            <a:ext cx="7418387" cy="42878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500" b="1" smtClean="0">
                <a:solidFill>
                  <a:srgbClr val="21386F"/>
                </a:solidFill>
                <a:latin typeface="Arial" charset="0"/>
                <a:ea typeface="MS PGothic"/>
                <a:cs typeface="Arial" charset="0"/>
              </a:rPr>
              <a:t>ЦЕЛЬ :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Arial" charset="0"/>
                <a:ea typeface="MS PGothic"/>
                <a:cs typeface="Arial" charset="0"/>
              </a:rPr>
              <a:t>	проведение научной и образовательной деятельности </a:t>
            </a:r>
            <a:br>
              <a:rPr lang="ru-RU" sz="2000" smtClean="0">
                <a:latin typeface="Arial" charset="0"/>
                <a:ea typeface="MS PGothic"/>
                <a:cs typeface="Arial" charset="0"/>
              </a:rPr>
            </a:br>
            <a:r>
              <a:rPr lang="ru-RU" sz="2000" smtClean="0">
                <a:latin typeface="Arial" charset="0"/>
                <a:ea typeface="MS PGothic"/>
                <a:cs typeface="Arial" charset="0"/>
              </a:rPr>
              <a:t>в области инноваций и подготовки кадров </a:t>
            </a:r>
            <a:br>
              <a:rPr lang="ru-RU" sz="2000" smtClean="0">
                <a:latin typeface="Arial" charset="0"/>
                <a:ea typeface="MS PGothic"/>
                <a:cs typeface="Arial" charset="0"/>
              </a:rPr>
            </a:br>
            <a:r>
              <a:rPr lang="ru-RU" sz="2000" smtClean="0">
                <a:latin typeface="Arial" charset="0"/>
                <a:ea typeface="MS PGothic"/>
                <a:cs typeface="Arial" charset="0"/>
              </a:rPr>
              <a:t>для инновационной сферы деятельности </a:t>
            </a:r>
            <a:br>
              <a:rPr lang="ru-RU" sz="2000" smtClean="0">
                <a:latin typeface="Arial" charset="0"/>
                <a:ea typeface="MS PGothic"/>
                <a:cs typeface="Arial" charset="0"/>
              </a:rPr>
            </a:br>
            <a:r>
              <a:rPr lang="ru-RU" sz="2000" smtClean="0">
                <a:latin typeface="Arial" charset="0"/>
                <a:ea typeface="MS PGothic"/>
                <a:cs typeface="Arial" charset="0"/>
              </a:rPr>
              <a:t>в Российской Федерации</a:t>
            </a:r>
          </a:p>
          <a:p>
            <a:pPr eaLnBrk="1" hangingPunct="1">
              <a:buFont typeface="Arial" charset="0"/>
              <a:buNone/>
            </a:pPr>
            <a:r>
              <a:rPr lang="ru-RU" sz="2500" b="1" smtClean="0">
                <a:solidFill>
                  <a:srgbClr val="21386F"/>
                </a:solidFill>
                <a:latin typeface="Arial" charset="0"/>
                <a:ea typeface="MS PGothic"/>
                <a:cs typeface="Arial" charset="0"/>
              </a:rPr>
              <a:t>ЗАДАЧИ: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2000" smtClean="0">
                <a:latin typeface="Arial" charset="0"/>
                <a:ea typeface="MS PGothic"/>
                <a:cs typeface="Arial" charset="0"/>
              </a:rPr>
              <a:t>разработка методологии и проведение научных и аналитических исследований в инновационной сфере деятельности;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2000" smtClean="0">
                <a:latin typeface="Arial" charset="0"/>
                <a:ea typeface="MS PGothic"/>
                <a:cs typeface="Arial" charset="0"/>
              </a:rPr>
              <a:t>формирование и развитие методологии управления инновационной деятельностью и на ее основе консультирование разработчиков государственных, региональных и корпоративных инновационных программ и стратегий;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2000" smtClean="0">
                <a:latin typeface="Arial" charset="0"/>
                <a:ea typeface="MS PGothic"/>
                <a:cs typeface="Arial" charset="0"/>
              </a:rPr>
              <a:t>подготовка и реализация образовательных программ </a:t>
            </a:r>
            <a:br>
              <a:rPr lang="ru-RU" sz="2000" smtClean="0">
                <a:latin typeface="Arial" charset="0"/>
                <a:ea typeface="MS PGothic"/>
                <a:cs typeface="Arial" charset="0"/>
              </a:rPr>
            </a:br>
            <a:r>
              <a:rPr lang="ru-RU" sz="2000" smtClean="0">
                <a:latin typeface="Arial" charset="0"/>
                <a:ea typeface="MS PGothic"/>
                <a:cs typeface="Arial" charset="0"/>
              </a:rPr>
              <a:t>в области управления инновационной деятельностью и инновационного предпринимательства (в том числе программ дополнительного образования)</a:t>
            </a:r>
          </a:p>
        </p:txBody>
      </p:sp>
      <p:sp>
        <p:nvSpPr>
          <p:cNvPr id="19464" name="Номер слайда 2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ubtitle 2"/>
          <p:cNvSpPr txBox="1">
            <a:spLocks/>
          </p:cNvSpPr>
          <p:nvPr/>
        </p:nvSpPr>
        <p:spPr bwMode="auto">
          <a:xfrm>
            <a:off x="1403350" y="3500438"/>
            <a:ext cx="6400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</a:endParaRPr>
          </a:p>
        </p:txBody>
      </p:sp>
      <p:grpSp>
        <p:nvGrpSpPr>
          <p:cNvPr id="21506" name="Группа 29"/>
          <p:cNvGrpSpPr>
            <a:grpSpLocks/>
          </p:cNvGrpSpPr>
          <p:nvPr/>
        </p:nvGrpSpPr>
        <p:grpSpPr bwMode="auto">
          <a:xfrm>
            <a:off x="2505075" y="454025"/>
            <a:ext cx="6276975" cy="4738688"/>
            <a:chOff x="2374900" y="538163"/>
            <a:chExt cx="6276975" cy="4738687"/>
          </a:xfrm>
        </p:grpSpPr>
        <p:sp>
          <p:nvSpPr>
            <p:cNvPr id="31" name="Овал 30"/>
            <p:cNvSpPr/>
            <p:nvPr/>
          </p:nvSpPr>
          <p:spPr>
            <a:xfrm>
              <a:off x="2427288" y="538163"/>
              <a:ext cx="6224587" cy="4738687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lumMod val="20000"/>
                    <a:lumOff val="8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ea typeface="MS PGothic" pitchFamily="34" charset="-128"/>
                <a:cs typeface="+mn-cs"/>
              </a:endParaRPr>
            </a:p>
          </p:txBody>
        </p:sp>
        <p:grpSp>
          <p:nvGrpSpPr>
            <p:cNvPr id="21508" name="Diagram 5"/>
            <p:cNvGrpSpPr>
              <a:grpSpLocks noChangeAspect="1"/>
            </p:cNvGrpSpPr>
            <p:nvPr/>
          </p:nvGrpSpPr>
          <p:grpSpPr bwMode="auto">
            <a:xfrm>
              <a:off x="2374900" y="1057275"/>
              <a:ext cx="6070600" cy="3184525"/>
              <a:chOff x="910" y="892"/>
              <a:chExt cx="3824" cy="2006"/>
            </a:xfrm>
          </p:grpSpPr>
          <p:sp>
            <p:nvSpPr>
              <p:cNvPr id="36" name="_s26630"/>
              <p:cNvSpPr>
                <a:spLocks noChangeArrowheads="1" noTextEdit="1"/>
              </p:cNvSpPr>
              <p:nvPr/>
            </p:nvSpPr>
            <p:spPr bwMode="auto">
              <a:xfrm>
                <a:off x="2346" y="1219"/>
                <a:ext cx="1069" cy="1069"/>
              </a:xfrm>
              <a:prstGeom prst="ellipse">
                <a:avLst/>
              </a:prstGeom>
              <a:solidFill>
                <a:srgbClr val="C0504D">
                  <a:alpha val="50195"/>
                </a:srgbClr>
              </a:solidFill>
              <a:ln w="4669">
                <a:solidFill>
                  <a:srgbClr val="C0504D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" name="_s26631"/>
              <p:cNvSpPr>
                <a:spLocks noChangeArrowheads="1"/>
              </p:cNvSpPr>
              <p:nvPr/>
            </p:nvSpPr>
            <p:spPr bwMode="auto">
              <a:xfrm>
                <a:off x="2352" y="892"/>
                <a:ext cx="1069" cy="26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kern="0" dirty="0">
                  <a:solidFill>
                    <a:srgbClr val="21386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kern="0" dirty="0">
                    <a:ln w="10160">
                      <a:solidFill>
                        <a:srgbClr val="4F81BD"/>
                      </a:solidFill>
                      <a:prstDash val="solid"/>
                    </a:ln>
                    <a:solidFill>
                      <a:srgbClr val="003F82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</a:rPr>
                  <a:t>Кафедра менеджмента инноваций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kern="0" dirty="0">
                  <a:solidFill>
                    <a:srgbClr val="21386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kern="0" dirty="0">
                  <a:solidFill>
                    <a:srgbClr val="21386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Магистерская программа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«Управление исследованиями, разработками и инновациями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в компании»</a:t>
                </a:r>
              </a:p>
            </p:txBody>
          </p:sp>
          <p:sp>
            <p:nvSpPr>
              <p:cNvPr id="38" name="_s26632"/>
              <p:cNvSpPr>
                <a:spLocks noChangeArrowheads="1" noTextEdit="1"/>
              </p:cNvSpPr>
              <p:nvPr/>
            </p:nvSpPr>
            <p:spPr bwMode="auto">
              <a:xfrm>
                <a:off x="2698" y="1829"/>
                <a:ext cx="1069" cy="1069"/>
              </a:xfrm>
              <a:prstGeom prst="ellipse">
                <a:avLst/>
              </a:prstGeom>
              <a:solidFill>
                <a:srgbClr val="0000FF">
                  <a:alpha val="50195"/>
                </a:srgbClr>
              </a:solidFill>
              <a:ln w="4669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" name="_s26633"/>
              <p:cNvSpPr>
                <a:spLocks noChangeArrowheads="1"/>
              </p:cNvSpPr>
              <p:nvPr/>
            </p:nvSpPr>
            <p:spPr bwMode="auto">
              <a:xfrm>
                <a:off x="3665" y="2491"/>
                <a:ext cx="1069" cy="26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Программы дополнительного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профессионального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образования</a:t>
                </a:r>
              </a:p>
            </p:txBody>
          </p:sp>
          <p:sp>
            <p:nvSpPr>
              <p:cNvPr id="40" name="_s26634"/>
              <p:cNvSpPr>
                <a:spLocks noChangeArrowheads="1" noTextEdit="1"/>
              </p:cNvSpPr>
              <p:nvPr/>
            </p:nvSpPr>
            <p:spPr bwMode="auto">
              <a:xfrm>
                <a:off x="1994" y="1829"/>
                <a:ext cx="1069" cy="1069"/>
              </a:xfrm>
              <a:prstGeom prst="ellipse">
                <a:avLst/>
              </a:prstGeom>
              <a:solidFill>
                <a:srgbClr val="800080">
                  <a:alpha val="50195"/>
                </a:srgbClr>
              </a:solidFill>
              <a:ln w="4669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" name="_s26635"/>
              <p:cNvSpPr>
                <a:spLocks noChangeArrowheads="1"/>
              </p:cNvSpPr>
              <p:nvPr/>
            </p:nvSpPr>
            <p:spPr bwMode="auto">
              <a:xfrm>
                <a:off x="910" y="2538"/>
                <a:ext cx="1069" cy="26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Корпоративное обучение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(мастер-классы,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тренинги, </a:t>
                </a:r>
                <a:r>
                  <a:rPr lang="ru-RU" sz="1600" b="1" kern="0" dirty="0" err="1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эдъютеймент</a:t>
                </a:r>
                <a:r>
                  <a:rPr lang="ru-RU" sz="1600" b="1" kern="0" dirty="0">
                    <a:solidFill>
                      <a:srgbClr val="21386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)</a:t>
                </a: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6840232" y="2514968"/>
              <a:ext cx="1600495" cy="30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ln w="10160">
                    <a:solidFill>
                      <a:srgbClr val="4F81BD"/>
                    </a:solidFill>
                    <a:prstDash val="solid"/>
                  </a:ln>
                  <a:solidFill>
                    <a:srgbClr val="003F82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Фабрика кейсов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810126" y="4424803"/>
              <a:ext cx="1542472" cy="30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ln w="10160">
                    <a:solidFill>
                      <a:srgbClr val="4F81BD"/>
                    </a:solidFill>
                    <a:prstDash val="solid"/>
                  </a:ln>
                  <a:solidFill>
                    <a:srgbClr val="003F82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  Исследования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633071" y="2251399"/>
              <a:ext cx="1600495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ln w="10160">
                    <a:solidFill>
                      <a:srgbClr val="4F81BD"/>
                    </a:solidFill>
                    <a:prstDash val="solid"/>
                  </a:ln>
                  <a:solidFill>
                    <a:srgbClr val="003F82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Клуб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ln w="10160">
                    <a:solidFill>
                      <a:srgbClr val="4F81BD"/>
                    </a:solidFill>
                    <a:prstDash val="solid"/>
                  </a:ln>
                  <a:solidFill>
                    <a:srgbClr val="003F82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директоров</a:t>
              </a:r>
              <a:r>
                <a:rPr lang="en-US" sz="1400" kern="0" dirty="0">
                  <a:ln w="10160">
                    <a:solidFill>
                      <a:srgbClr val="4F81BD"/>
                    </a:solidFill>
                    <a:prstDash val="solid"/>
                  </a:ln>
                  <a:solidFill>
                    <a:srgbClr val="003F82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ru-RU" sz="1400" kern="0" dirty="0">
                  <a:ln w="10160">
                    <a:solidFill>
                      <a:srgbClr val="4F81BD"/>
                    </a:solidFill>
                    <a:prstDash val="solid"/>
                  </a:ln>
                  <a:solidFill>
                    <a:srgbClr val="003F82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по науке и инновациям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7"/>
          <p:cNvSpPr>
            <a:spLocks noGrp="1"/>
          </p:cNvSpPr>
          <p:nvPr>
            <p:ph idx="4294967295"/>
          </p:nvPr>
        </p:nvSpPr>
        <p:spPr>
          <a:xfrm>
            <a:off x="1655763" y="339725"/>
            <a:ext cx="6742112" cy="3876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500" b="1" smtClean="0">
                <a:solidFill>
                  <a:srgbClr val="21386F"/>
                </a:solidFill>
                <a:latin typeface="Arial" charset="0"/>
                <a:ea typeface="MS PGothic"/>
              </a:rPr>
              <a:t>ОСОБЕННОСТИ РОССИЙСКИХ </a:t>
            </a:r>
          </a:p>
          <a:p>
            <a:pPr eaLnBrk="1" hangingPunct="1">
              <a:buFontTx/>
              <a:buNone/>
            </a:pPr>
            <a:r>
              <a:rPr lang="ru-RU" sz="2500" b="1" smtClean="0">
                <a:solidFill>
                  <a:srgbClr val="21386F"/>
                </a:solidFill>
                <a:latin typeface="Arial" charset="0"/>
                <a:ea typeface="MS PGothic"/>
              </a:rPr>
              <a:t>ИННОВАЦИОННО АКТИВНЫХ </a:t>
            </a:r>
          </a:p>
          <a:p>
            <a:pPr eaLnBrk="1" hangingPunct="1">
              <a:buFontTx/>
              <a:buNone/>
            </a:pPr>
            <a:r>
              <a:rPr lang="ru-RU" sz="2500" b="1" smtClean="0">
                <a:solidFill>
                  <a:srgbClr val="21386F"/>
                </a:solidFill>
                <a:latin typeface="Arial" charset="0"/>
                <a:ea typeface="MS PGothic"/>
              </a:rPr>
              <a:t>ПРЕДПРИЯТИЙ</a:t>
            </a:r>
            <a:endParaRPr lang="en-US" sz="2500" b="1" smtClean="0">
              <a:latin typeface="Arial" charset="0"/>
              <a:ea typeface="MS PGothic"/>
            </a:endParaRPr>
          </a:p>
          <a:p>
            <a:pPr eaLnBrk="1" hangingPunct="1">
              <a:buFontTx/>
              <a:buChar char="•"/>
            </a:pPr>
            <a:r>
              <a:rPr lang="ru-RU" sz="2000" smtClean="0">
                <a:latin typeface="Arial" charset="0"/>
                <a:ea typeface="MS PGothic"/>
              </a:rPr>
              <a:t>Преимущественно сырьевые компании или естественные монополисты</a:t>
            </a:r>
          </a:p>
          <a:p>
            <a:pPr>
              <a:buFontTx/>
              <a:buChar char="•"/>
            </a:pPr>
            <a:r>
              <a:rPr lang="ru-RU" sz="2000" smtClean="0">
                <a:latin typeface="Arial" charset="0"/>
                <a:ea typeface="MS PGothic"/>
              </a:rPr>
              <a:t>Работа на внутреннем и внешнем рынках</a:t>
            </a:r>
          </a:p>
          <a:p>
            <a:pPr>
              <a:buFontTx/>
              <a:buChar char="•"/>
            </a:pPr>
            <a:r>
              <a:rPr lang="ru-RU" sz="2000" smtClean="0">
                <a:latin typeface="Arial" charset="0"/>
                <a:ea typeface="MS PGothic"/>
              </a:rPr>
              <a:t>Рост интереса российских корпораций к  инновационном решениям</a:t>
            </a:r>
          </a:p>
          <a:p>
            <a:pPr>
              <a:buFontTx/>
              <a:buChar char="•"/>
            </a:pPr>
            <a:r>
              <a:rPr lang="ru-RU" sz="2000" smtClean="0">
                <a:latin typeface="Arial" charset="0"/>
                <a:ea typeface="MS PGothic"/>
              </a:rPr>
              <a:t>Возрождение отраслевой науки в</a:t>
            </a:r>
            <a:br>
              <a:rPr lang="ru-RU" sz="2000" smtClean="0">
                <a:latin typeface="Arial" charset="0"/>
                <a:ea typeface="MS PGothic"/>
              </a:rPr>
            </a:br>
            <a:r>
              <a:rPr lang="ru-RU" sz="2000" smtClean="0">
                <a:latin typeface="Arial" charset="0"/>
                <a:ea typeface="MS PGothic"/>
              </a:rPr>
              <a:t>корпоративном формате</a:t>
            </a:r>
          </a:p>
          <a:p>
            <a:pPr>
              <a:buFontTx/>
              <a:buChar char="•"/>
            </a:pPr>
            <a:r>
              <a:rPr lang="ru-RU" sz="2000" smtClean="0">
                <a:latin typeface="Arial" charset="0"/>
                <a:ea typeface="MS PGothic"/>
              </a:rPr>
              <a:t>Перенос фокуса внимания корпоративных R&amp;D </a:t>
            </a:r>
          </a:p>
          <a:p>
            <a:pPr>
              <a:buFontTx/>
              <a:buChar char="•"/>
            </a:pPr>
            <a:r>
              <a:rPr lang="ru-RU" sz="2000" smtClean="0">
                <a:latin typeface="Arial" charset="0"/>
                <a:ea typeface="MS PGothic"/>
              </a:rPr>
              <a:t>центров с самостоятельного выполнения НИОКР на формирование кооперационной сети.</a:t>
            </a:r>
          </a:p>
          <a:p>
            <a:pPr>
              <a:buFontTx/>
              <a:buChar char="•"/>
            </a:pPr>
            <a:r>
              <a:rPr lang="ru-RU" sz="2000" smtClean="0">
                <a:latin typeface="Arial" charset="0"/>
                <a:ea typeface="MS PGothic"/>
              </a:rPr>
              <a:t>Выделение специальных структур, ответственных за инновационную деятельность</a:t>
            </a:r>
          </a:p>
        </p:txBody>
      </p:sp>
      <p:sp>
        <p:nvSpPr>
          <p:cNvPr id="22530" name="Номер слайда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AABD9B0-4D8E-4E60-AD27-0E3E8BF5E6A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2531" name="Rectangle 6"/>
          <p:cNvSpPr>
            <a:spLocks/>
          </p:cNvSpPr>
          <p:nvPr/>
        </p:nvSpPr>
        <p:spPr bwMode="auto">
          <a:xfrm>
            <a:off x="0" y="6126163"/>
            <a:ext cx="16557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600">
                <a:solidFill>
                  <a:schemeClr val="bg1"/>
                </a:solidFill>
              </a:rPr>
              <a:t>Результаты исследований</a:t>
            </a:r>
          </a:p>
        </p:txBody>
      </p:sp>
      <p:pic>
        <p:nvPicPr>
          <p:cNvPr id="22532" name="Picture 13" descr="G:\НИУ-ВШЭ\НПС_ИМИ\aspirant.jpg.(206x141x1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963" y="633413"/>
            <a:ext cx="1728787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7"/>
          <p:cNvSpPr>
            <a:spLocks noGrp="1"/>
          </p:cNvSpPr>
          <p:nvPr>
            <p:ph idx="4294967295"/>
          </p:nvPr>
        </p:nvSpPr>
        <p:spPr>
          <a:xfrm>
            <a:off x="1690688" y="1363663"/>
            <a:ext cx="7286625" cy="3813175"/>
          </a:xfrm>
        </p:spPr>
        <p:txBody>
          <a:bodyPr/>
          <a:lstStyle/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Фактически «с нуля» создать эффективную, соответствующую реалиям рыночной экономики внутрикорпоративную систему управления инновационной деятельностью </a:t>
            </a:r>
          </a:p>
          <a:p>
            <a:pPr>
              <a:buFontTx/>
              <a:buChar char="•"/>
            </a:pPr>
            <a:r>
              <a:rPr lang="ru-RU" sz="2100" smtClean="0">
                <a:latin typeface="Arial" charset="0"/>
                <a:ea typeface="MS PGothic"/>
                <a:cs typeface="Arial" charset="0"/>
              </a:rPr>
              <a:t>Перестроить сложившуюся в период административно-плановой экономики систему отраслевых научно-исследовательских организаций </a:t>
            </a:r>
            <a:br>
              <a:rPr lang="ru-RU" sz="2100" smtClean="0">
                <a:latin typeface="Arial" charset="0"/>
                <a:ea typeface="MS PGothic"/>
                <a:cs typeface="Arial" charset="0"/>
              </a:rPr>
            </a:br>
            <a:r>
              <a:rPr lang="ru-RU" sz="2100" smtClean="0">
                <a:latin typeface="Arial" charset="0"/>
                <a:ea typeface="MS PGothic"/>
                <a:cs typeface="Arial" charset="0"/>
              </a:rPr>
              <a:t>с учетом требований конкуренции и рынка</a:t>
            </a:r>
          </a:p>
          <a:p>
            <a:pPr>
              <a:buFontTx/>
              <a:buChar char="•"/>
            </a:pPr>
            <a:r>
              <a:rPr lang="ru-RU" sz="2100" smtClean="0">
                <a:latin typeface="Arial" charset="0"/>
                <a:ea typeface="MS PGothic"/>
                <a:cs typeface="Arial" charset="0"/>
              </a:rPr>
              <a:t>Расширить области применения «открытой модели» </a:t>
            </a:r>
            <a:br>
              <a:rPr lang="ru-RU" sz="2100" smtClean="0">
                <a:latin typeface="Arial" charset="0"/>
                <a:ea typeface="MS PGothic"/>
                <a:cs typeface="Arial" charset="0"/>
              </a:rPr>
            </a:br>
            <a:r>
              <a:rPr lang="ru-RU" sz="2100" smtClean="0">
                <a:latin typeface="Arial" charset="0"/>
                <a:ea typeface="MS PGothic"/>
                <a:cs typeface="Arial" charset="0"/>
              </a:rPr>
              <a:t>организации инновационного процесса</a:t>
            </a:r>
          </a:p>
          <a:p>
            <a:pPr eaLnBrk="1" hangingPunct="1">
              <a:buFontTx/>
              <a:buNone/>
            </a:pPr>
            <a:endParaRPr lang="ru-RU" sz="2500" b="1" smtClean="0">
              <a:solidFill>
                <a:srgbClr val="21386F"/>
              </a:solidFill>
              <a:latin typeface="Arial" charset="0"/>
              <a:ea typeface="MS PGothic"/>
              <a:cs typeface="Arial" charset="0"/>
            </a:endParaRPr>
          </a:p>
        </p:txBody>
      </p:sp>
      <p:sp>
        <p:nvSpPr>
          <p:cNvPr id="24578" name="Номер слайда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B9B630E-3757-430E-B8AC-4BADDFCA2B1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4579" name="Picture 13" descr="G:\НИУ-ВШЭ\НПС_ИМИ\aspirant.jpg.(206x141x1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838" y="4725988"/>
            <a:ext cx="14636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876675" y="4914900"/>
            <a:ext cx="2233613" cy="485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006600" y="5405438"/>
            <a:ext cx="6970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21386F"/>
                </a:solidFill>
              </a:rPr>
              <a:t>Необходимы компетентные кадры </a:t>
            </a:r>
            <a:br>
              <a:rPr lang="ru-RU" sz="2000" dirty="0">
                <a:solidFill>
                  <a:srgbClr val="21386F"/>
                </a:solidFill>
              </a:rPr>
            </a:br>
            <a:r>
              <a:rPr lang="ru-RU" sz="2000" dirty="0">
                <a:solidFill>
                  <a:srgbClr val="21386F"/>
                </a:solidFill>
              </a:rPr>
              <a:t>для управления </a:t>
            </a:r>
            <a:r>
              <a:rPr lang="en-US" sz="2000" dirty="0">
                <a:solidFill>
                  <a:srgbClr val="21386F"/>
                </a:solidFill>
              </a:rPr>
              <a:t>R&amp;D</a:t>
            </a:r>
            <a:r>
              <a:rPr lang="ru-RU" sz="2000" dirty="0">
                <a:solidFill>
                  <a:srgbClr val="21386F"/>
                </a:solidFill>
              </a:rPr>
              <a:t> и инновациями</a:t>
            </a:r>
            <a:endParaRPr lang="ru-RU" sz="2000" dirty="0">
              <a:solidFill>
                <a:srgbClr val="21386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2" name="Title 1"/>
          <p:cNvSpPr txBox="1">
            <a:spLocks/>
          </p:cNvSpPr>
          <p:nvPr/>
        </p:nvSpPr>
        <p:spPr bwMode="auto">
          <a:xfrm>
            <a:off x="173038" y="6308725"/>
            <a:ext cx="4067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cs typeface="Courier New" pitchFamily="49" charset="0"/>
              </a:rPr>
              <a:t>Аналитика</a:t>
            </a:r>
            <a:endParaRPr lang="en-US" sz="160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1638300" y="344488"/>
            <a:ext cx="77819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21386F"/>
                </a:solidFill>
                <a:cs typeface="Arial" charset="0"/>
              </a:rPr>
              <a:t>АКТУАЛЬНЫЕ ЗАДАЧИ РОССИЙСКИХ ПРЕДПРИЯТИЙ В ИННОВАЦИОННОЙ СФЕРЕ</a:t>
            </a:r>
            <a:endParaRPr lang="ru-RU" sz="25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66838" y="188913"/>
            <a:ext cx="7777162" cy="619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2200" b="1" dirty="0" err="1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Ляпина</a:t>
            </a:r>
            <a:r>
              <a:rPr lang="ru-RU" sz="2200" b="1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 Светлана Юрьевна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3100" y="3727450"/>
            <a:ext cx="4257675" cy="3698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+mn-cs"/>
              </a:rPr>
              <a:t>Профессиональные интересы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25938" y="992188"/>
            <a:ext cx="4543425" cy="369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+mn-cs"/>
              </a:rPr>
              <a:t>О преподавателе</a:t>
            </a:r>
            <a:endParaRPr lang="ru-RU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628" name="Прямоугольник 10"/>
          <p:cNvSpPr>
            <a:spLocks noChangeArrowheads="1"/>
          </p:cNvSpPr>
          <p:nvPr/>
        </p:nvSpPr>
        <p:spPr bwMode="auto">
          <a:xfrm>
            <a:off x="4325938" y="1174750"/>
            <a:ext cx="45434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8EB4E3"/>
              </a:solidFill>
            </a:endParaRPr>
          </a:p>
          <a:p>
            <a:r>
              <a:rPr lang="ru-RU" sz="1600">
                <a:solidFill>
                  <a:srgbClr val="000000"/>
                </a:solidFill>
              </a:rPr>
              <a:t>доктор экономических наук, профессор кафедры менеджмента инноваций НИУ ВШЭ,</a:t>
            </a:r>
          </a:p>
          <a:p>
            <a:r>
              <a:rPr lang="ru-RU" sz="1600">
                <a:solidFill>
                  <a:srgbClr val="000000"/>
                </a:solidFill>
              </a:rPr>
              <a:t>Лауреат Премии Правительства РФ в области образования,</a:t>
            </a:r>
          </a:p>
          <a:p>
            <a:r>
              <a:rPr lang="ru-RU" sz="1600">
                <a:solidFill>
                  <a:srgbClr val="003F82"/>
                </a:solidFill>
              </a:rPr>
              <a:t>научный руководитель магистерской программы «Управление </a:t>
            </a:r>
            <a:r>
              <a:rPr lang="en-US" sz="1600">
                <a:solidFill>
                  <a:srgbClr val="003F82"/>
                </a:solidFill>
              </a:rPr>
              <a:t>R&amp;D&amp;I”</a:t>
            </a:r>
            <a:endParaRPr lang="ru-RU" sz="1600">
              <a:solidFill>
                <a:srgbClr val="003F82"/>
              </a:solidFill>
            </a:endParaRPr>
          </a:p>
          <a:p>
            <a:endParaRPr lang="ru-RU" sz="1600">
              <a:solidFill>
                <a:srgbClr val="000000"/>
              </a:solidFill>
            </a:endParaRPr>
          </a:p>
          <a:p>
            <a:r>
              <a:rPr lang="ru-RU" sz="1600">
                <a:solidFill>
                  <a:srgbClr val="000000"/>
                </a:solidFill>
              </a:rPr>
              <a:t>исполнительный директор ООО «Центр консалтинга в инновационной сфере»</a:t>
            </a:r>
          </a:p>
          <a:p>
            <a:endParaRPr lang="ru-RU" sz="1600">
              <a:solidFill>
                <a:srgbClr val="000000"/>
              </a:solidFill>
            </a:endParaRPr>
          </a:p>
          <a:p>
            <a:endParaRPr lang="ru-RU" sz="1600">
              <a:solidFill>
                <a:srgbClr val="003F82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976438" y="3729038"/>
            <a:ext cx="2349500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+mn-cs"/>
              </a:rPr>
              <a:t>Учебные курсы</a:t>
            </a:r>
            <a:endParaRPr lang="ru-RU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630" name="Прямоугольник 10"/>
          <p:cNvSpPr>
            <a:spLocks noChangeArrowheads="1"/>
          </p:cNvSpPr>
          <p:nvPr/>
        </p:nvSpPr>
        <p:spPr bwMode="auto">
          <a:xfrm>
            <a:off x="4483100" y="4267200"/>
            <a:ext cx="3854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Проблемы инновационной деятельности,</a:t>
            </a:r>
          </a:p>
          <a:p>
            <a:endParaRPr lang="ru-RU" sz="1600">
              <a:solidFill>
                <a:srgbClr val="000000"/>
              </a:solidFill>
            </a:endParaRPr>
          </a:p>
          <a:p>
            <a:r>
              <a:rPr lang="ru-RU" sz="1600">
                <a:solidFill>
                  <a:srgbClr val="000000"/>
                </a:solidFill>
              </a:rPr>
              <a:t>Управление рисками стратегического развития</a:t>
            </a:r>
          </a:p>
          <a:p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6631" name="Rectangle 3"/>
          <p:cNvSpPr txBox="1">
            <a:spLocks/>
          </p:cNvSpPr>
          <p:nvPr/>
        </p:nvSpPr>
        <p:spPr bwMode="auto">
          <a:xfrm>
            <a:off x="-125413" y="6229350"/>
            <a:ext cx="181610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600">
                <a:solidFill>
                  <a:srgbClr val="FFFFFF"/>
                </a:solidFill>
              </a:rPr>
              <a:t>Наши преподаватели</a:t>
            </a:r>
          </a:p>
        </p:txBody>
      </p:sp>
      <p:sp>
        <p:nvSpPr>
          <p:cNvPr id="26632" name="Прямоугольник 13"/>
          <p:cNvSpPr>
            <a:spLocks noChangeArrowheads="1"/>
          </p:cNvSpPr>
          <p:nvPr/>
        </p:nvSpPr>
        <p:spPr bwMode="auto">
          <a:xfrm>
            <a:off x="1976438" y="4097338"/>
            <a:ext cx="26447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Теоретическая инноватика,</a:t>
            </a:r>
          </a:p>
          <a:p>
            <a:r>
              <a:rPr lang="ru-RU" sz="1600">
                <a:solidFill>
                  <a:srgbClr val="000000"/>
                </a:solidFill>
              </a:rPr>
              <a:t>Управление инновационными процессами,</a:t>
            </a:r>
          </a:p>
          <a:p>
            <a:r>
              <a:rPr lang="ru-RU" sz="1600">
                <a:solidFill>
                  <a:srgbClr val="000000"/>
                </a:solidFill>
              </a:rPr>
              <a:t>Управление рисками </a:t>
            </a:r>
          </a:p>
          <a:p>
            <a:r>
              <a:rPr lang="ru-RU" sz="1600">
                <a:solidFill>
                  <a:srgbClr val="000000"/>
                </a:solidFill>
              </a:rPr>
              <a:t>и др.</a:t>
            </a:r>
          </a:p>
          <a:p>
            <a:endParaRPr lang="ru-RU" sz="1600">
              <a:solidFill>
                <a:srgbClr val="000000"/>
              </a:solidFill>
            </a:endParaRPr>
          </a:p>
        </p:txBody>
      </p:sp>
      <p:pic>
        <p:nvPicPr>
          <p:cNvPr id="26633" name="Picture 2" descr="Lyap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38" y="992188"/>
            <a:ext cx="1947862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1725613" y="1227138"/>
            <a:ext cx="6770687" cy="4525962"/>
          </a:xfrm>
        </p:spPr>
        <p:txBody>
          <a:bodyPr/>
          <a:lstStyle/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Анализ зарубежных и российских образовательных программ по управлению инновационной деятельностью. Сотрудничество с ведущими зарубежными центрами в области образования в инновационной сфере деятельности</a:t>
            </a:r>
          </a:p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Богатый эмпирический материал о российской инновационной системе и анализ опыта работы инновационного бизнеса в России</a:t>
            </a:r>
          </a:p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Признанные в России и за рубежом научные разработки в области управления инновационной деятельностью</a:t>
            </a:r>
          </a:p>
          <a:p>
            <a:r>
              <a:rPr lang="ru-RU" sz="2100" smtClean="0">
                <a:latin typeface="Arial" charset="0"/>
                <a:ea typeface="MS PGothic"/>
                <a:cs typeface="Arial" charset="0"/>
              </a:rPr>
              <a:t>Запрос от профессионального сообщества (Клуб директоров по науке и инновациям)</a:t>
            </a:r>
          </a:p>
          <a:p>
            <a:endParaRPr lang="ru-RU" sz="2200" smtClean="0">
              <a:ea typeface="MS PGothic"/>
            </a:endParaRPr>
          </a:p>
        </p:txBody>
      </p:sp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E09D76-CE34-4A75-AD94-4CF6B4BDA835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8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847850" y="330200"/>
            <a:ext cx="8229600" cy="1143000"/>
          </a:xfrm>
        </p:spPr>
        <p:txBody>
          <a:bodyPr/>
          <a:lstStyle/>
          <a:p>
            <a:pPr algn="l"/>
            <a:r>
              <a:rPr lang="ru-RU" sz="2500" b="1" smtClean="0">
                <a:solidFill>
                  <a:srgbClr val="003F82"/>
                </a:solidFill>
                <a:ea typeface="MS PGothic"/>
                <a:cs typeface="Arial" charset="0"/>
              </a:rPr>
              <a:t>ЛОГИКА ПОСТРОЕНИЯ ПРОГРАММЫ</a:t>
            </a:r>
          </a:p>
        </p:txBody>
      </p:sp>
      <p:sp>
        <p:nvSpPr>
          <p:cNvPr id="28676" name="Title 1"/>
          <p:cNvSpPr txBox="1">
            <a:spLocks/>
          </p:cNvSpPr>
          <p:nvPr/>
        </p:nvSpPr>
        <p:spPr bwMode="auto">
          <a:xfrm>
            <a:off x="311150" y="6308725"/>
            <a:ext cx="4067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cs typeface="Courier New" pitchFamily="49" charset="0"/>
              </a:rPr>
              <a:t>Почему?</a:t>
            </a:r>
            <a:endParaRPr lang="en-US" sz="1600">
              <a:solidFill>
                <a:schemeClr val="bg1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763" y="946150"/>
            <a:ext cx="7442200" cy="2984500"/>
          </a:xfrm>
        </p:spPr>
        <p:txBody>
          <a:bodyPr/>
          <a:lstStyle/>
          <a:p>
            <a:r>
              <a:rPr lang="ru-RU" sz="2300" smtClean="0">
                <a:latin typeface="Arial" charset="0"/>
                <a:ea typeface="MS PGothic"/>
                <a:cs typeface="Arial" charset="0"/>
              </a:rPr>
              <a:t>Сильные факультеты менеджмента или инженерные школы (иногда – подразделения менеджмента и предпринимательства на инженерных факультетах)</a:t>
            </a:r>
          </a:p>
          <a:p>
            <a:r>
              <a:rPr lang="ru-RU" sz="2300" smtClean="0">
                <a:latin typeface="Arial" charset="0"/>
                <a:ea typeface="MS PGothic"/>
                <a:cs typeface="Arial" charset="0"/>
              </a:rPr>
              <a:t>Практическая направленность дисциплин и выпускной квалификационной работы</a:t>
            </a:r>
          </a:p>
          <a:p>
            <a:r>
              <a:rPr lang="ru-RU" sz="2300" smtClean="0">
                <a:latin typeface="Arial" charset="0"/>
                <a:ea typeface="MS PGothic"/>
                <a:cs typeface="Arial" charset="0"/>
              </a:rPr>
              <a:t>Стажировки за рубежом и в ведущих компаниях, включенное образование, студенческая мобильность</a:t>
            </a:r>
          </a:p>
          <a:p>
            <a:r>
              <a:rPr lang="ru-RU" sz="2300" smtClean="0">
                <a:latin typeface="Arial" charset="0"/>
                <a:ea typeface="MS PGothic"/>
                <a:cs typeface="Arial" charset="0"/>
              </a:rPr>
              <a:t>Независимая и объективная </a:t>
            </a:r>
            <a:br>
              <a:rPr lang="ru-RU" sz="2300" smtClean="0">
                <a:latin typeface="Arial" charset="0"/>
                <a:ea typeface="MS PGothic"/>
                <a:cs typeface="Arial" charset="0"/>
              </a:rPr>
            </a:br>
            <a:r>
              <a:rPr lang="ru-RU" sz="2300" smtClean="0">
                <a:latin typeface="Arial" charset="0"/>
                <a:ea typeface="MS PGothic"/>
                <a:cs typeface="Arial" charset="0"/>
              </a:rPr>
              <a:t>экспертиза выпускной работы</a:t>
            </a:r>
          </a:p>
          <a:p>
            <a:r>
              <a:rPr lang="ru-RU" sz="2300" smtClean="0">
                <a:latin typeface="Arial" charset="0"/>
                <a:ea typeface="MS PGothic"/>
                <a:cs typeface="Arial" charset="0"/>
              </a:rPr>
              <a:t>Гибкий график обучения</a:t>
            </a:r>
          </a:p>
          <a:p>
            <a:r>
              <a:rPr lang="ru-RU" sz="2300" smtClean="0">
                <a:latin typeface="Arial" charset="0"/>
                <a:ea typeface="MS PGothic"/>
                <a:cs typeface="Arial" charset="0"/>
              </a:rPr>
              <a:t>Связь с производством или с «реальной жизнью»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  <a:ea typeface="MS PGothic"/>
              <a:cs typeface="Arial" charset="0"/>
            </a:endParaRPr>
          </a:p>
        </p:txBody>
      </p:sp>
      <p:pic>
        <p:nvPicPr>
          <p:cNvPr id="30722" name="Picture 2" descr="G:\НИУ-ВШЭ\НПС_ИМИ\bakal.jpg.(150x141x1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950" y="4000500"/>
            <a:ext cx="1571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AE45A2-B45B-42FF-AE6A-6DA08D547A9B}" type="slidenum">
              <a:rPr lang="en-US" smtClean="0">
                <a:latin typeface="Calibri" pitchFamily="34" charset="0"/>
                <a:ea typeface="MS PGothic"/>
                <a:cs typeface="MS PGothic"/>
              </a:rPr>
              <a:pPr/>
              <a:t>9</a:t>
            </a:fld>
            <a:endParaRPr lang="en-US" smtClean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30724" name="Заголовок 1"/>
          <p:cNvSpPr txBox="1">
            <a:spLocks/>
          </p:cNvSpPr>
          <p:nvPr/>
        </p:nvSpPr>
        <p:spPr bwMode="auto">
          <a:xfrm>
            <a:off x="1655763" y="-19050"/>
            <a:ext cx="7902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500" b="1">
                <a:solidFill>
                  <a:srgbClr val="003F82"/>
                </a:solidFill>
                <a:cs typeface="Arial" charset="0"/>
              </a:rPr>
              <a:t>ФАКТОРЫ УСПЕХА ПРОГРАММ </a:t>
            </a:r>
            <a:br>
              <a:rPr lang="ru-RU" sz="2500" b="1">
                <a:solidFill>
                  <a:srgbClr val="003F82"/>
                </a:solidFill>
                <a:cs typeface="Arial" charset="0"/>
              </a:rPr>
            </a:br>
            <a:r>
              <a:rPr lang="ru-RU" sz="2500" b="1">
                <a:solidFill>
                  <a:srgbClr val="003F82"/>
                </a:solidFill>
                <a:cs typeface="Arial" charset="0"/>
              </a:rPr>
              <a:t>ПО УПРАВЛЕНИЮ НИОКР И ИННОВАЦИЯМИ</a:t>
            </a:r>
          </a:p>
        </p:txBody>
      </p:sp>
      <p:sp>
        <p:nvSpPr>
          <p:cNvPr id="30725" name="Title 1"/>
          <p:cNvSpPr txBox="1">
            <a:spLocks/>
          </p:cNvSpPr>
          <p:nvPr/>
        </p:nvSpPr>
        <p:spPr bwMode="auto">
          <a:xfrm>
            <a:off x="-34925" y="6308725"/>
            <a:ext cx="4067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bg1"/>
                </a:solidFill>
                <a:cs typeface="Courier New" pitchFamily="49" charset="0"/>
              </a:rPr>
              <a:t>Опыт партнеров</a:t>
            </a:r>
            <a:endParaRPr lang="en-US" sz="1600">
              <a:solidFill>
                <a:schemeClr val="bg1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2096</Words>
  <Application>Microsoft Office PowerPoint</Application>
  <PresentationFormat>Экран (4:3)</PresentationFormat>
  <Paragraphs>291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МАГИСТЕРСКАЯ ПРОГРАММА  ПО ПОДГОТОВКЕ СОВРЕМЕННЫХ R&amp;D-МЕНЕДЖЕРОВ (обучение в 2013-2016)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Ляпина Светлана Юрьевна</vt:lpstr>
      <vt:lpstr>ЛОГИКА ПОСТРОЕНИЯ ПРОГРАММЫ</vt:lpstr>
      <vt:lpstr>Презентация PowerPoint</vt:lpstr>
      <vt:lpstr>Презентация PowerPoint</vt:lpstr>
      <vt:lpstr>Компетенции</vt:lpstr>
      <vt:lpstr>Презентация PowerPoint</vt:lpstr>
      <vt:lpstr>МАГИСТЕРСКАЯ ПРОГРАММА: АДАПТАЦИОННЫЕ И БАЗОВЫЕ ДИСЦИПЛИНЫ</vt:lpstr>
      <vt:lpstr>МАГИСТЕРСКАЯ ПРОГРАММА: ВАРИАТИВНЫЕ ДИСЦИПЛИНЫ</vt:lpstr>
      <vt:lpstr>МАГИСТЕРСКАЯ ПРОГРАММА: ВАРИАТИВНЫЕ ДИСЦИПЛИНЫ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user</cp:lastModifiedBy>
  <cp:revision>359</cp:revision>
  <cp:lastPrinted>2013-08-28T10:19:32Z</cp:lastPrinted>
  <dcterms:created xsi:type="dcterms:W3CDTF">2010-09-30T06:45:29Z</dcterms:created>
  <dcterms:modified xsi:type="dcterms:W3CDTF">2013-08-30T11:33:34Z</dcterms:modified>
</cp:coreProperties>
</file>