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3" r:id="rId3"/>
    <p:sldId id="304" r:id="rId4"/>
    <p:sldId id="305" r:id="rId5"/>
    <p:sldId id="312" r:id="rId6"/>
    <p:sldId id="310" r:id="rId7"/>
    <p:sldId id="313" r:id="rId8"/>
    <p:sldId id="299" r:id="rId9"/>
    <p:sldId id="314" r:id="rId10"/>
    <p:sldId id="315" r:id="rId11"/>
    <p:sldId id="318" r:id="rId12"/>
    <p:sldId id="316" r:id="rId13"/>
    <p:sldId id="317" r:id="rId14"/>
    <p:sldId id="319" r:id="rId15"/>
    <p:sldId id="320" r:id="rId16"/>
    <p:sldId id="322" r:id="rId17"/>
    <p:sldId id="258" r:id="rId18"/>
  </p:sldIdLst>
  <p:sldSz cx="9144000" cy="6858000" type="screen4x3"/>
  <p:notesSz cx="7102475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/>
        <a:cs typeface="MS PGothic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/>
        <a:cs typeface="MS PGothic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/>
        <a:cs typeface="MS PGothic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/>
        <a:cs typeface="MS PGothic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/>
        <a:cs typeface="MS PGothic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/>
        <a:cs typeface="MS PGothic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/>
        <a:cs typeface="MS PGothic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/>
        <a:cs typeface="MS PGothic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/>
        <a:cs typeface="MS P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6C8E"/>
    <a:srgbClr val="1C2A55"/>
    <a:srgbClr val="003F82"/>
    <a:srgbClr val="21386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008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0" d="100"/>
          <a:sy n="100" d="100"/>
        </p:scale>
        <p:origin x="-3600" y="-108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F7DD5213-2F57-4318-A05E-0D1A323409CE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E2784D0-F814-4EC0-9149-B3CAD1459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041C39FE-1AAC-4F35-A2FA-DA4030BC40F5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002D6DC5-923C-4DE7-8A0F-371B13F6C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8AC86-D297-4CAA-B39B-1DB43BBA1F89}" type="datetime1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39E6-30FF-4F99-A727-2D8853BEC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F5625-CAC4-4338-BE4C-DCEA7AE966B3}" type="datetime1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1920F-B347-41BE-8EBC-9DCF1B4E1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6971B-4507-4B25-A614-26F2DFBA4546}" type="datetime1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8285E-0C52-4BB9-874D-F75959441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803C0-4F7B-43C5-AA84-C9925BCFECC9}" type="datetime1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E0D5B-8973-4FD1-B4DE-F0D668CEE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9A985-4F95-4A8E-BD92-DBE259C3036D}" type="datetime1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8A607-8578-403A-B7DB-CAF9771A9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00CFA-5CCA-455B-BC35-76596B6F6110}" type="datetime1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5AA8F-C468-42E6-AD69-B5FC7256C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764E7-24DF-4E31-A944-1352014396A2}" type="datetime1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3919A-C07E-4743-9B46-E92F67351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801B3-34E8-4012-A8F0-2936DEF54AEB}" type="datetime1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91659-4B50-4730-B424-27F4643EF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31801-509C-444C-B119-2A385F8D212A}" type="datetime1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1D60-D145-4F18-BB21-65208F52B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F246F-2704-4DB7-911E-8AF8DD7A09D8}" type="datetime1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16160-89CF-4DEE-A723-14073EF6F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66FF1-E9D8-4B1F-842F-EA5BEF4F6002}" type="datetime1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68B32-FFB5-4653-AD13-FDFF12B42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6DA2888-6234-4FC7-A990-9B3B22936241}" type="datetime1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A71BC85-445A-4DF1-9135-A832964FF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900" b="1" smtClean="0">
                <a:solidFill>
                  <a:srgbClr val="546C8E"/>
                </a:solidFill>
                <a:latin typeface="Myriad Pro Semibold"/>
                <a:ea typeface="MS PGothic"/>
              </a:rPr>
              <a:t>Университет и бизнес:</a:t>
            </a:r>
            <a:br>
              <a:rPr lang="ru-RU" sz="2900" b="1" smtClean="0">
                <a:solidFill>
                  <a:srgbClr val="546C8E"/>
                </a:solidFill>
                <a:latin typeface="Myriad Pro Semibold"/>
                <a:ea typeface="MS PGothic"/>
              </a:rPr>
            </a:br>
            <a:r>
              <a:rPr lang="ru-RU" sz="2900" b="1" smtClean="0">
                <a:solidFill>
                  <a:srgbClr val="546C8E"/>
                </a:solidFill>
                <a:latin typeface="Myriad Pro Semibold"/>
                <a:ea typeface="MS PGothic"/>
              </a:rPr>
              <a:t>на путях интеграции</a:t>
            </a:r>
            <a:endParaRPr lang="en-US" sz="2900" b="1" smtClean="0">
              <a:solidFill>
                <a:srgbClr val="546C8E"/>
              </a:solidFill>
              <a:latin typeface="Myriad Pro Semibold"/>
              <a:ea typeface="MS PGothic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546C8E"/>
                </a:solidFill>
                <a:latin typeface="Myriad Pro"/>
                <a:ea typeface="MS PGothic"/>
              </a:rPr>
              <a:t>Е.А. Савелёнок</a:t>
            </a:r>
          </a:p>
          <a:p>
            <a:pPr eaLnBrk="1" hangingPunct="1"/>
            <a:r>
              <a:rPr kumimoji="1" lang="ru-RU" sz="2000" b="1" smtClean="0">
                <a:solidFill>
                  <a:srgbClr val="546C8E"/>
                </a:solidFill>
                <a:latin typeface="Myriad Pro"/>
                <a:ea typeface="MS PGothic"/>
              </a:rPr>
              <a:t>Кафедра менеджмента инноваций</a:t>
            </a:r>
          </a:p>
          <a:p>
            <a:pPr eaLnBrk="1" hangingPunct="1"/>
            <a:r>
              <a:rPr kumimoji="1" lang="ru-RU" sz="2000" b="1" smtClean="0">
                <a:solidFill>
                  <a:srgbClr val="546C8E"/>
                </a:solidFill>
                <a:latin typeface="Myriad Pro"/>
                <a:ea typeface="MS PGothic"/>
              </a:rPr>
              <a:t>Институт менеджмента инноваций</a:t>
            </a:r>
            <a:r>
              <a:rPr kumimoji="1" lang="en-US" sz="2000" b="1" smtClean="0">
                <a:solidFill>
                  <a:srgbClr val="546C8E"/>
                </a:solidFill>
                <a:latin typeface="Myriad Pro"/>
                <a:ea typeface="MS PGothic"/>
              </a:rPr>
              <a:t> </a:t>
            </a:r>
            <a:r>
              <a:rPr kumimoji="1" lang="ru-RU" sz="2000" b="1" smtClean="0">
                <a:solidFill>
                  <a:srgbClr val="546C8E"/>
                </a:solidFill>
                <a:latin typeface="Myriad Pro"/>
                <a:ea typeface="MS PGothic"/>
              </a:rPr>
              <a:t>НИУ</a:t>
            </a:r>
            <a:r>
              <a:rPr kumimoji="1" lang="en-US" sz="2000" b="1" smtClean="0">
                <a:solidFill>
                  <a:srgbClr val="546C8E"/>
                </a:solidFill>
                <a:latin typeface="Myriad Pro"/>
                <a:ea typeface="MS PGothic"/>
              </a:rPr>
              <a:t> </a:t>
            </a:r>
            <a:r>
              <a:rPr kumimoji="1" lang="ru-RU" sz="2000" b="1" smtClean="0">
                <a:solidFill>
                  <a:srgbClr val="546C8E"/>
                </a:solidFill>
                <a:latin typeface="Myriad Pro"/>
                <a:ea typeface="MS PGothic"/>
              </a:rPr>
              <a:t>ВШЭ</a:t>
            </a: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1371600" y="6292850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000" b="1">
                <a:solidFill>
                  <a:schemeClr val="bg1"/>
                </a:solidFill>
              </a:rPr>
              <a:t>Нижний Новгород, 2012</a:t>
            </a:r>
          </a:p>
          <a:p>
            <a:pPr algn="ctr">
              <a:spcBef>
                <a:spcPct val="20000"/>
              </a:spcBef>
            </a:pPr>
            <a:r>
              <a:rPr lang="en-US" sz="1000" b="1">
                <a:solidFill>
                  <a:schemeClr val="bg1"/>
                </a:solidFill>
              </a:rPr>
              <a:t>www.imi.hse.ru</a:t>
            </a:r>
            <a:r>
              <a:rPr lang="ru-RU" sz="1000" b="1">
                <a:solidFill>
                  <a:schemeClr val="bg1"/>
                </a:solidFill>
              </a:rPr>
              <a:t> </a:t>
            </a:r>
            <a:endParaRPr kumimoji="1" lang="ru-RU" sz="1000" b="1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549400"/>
            <a:ext cx="8229600" cy="698500"/>
          </a:xfrm>
        </p:spPr>
        <p:txBody>
          <a:bodyPr/>
          <a:lstStyle/>
          <a:p>
            <a:r>
              <a:rPr lang="ru-RU" sz="2400" b="1" smtClean="0">
                <a:solidFill>
                  <a:srgbClr val="546C8E"/>
                </a:solidFill>
                <a:latin typeface="Arial" charset="0"/>
                <a:ea typeface="MS PGothic"/>
              </a:rPr>
              <a:t/>
            </a:r>
            <a:br>
              <a:rPr lang="ru-RU" sz="2400" b="1" smtClean="0">
                <a:solidFill>
                  <a:srgbClr val="546C8E"/>
                </a:solidFill>
                <a:latin typeface="Arial" charset="0"/>
                <a:ea typeface="MS PGothic"/>
              </a:rPr>
            </a:br>
            <a:r>
              <a:rPr lang="ru-RU" sz="2400" b="1" smtClean="0">
                <a:solidFill>
                  <a:srgbClr val="546C8E"/>
                </a:solidFill>
                <a:latin typeface="MS PGothic"/>
                <a:ea typeface="MS PGothic"/>
              </a:rPr>
              <a:t>СОСТАВ ИННОВАЦИОННОЙ ИНФРАСТРУКТУРЫ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616200"/>
            <a:ext cx="8229600" cy="4525963"/>
          </a:xfrm>
        </p:spPr>
        <p:txBody>
          <a:bodyPr/>
          <a:lstStyle/>
          <a:p>
            <a:pPr marL="609600" indent="-609600">
              <a:spcAft>
                <a:spcPts val="2400"/>
              </a:spcAft>
              <a:buFont typeface="Wingdings" pitchFamily="2" charset="2"/>
              <a:buAutoNum type="arabicPeriod"/>
            </a:pPr>
            <a:r>
              <a:rPr lang="ru-RU" sz="2000" b="1" smtClean="0">
                <a:solidFill>
                  <a:srgbClr val="546C8E"/>
                </a:solidFill>
                <a:latin typeface="MS PGothic"/>
                <a:ea typeface="MS PGothic"/>
              </a:rPr>
              <a:t>ОБРАЗОВАНИЕ (школы, кафедры, программы и т.д.)</a:t>
            </a:r>
          </a:p>
          <a:p>
            <a:pPr marL="609600" indent="-609600">
              <a:spcAft>
                <a:spcPts val="2400"/>
              </a:spcAft>
              <a:buFont typeface="Wingdings" pitchFamily="2" charset="2"/>
              <a:buAutoNum type="arabicPeriod"/>
            </a:pPr>
            <a:r>
              <a:rPr lang="ru-RU" sz="2000" b="1" smtClean="0">
                <a:solidFill>
                  <a:srgbClr val="546C8E"/>
                </a:solidFill>
                <a:latin typeface="MS PGothic"/>
                <a:ea typeface="MS PGothic"/>
              </a:rPr>
              <a:t>ПОДДЕРЖКА ИННОВАЦИЙ (инновационно-технологические центры, центры трансфера,  инкубаторы и т.д.)</a:t>
            </a:r>
          </a:p>
          <a:p>
            <a:pPr marL="609600" indent="-609600">
              <a:spcAft>
                <a:spcPts val="2400"/>
              </a:spcAft>
              <a:buFont typeface="Wingdings" pitchFamily="2" charset="2"/>
              <a:buAutoNum type="arabicPeriod"/>
            </a:pPr>
            <a:r>
              <a:rPr lang="ru-RU" sz="2000" b="1" smtClean="0">
                <a:solidFill>
                  <a:srgbClr val="546C8E"/>
                </a:solidFill>
                <a:latin typeface="MS PGothic"/>
                <a:ea typeface="MS PGothic"/>
              </a:rPr>
              <a:t>НАУКА И ПРОИЗВОДСТВО (научно-производственные центры, мастерские, лаборатории и т.д.)</a:t>
            </a:r>
          </a:p>
          <a:p>
            <a:pPr marL="609600" indent="-609600">
              <a:spcAft>
                <a:spcPts val="2400"/>
              </a:spcAft>
              <a:buFont typeface="Wingdings" pitchFamily="2" charset="2"/>
              <a:buAutoNum type="arabicPeriod"/>
            </a:pPr>
            <a:r>
              <a:rPr lang="ru-RU" sz="2000" b="1" smtClean="0">
                <a:solidFill>
                  <a:srgbClr val="546C8E"/>
                </a:solidFill>
                <a:latin typeface="MS PGothic"/>
                <a:ea typeface="MS PGothic"/>
              </a:rPr>
              <a:t>УПРАВЛЕНИЕ (дирекция)</a:t>
            </a:r>
          </a:p>
          <a:p>
            <a:pPr marL="609600" indent="-609600"/>
            <a:endParaRPr lang="ru-RU" smtClean="0">
              <a:latin typeface="MS PGothic"/>
              <a:ea typeface="MS PGothic"/>
            </a:endParaRPr>
          </a:p>
        </p:txBody>
      </p:sp>
      <p:sp>
        <p:nvSpPr>
          <p:cNvPr id="24579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F28EAB0-15A4-4817-8945-5E93A9FF3812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10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549400"/>
            <a:ext cx="8229600" cy="698500"/>
          </a:xfrm>
        </p:spPr>
        <p:txBody>
          <a:bodyPr/>
          <a:lstStyle/>
          <a:p>
            <a:r>
              <a:rPr lang="ru-RU" sz="2400" b="1" smtClean="0">
                <a:solidFill>
                  <a:srgbClr val="546C8E"/>
                </a:solidFill>
                <a:latin typeface="Arial" charset="0"/>
                <a:ea typeface="MS PGothic"/>
              </a:rPr>
              <a:t/>
            </a:r>
            <a:br>
              <a:rPr lang="ru-RU" sz="2400" b="1" smtClean="0">
                <a:solidFill>
                  <a:srgbClr val="546C8E"/>
                </a:solidFill>
                <a:latin typeface="Arial" charset="0"/>
                <a:ea typeface="MS PGothic"/>
              </a:rPr>
            </a:br>
            <a:r>
              <a:rPr lang="ru-RU" sz="2400" b="1" smtClean="0">
                <a:solidFill>
                  <a:srgbClr val="546C8E"/>
                </a:solidFill>
                <a:latin typeface="MS PGothic"/>
                <a:ea typeface="MS PGothic"/>
              </a:rPr>
              <a:t>ПОДХОДЫ К СОЗДАНИЮ ИННОВАЦИОННОЙ ИНФРАСТРУКТУРЫ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616200"/>
            <a:ext cx="8229600" cy="4525963"/>
          </a:xfrm>
        </p:spPr>
        <p:txBody>
          <a:bodyPr/>
          <a:lstStyle/>
          <a:p>
            <a:pPr marL="609600" indent="-609600">
              <a:spcAft>
                <a:spcPts val="2400"/>
              </a:spcAft>
              <a:buFont typeface="Wingdings" pitchFamily="2" charset="2"/>
              <a:buAutoNum type="arabicPeriod"/>
            </a:pPr>
            <a:r>
              <a:rPr lang="en-US" sz="2000" b="1" smtClean="0">
                <a:solidFill>
                  <a:srgbClr val="546C8E"/>
                </a:solidFill>
                <a:latin typeface="MS PGothic"/>
                <a:ea typeface="MS PGothic"/>
              </a:rPr>
              <a:t>SOFT Ware</a:t>
            </a:r>
          </a:p>
          <a:p>
            <a:pPr marL="609600" indent="-609600">
              <a:spcAft>
                <a:spcPts val="2400"/>
              </a:spcAft>
              <a:buFont typeface="Wingdings" pitchFamily="2" charset="2"/>
              <a:buAutoNum type="arabicPeriod"/>
            </a:pPr>
            <a:r>
              <a:rPr lang="en-US" sz="2000" b="1" smtClean="0">
                <a:solidFill>
                  <a:srgbClr val="546C8E"/>
                </a:solidFill>
                <a:latin typeface="MS PGothic"/>
                <a:ea typeface="MS PGothic"/>
              </a:rPr>
              <a:t>HARD Ware</a:t>
            </a:r>
          </a:p>
          <a:p>
            <a:pPr marL="609600" indent="-609600">
              <a:spcAft>
                <a:spcPts val="2400"/>
              </a:spcAft>
              <a:buFont typeface="Wingdings" pitchFamily="2" charset="2"/>
              <a:buAutoNum type="arabicPeriod"/>
            </a:pPr>
            <a:r>
              <a:rPr lang="en-US" sz="2000" b="1" smtClean="0">
                <a:solidFill>
                  <a:srgbClr val="546C8E"/>
                </a:solidFill>
                <a:latin typeface="MS PGothic"/>
                <a:ea typeface="MS PGothic"/>
              </a:rPr>
              <a:t>BRAIN Ware</a:t>
            </a:r>
            <a:endParaRPr lang="ru-RU" smtClean="0">
              <a:latin typeface="MS PGothic"/>
              <a:ea typeface="MS PGothic"/>
            </a:endParaRPr>
          </a:p>
        </p:txBody>
      </p:sp>
      <p:sp>
        <p:nvSpPr>
          <p:cNvPr id="25603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9BC1605-EE1B-4F92-AF5A-B0986973F171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11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5200" y="1511300"/>
            <a:ext cx="7721600" cy="684213"/>
          </a:xfrm>
        </p:spPr>
        <p:txBody>
          <a:bodyPr/>
          <a:lstStyle/>
          <a:p>
            <a:r>
              <a:rPr lang="ru-RU" sz="2400" b="1" smtClean="0">
                <a:solidFill>
                  <a:srgbClr val="546C8E"/>
                </a:solidFill>
                <a:latin typeface="MS PGothic"/>
                <a:ea typeface="MS PGothic"/>
              </a:rPr>
              <a:t>ПОДХОД </a:t>
            </a:r>
            <a:r>
              <a:rPr lang="en-US" sz="2400" b="1" smtClean="0">
                <a:solidFill>
                  <a:srgbClr val="546C8E"/>
                </a:solidFill>
                <a:latin typeface="MS PGothic"/>
                <a:ea typeface="MS PGothic"/>
              </a:rPr>
              <a:t>Soft Ware</a:t>
            </a:r>
            <a:endParaRPr lang="ru-RU" sz="2400" smtClean="0">
              <a:latin typeface="MS PGothic"/>
              <a:ea typeface="MS PGothic"/>
            </a:endParaRPr>
          </a:p>
        </p:txBody>
      </p:sp>
      <p:sp>
        <p:nvSpPr>
          <p:cNvPr id="26626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195513"/>
            <a:ext cx="8229600" cy="452596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ОБРАЗОВАНИЕ: реализация программ дополнительного образования в области инноваций</a:t>
            </a:r>
          </a:p>
          <a:p>
            <a:pPr>
              <a:spcBef>
                <a:spcPct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ПОДДЕРЖКА ИННОВАЦИЙ: коммерциализация отдельных имеющихся разработок</a:t>
            </a:r>
          </a:p>
          <a:p>
            <a:pPr>
              <a:spcBef>
                <a:spcPct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НАУКА И ПРОИЗВОДСТВО: стимулирование разработок, не требующих наличия парка промышленного технологического оборудования (</a:t>
            </a:r>
            <a:r>
              <a:rPr lang="en-US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IT</a:t>
            </a: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, социальные, образовательные инновации и т.д.)</a:t>
            </a:r>
          </a:p>
          <a:p>
            <a:pPr>
              <a:spcBef>
                <a:spcPct val="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УПРАВЛЕНИЕ: координация и контроль текущей деятельности</a:t>
            </a:r>
          </a:p>
          <a:p>
            <a:endParaRPr lang="ru-RU" smtClean="0">
              <a:ea typeface="MS PGothic"/>
            </a:endParaRPr>
          </a:p>
        </p:txBody>
      </p:sp>
      <p:sp>
        <p:nvSpPr>
          <p:cNvPr id="26627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3761F6B-6A26-4EC5-949D-3EE555BE3764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12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1524000"/>
            <a:ext cx="6172200" cy="825500"/>
          </a:xfrm>
        </p:spPr>
        <p:txBody>
          <a:bodyPr/>
          <a:lstStyle/>
          <a:p>
            <a:r>
              <a:rPr lang="ru-RU" sz="2400" b="1" smtClean="0">
                <a:solidFill>
                  <a:srgbClr val="546C8E"/>
                </a:solidFill>
                <a:latin typeface="MS PGothic"/>
                <a:ea typeface="MS PGothic"/>
              </a:rPr>
              <a:t>ПОДХОД </a:t>
            </a:r>
            <a:r>
              <a:rPr lang="en-US" sz="2400" b="1" smtClean="0">
                <a:solidFill>
                  <a:srgbClr val="546C8E"/>
                </a:solidFill>
                <a:latin typeface="MS PGothic"/>
                <a:ea typeface="MS PGothic"/>
              </a:rPr>
              <a:t>Hard Ware</a:t>
            </a:r>
            <a:endParaRPr lang="ru-RU" sz="2400" b="1" smtClean="0">
              <a:solidFill>
                <a:srgbClr val="546C8E"/>
              </a:solidFill>
              <a:latin typeface="MS PGothic"/>
              <a:ea typeface="MS PGothic"/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195513"/>
            <a:ext cx="8229600" cy="4525962"/>
          </a:xfrm>
        </p:spPr>
        <p:txBody>
          <a:bodyPr/>
          <a:lstStyle/>
          <a:p>
            <a:pPr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MS PGothic"/>
                <a:ea typeface="MS PGothic"/>
              </a:rPr>
              <a:t>ОБРАЗОВАНИЕ: реализация программ дополнительного и основного образования, выстраивание системы обучения</a:t>
            </a:r>
          </a:p>
          <a:p>
            <a:pPr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MS PGothic"/>
                <a:ea typeface="MS PGothic"/>
              </a:rPr>
              <a:t>ПОДДЕРЖКА ИННОВАЦИЙ: стимулирование и совершенствование разработок в рамках долгосрочного взаимодействия с наукой и промышленностью</a:t>
            </a:r>
            <a:endParaRPr lang="en-US" sz="2000" b="1" smtClean="0">
              <a:solidFill>
                <a:srgbClr val="546C8E"/>
              </a:solidFill>
              <a:latin typeface="MS PGothic"/>
              <a:ea typeface="MS PGothic"/>
            </a:endParaRPr>
          </a:p>
          <a:p>
            <a:pPr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MS PGothic"/>
                <a:ea typeface="MS PGothic"/>
              </a:rPr>
              <a:t>НАУКА И ПРОИЗВОДСТВО: развитие научной и материально-технической базы, кооперация с промышленностью</a:t>
            </a:r>
          </a:p>
          <a:p>
            <a:pPr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MS PGothic"/>
                <a:ea typeface="MS PGothic"/>
              </a:rPr>
              <a:t>УПРАВЛЕНИЕ: управление инновационной деятельностью в университете</a:t>
            </a:r>
          </a:p>
        </p:txBody>
      </p:sp>
      <p:sp>
        <p:nvSpPr>
          <p:cNvPr id="27651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0C3EBE3-6CE2-42FA-8FDE-845426D76B1B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13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57300" y="1265238"/>
            <a:ext cx="6769100" cy="914400"/>
          </a:xfrm>
        </p:spPr>
        <p:txBody>
          <a:bodyPr/>
          <a:lstStyle/>
          <a:p>
            <a:r>
              <a:rPr lang="ru-RU" sz="2400" b="1" smtClean="0">
                <a:solidFill>
                  <a:srgbClr val="546C8E"/>
                </a:solidFill>
                <a:latin typeface="MS PGothic"/>
                <a:ea typeface="MS PGothic"/>
              </a:rPr>
              <a:t>ПОДХОД </a:t>
            </a:r>
            <a:r>
              <a:rPr lang="en-US" sz="2400" b="1" smtClean="0">
                <a:solidFill>
                  <a:srgbClr val="546C8E"/>
                </a:solidFill>
                <a:latin typeface="MS PGothic"/>
                <a:ea typeface="MS PGothic"/>
              </a:rPr>
              <a:t>Brain Ware</a:t>
            </a:r>
            <a:endParaRPr lang="ru-RU" sz="2400" smtClean="0">
              <a:latin typeface="MS PGothic"/>
              <a:ea typeface="MS PGothic"/>
            </a:endParaRPr>
          </a:p>
        </p:txBody>
      </p:sp>
      <p:sp>
        <p:nvSpPr>
          <p:cNvPr id="28674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027238"/>
            <a:ext cx="8229600" cy="4525962"/>
          </a:xfrm>
        </p:spPr>
        <p:txBody>
          <a:bodyPr/>
          <a:lstStyle/>
          <a:p>
            <a:pPr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ОБРАЗОВАНИЕ: реализация программ основного и дополнительного образования, в том числе по новым стандартам</a:t>
            </a:r>
          </a:p>
          <a:p>
            <a:pPr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ПОДДЕРЖКА ИННОВАЦИЙ: создание системы массового производства и коммерциализации разработок</a:t>
            </a:r>
          </a:p>
          <a:p>
            <a:pPr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НАУКА И ПРОИЗВОДСТВО: развитие опытного и мелкосерийного производства для нужд промышленности, создание коммерческих структур для поддержки инновационных бизнесов ВУЗа</a:t>
            </a:r>
          </a:p>
          <a:p>
            <a:pPr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УПРАВЛЕНИЕ: управление инновационными бизнесами университета</a:t>
            </a:r>
            <a:endParaRPr lang="ru-RU" smtClean="0">
              <a:ea typeface="MS PGothic"/>
            </a:endParaRPr>
          </a:p>
        </p:txBody>
      </p:sp>
      <p:sp>
        <p:nvSpPr>
          <p:cNvPr id="28675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7BF956-560C-4B80-B64D-0FE57772D48C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14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417638"/>
            <a:ext cx="8229600" cy="1143000"/>
          </a:xfrm>
        </p:spPr>
        <p:txBody>
          <a:bodyPr/>
          <a:lstStyle/>
          <a:p>
            <a:r>
              <a:rPr lang="ru-RU" sz="2400" b="1" smtClean="0">
                <a:solidFill>
                  <a:srgbClr val="546C8E"/>
                </a:solidFill>
                <a:latin typeface="MS PGothic"/>
                <a:ea typeface="MS PGothic"/>
              </a:rPr>
              <a:t>СОДЕРЖАНИЕ ПОДХОДОВ</a:t>
            </a:r>
          </a:p>
        </p:txBody>
      </p:sp>
      <p:sp>
        <p:nvSpPr>
          <p:cNvPr id="29698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73E3CC9-A0BA-4238-BE3D-583E9DD5975D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15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9699" name="Заголовок 1"/>
          <p:cNvSpPr>
            <a:spLocks/>
          </p:cNvSpPr>
          <p:nvPr/>
        </p:nvSpPr>
        <p:spPr bwMode="auto">
          <a:xfrm>
            <a:off x="939800" y="3678238"/>
            <a:ext cx="7480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 b="1">
                <a:solidFill>
                  <a:srgbClr val="546C8E"/>
                </a:solidFill>
              </a:rPr>
              <a:t>Hard</a:t>
            </a:r>
            <a:r>
              <a:rPr lang="ru-RU" sz="2400" b="1">
                <a:solidFill>
                  <a:srgbClr val="546C8E"/>
                </a:solidFill>
              </a:rPr>
              <a:t> </a:t>
            </a:r>
            <a:r>
              <a:rPr lang="en-US" sz="2400" b="1">
                <a:solidFill>
                  <a:srgbClr val="546C8E"/>
                </a:solidFill>
              </a:rPr>
              <a:t>Ware</a:t>
            </a:r>
            <a:br>
              <a:rPr lang="en-US" sz="2400" b="1">
                <a:solidFill>
                  <a:srgbClr val="546C8E"/>
                </a:solidFill>
              </a:rPr>
            </a:br>
            <a:r>
              <a:rPr lang="ru-RU" sz="2000" b="1">
                <a:solidFill>
                  <a:srgbClr val="546C8E"/>
                </a:solidFill>
              </a:rPr>
              <a:t>материально-техническая база (собственное развитие)</a:t>
            </a:r>
          </a:p>
        </p:txBody>
      </p:sp>
      <p:sp>
        <p:nvSpPr>
          <p:cNvPr id="29700" name="Заголовок 1"/>
          <p:cNvSpPr>
            <a:spLocks/>
          </p:cNvSpPr>
          <p:nvPr/>
        </p:nvSpPr>
        <p:spPr bwMode="auto">
          <a:xfrm>
            <a:off x="939800" y="4821238"/>
            <a:ext cx="7480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 b="1">
                <a:solidFill>
                  <a:srgbClr val="546C8E"/>
                </a:solidFill>
              </a:rPr>
              <a:t>Soft Ware</a:t>
            </a:r>
            <a:br>
              <a:rPr lang="en-US" sz="2400" b="1">
                <a:solidFill>
                  <a:srgbClr val="546C8E"/>
                </a:solidFill>
              </a:rPr>
            </a:br>
            <a:r>
              <a:rPr lang="ru-RU" sz="2000" b="1">
                <a:solidFill>
                  <a:srgbClr val="546C8E"/>
                </a:solidFill>
              </a:rPr>
              <a:t>информация и коммуникации (текущая деятельность)</a:t>
            </a:r>
          </a:p>
        </p:txBody>
      </p:sp>
      <p:sp>
        <p:nvSpPr>
          <p:cNvPr id="29701" name="Заголовок 1"/>
          <p:cNvSpPr>
            <a:spLocks/>
          </p:cNvSpPr>
          <p:nvPr/>
        </p:nvSpPr>
        <p:spPr bwMode="auto">
          <a:xfrm>
            <a:off x="762000" y="2560638"/>
            <a:ext cx="7658100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 b="1">
                <a:solidFill>
                  <a:srgbClr val="546C8E"/>
                </a:solidFill>
              </a:rPr>
              <a:t>Brain Ware</a:t>
            </a:r>
            <a:br>
              <a:rPr lang="en-US" sz="2400" b="1">
                <a:solidFill>
                  <a:srgbClr val="546C8E"/>
                </a:solidFill>
              </a:rPr>
            </a:br>
            <a:r>
              <a:rPr lang="ru-RU" sz="2000" b="1">
                <a:solidFill>
                  <a:srgbClr val="546C8E"/>
                </a:solidFill>
              </a:rPr>
              <a:t>идеология (формирование инновационной экосистемы)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57300" y="1265238"/>
            <a:ext cx="6769100" cy="914400"/>
          </a:xfrm>
        </p:spPr>
        <p:txBody>
          <a:bodyPr/>
          <a:lstStyle/>
          <a:p>
            <a:r>
              <a:rPr lang="ru-RU" sz="2400" b="1" smtClean="0">
                <a:solidFill>
                  <a:srgbClr val="546C8E"/>
                </a:solidFill>
                <a:latin typeface="MS PGothic"/>
                <a:ea typeface="MS PGothic"/>
              </a:rPr>
              <a:t>ПРИМЕРЫ</a:t>
            </a:r>
            <a:endParaRPr lang="ru-RU" sz="2400" smtClean="0">
              <a:latin typeface="MS PGothic"/>
              <a:ea typeface="MS PGothic"/>
            </a:endParaRPr>
          </a:p>
        </p:txBody>
      </p:sp>
      <p:sp>
        <p:nvSpPr>
          <p:cNvPr id="30722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027238"/>
            <a:ext cx="8229600" cy="4525962"/>
          </a:xfrm>
        </p:spPr>
        <p:txBody>
          <a:bodyPr/>
          <a:lstStyle/>
          <a:p>
            <a:pPr>
              <a:spcAft>
                <a:spcPts val="800"/>
              </a:spcAft>
              <a:buFont typeface="Wingdings" pitchFamily="2" charset="2"/>
              <a:buNone/>
            </a:pPr>
            <a:r>
              <a:rPr lang="en-US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SOFT Ware</a:t>
            </a:r>
          </a:p>
          <a:p>
            <a:pPr>
              <a:lnSpc>
                <a:spcPct val="6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Новые университеты</a:t>
            </a:r>
          </a:p>
          <a:p>
            <a:pPr>
              <a:lnSpc>
                <a:spcPct val="6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Гуманитарные университеты</a:t>
            </a:r>
          </a:p>
          <a:p>
            <a:pPr>
              <a:lnSpc>
                <a:spcPct val="6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/имитационный режим деятельности/</a:t>
            </a:r>
          </a:p>
          <a:p>
            <a:pPr>
              <a:spcAft>
                <a:spcPts val="800"/>
              </a:spcAft>
              <a:buFont typeface="Wingdings" pitchFamily="2" charset="2"/>
              <a:buNone/>
            </a:pPr>
            <a:r>
              <a:rPr lang="en-US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HARD Ware</a:t>
            </a:r>
          </a:p>
          <a:p>
            <a:pPr>
              <a:lnSpc>
                <a:spcPct val="6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Классические (традиционные) университеты</a:t>
            </a:r>
          </a:p>
          <a:p>
            <a:pPr>
              <a:lnSpc>
                <a:spcPct val="6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Естественнонаучные университеты</a:t>
            </a:r>
          </a:p>
          <a:p>
            <a:pPr>
              <a:spcAft>
                <a:spcPts val="800"/>
              </a:spcAft>
              <a:buFont typeface="Wingdings" pitchFamily="2" charset="2"/>
              <a:buNone/>
            </a:pPr>
            <a:r>
              <a:rPr lang="en-US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BRAIN Ware</a:t>
            </a:r>
          </a:p>
          <a:p>
            <a:pPr>
              <a:lnSpc>
                <a:spcPct val="6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Предпринимательские университеты</a:t>
            </a:r>
          </a:p>
          <a:p>
            <a:pPr>
              <a:lnSpc>
                <a:spcPct val="6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/изменение университетов/</a:t>
            </a:r>
          </a:p>
          <a:p>
            <a:pPr>
              <a:lnSpc>
                <a:spcPct val="60000"/>
              </a:lnSpc>
              <a:spcAft>
                <a:spcPts val="800"/>
              </a:spcAft>
              <a:buFont typeface="Wingdings" pitchFamily="2" charset="2"/>
              <a:buChar char="§"/>
            </a:pPr>
            <a:endParaRPr lang="ru-RU" sz="2000" b="1" smtClean="0">
              <a:solidFill>
                <a:srgbClr val="546C8E"/>
              </a:solidFill>
              <a:latin typeface="Arial" charset="0"/>
              <a:ea typeface="MS PGothic"/>
            </a:endParaRPr>
          </a:p>
          <a:p>
            <a:pPr>
              <a:spcAft>
                <a:spcPts val="800"/>
              </a:spcAft>
              <a:buFont typeface="Wingdings" pitchFamily="2" charset="2"/>
              <a:buNone/>
            </a:pPr>
            <a:endParaRPr lang="en-US" sz="2000" b="1" smtClean="0">
              <a:solidFill>
                <a:srgbClr val="546C8E"/>
              </a:solidFill>
              <a:latin typeface="Arial" charset="0"/>
              <a:ea typeface="MS PGothic"/>
            </a:endParaRPr>
          </a:p>
        </p:txBody>
      </p:sp>
      <p:sp>
        <p:nvSpPr>
          <p:cNvPr id="30723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2B0B77B-4096-4DD5-AB86-09A0C395FD83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16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ubtitle 2"/>
          <p:cNvSpPr txBox="1">
            <a:spLocks/>
          </p:cNvSpPr>
          <p:nvPr/>
        </p:nvSpPr>
        <p:spPr bwMode="auto">
          <a:xfrm>
            <a:off x="1493838" y="4637088"/>
            <a:ext cx="6400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2400" b="1">
              <a:solidFill>
                <a:srgbClr val="546C8E"/>
              </a:solidFill>
              <a:latin typeface="Myriad Pro"/>
            </a:endParaRPr>
          </a:p>
        </p:txBody>
      </p:sp>
      <p:sp>
        <p:nvSpPr>
          <p:cNvPr id="31746" name="Subtitle 2"/>
          <p:cNvSpPr txBox="1">
            <a:spLocks/>
          </p:cNvSpPr>
          <p:nvPr/>
        </p:nvSpPr>
        <p:spPr bwMode="auto">
          <a:xfrm>
            <a:off x="1363663" y="2482850"/>
            <a:ext cx="64008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3600" b="1">
              <a:solidFill>
                <a:srgbClr val="546C8E"/>
              </a:solidFill>
              <a:latin typeface="Myriad Pro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400" b="1">
                <a:solidFill>
                  <a:srgbClr val="546C8E"/>
                </a:solidFill>
                <a:latin typeface="Myriad Pro"/>
              </a:rPr>
              <a:t>Спасибо за внимание!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400" b="1">
                <a:solidFill>
                  <a:srgbClr val="546C8E"/>
                </a:solidFill>
                <a:latin typeface="Myriad Pro"/>
              </a:rPr>
              <a:t>www.imi.hse.ru</a:t>
            </a:r>
            <a:endParaRPr lang="ru-RU" sz="2400" b="1">
              <a:solidFill>
                <a:srgbClr val="546C8E"/>
              </a:solidFill>
              <a:latin typeface="Myriad Pro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2400" b="1">
              <a:solidFill>
                <a:srgbClr val="546C8E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143000"/>
          </a:xfrm>
        </p:spPr>
        <p:txBody>
          <a:bodyPr/>
          <a:lstStyle/>
          <a:p>
            <a:r>
              <a:rPr lang="ru-RU" sz="2400" b="1" smtClean="0">
                <a:solidFill>
                  <a:srgbClr val="546C8E"/>
                </a:solidFill>
                <a:latin typeface="Arial" charset="0"/>
                <a:ea typeface="MS PGothic"/>
              </a:rPr>
              <a:t>РАЗРАБОТКА ТЕМЫ</a:t>
            </a:r>
          </a:p>
        </p:txBody>
      </p:sp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595534-5484-4FC7-A6BE-FB987E616CF4}" type="slidenum">
              <a:rPr lang="en-US" smtClean="0">
                <a:latin typeface="Calibri" pitchFamily="34" charset="0"/>
                <a:ea typeface="MS PGothic"/>
                <a:cs typeface="MS PGothic"/>
              </a:rPr>
              <a:pPr/>
              <a:t>2</a:t>
            </a:fld>
            <a:endParaRPr lang="en-US" smtClean="0">
              <a:latin typeface="Calibri" pitchFamily="34" charset="0"/>
              <a:ea typeface="MS PGothic"/>
              <a:cs typeface="MS PGothic"/>
            </a:endParaRPr>
          </a:p>
        </p:txBody>
      </p:sp>
      <p:sp>
        <p:nvSpPr>
          <p:cNvPr id="16387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2630488"/>
            <a:ext cx="8229600" cy="4541837"/>
          </a:xfrm>
        </p:spPr>
        <p:txBody>
          <a:bodyPr>
            <a:spAutoFit/>
          </a:bodyPr>
          <a:lstStyle/>
          <a:p>
            <a:pPr>
              <a:spcBef>
                <a:spcPct val="100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Кафедра менеджмента инноваций: </a:t>
            </a: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программа повышения квалификации «Управление инновационной инфраструктурой ВУЗа»</a:t>
            </a:r>
          </a:p>
          <a:p>
            <a:pPr>
              <a:spcBef>
                <a:spcPct val="100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Центр исследования сферы инноваций: </a:t>
            </a: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изучение взаимодействия крупных российских компаний с научно-исследовательскими центрами (в т.ч. университетами) в области науки и инноваций </a:t>
            </a:r>
          </a:p>
          <a:p>
            <a:pPr>
              <a:spcBef>
                <a:spcPct val="100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«Фабрика кейсов»: </a:t>
            </a: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Нижегородский государственный университет им.Н.И. Лобачевского, Научно-исследовательский физико-технический институт при ННГУ им. Н.И. Лобачевского, Уральский федеральный университет имени первого Президента России Б.Н. Ельцина, Казанский государственный технологический университет</a:t>
            </a:r>
          </a:p>
          <a:p>
            <a:pPr>
              <a:lnSpc>
                <a:spcPct val="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endParaRPr lang="ru-RU" sz="1600" b="1" smtClean="0">
              <a:solidFill>
                <a:srgbClr val="546C8E"/>
              </a:solidFill>
              <a:latin typeface="Arial" charset="0"/>
              <a:ea typeface="MS PGothic"/>
            </a:endParaRPr>
          </a:p>
          <a:p>
            <a:pPr>
              <a:spcAft>
                <a:spcPts val="2400"/>
              </a:spcAft>
              <a:buFont typeface="Wingdings" pitchFamily="2" charset="2"/>
              <a:buChar char="§"/>
            </a:pPr>
            <a:endParaRPr lang="ru-RU" sz="2000" b="1" smtClean="0">
              <a:solidFill>
                <a:srgbClr val="546C8E"/>
              </a:solidFill>
              <a:latin typeface="Arial" charset="0"/>
              <a:ea typeface="MS PGothic"/>
            </a:endParaRPr>
          </a:p>
          <a:p>
            <a:pPr>
              <a:spcAft>
                <a:spcPts val="2400"/>
              </a:spcAft>
              <a:buFont typeface="Wingdings" pitchFamily="2" charset="2"/>
              <a:buChar char="§"/>
            </a:pPr>
            <a:endParaRPr lang="ru-RU" sz="2000" b="1" smtClean="0">
              <a:solidFill>
                <a:srgbClr val="546C8E"/>
              </a:solidFill>
              <a:latin typeface="Arial" charset="0"/>
              <a:ea typeface="MS P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498600"/>
            <a:ext cx="8229600" cy="11430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ru-RU" sz="2400" b="1" smtClean="0">
                <a:solidFill>
                  <a:srgbClr val="546C8E"/>
                </a:solidFill>
                <a:latin typeface="Arial" charset="0"/>
                <a:ea typeface="MS PGothic"/>
              </a:rPr>
              <a:t>ПРЕДПОСЫЛКИ ДЛЯ УСИЛЕНИЯ ИНТЕГРАЦИИ</a:t>
            </a:r>
          </a:p>
        </p:txBody>
      </p:sp>
      <p:sp>
        <p:nvSpPr>
          <p:cNvPr id="17410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BAD1316-87B2-46FB-BE5D-FC15E95988AD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3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7411" name="Rectangle 12"/>
          <p:cNvSpPr>
            <a:spLocks noGrp="1" noChangeArrowheads="1"/>
          </p:cNvSpPr>
          <p:nvPr>
            <p:ph idx="4294967295"/>
          </p:nvPr>
        </p:nvSpPr>
        <p:spPr>
          <a:xfrm>
            <a:off x="457200" y="2641600"/>
            <a:ext cx="8229600" cy="2378075"/>
          </a:xfrm>
        </p:spPr>
        <p:txBody>
          <a:bodyPr>
            <a:spAutoFit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Сокращение объемов государственного финансирования образовательной сферы, включая заказы на университетские НИОКРы </a:t>
            </a:r>
          </a:p>
          <a:p>
            <a:pPr marL="609600" indent="-609600">
              <a:spcBef>
                <a:spcPct val="50000"/>
              </a:spcBef>
              <a:spcAft>
                <a:spcPct val="50000"/>
              </a:spcAft>
              <a:buFont typeface="Wingdings" pitchFamily="2" charset="2"/>
              <a:buAutoNum type="arabicPeriod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Реформа высшего образования - новая роль  университетов</a:t>
            </a:r>
          </a:p>
          <a:p>
            <a:pPr marL="609600" indent="-609600">
              <a:spcBef>
                <a:spcPct val="50000"/>
              </a:spcBef>
              <a:spcAft>
                <a:spcPct val="50000"/>
              </a:spcAft>
              <a:buFont typeface="Wingdings" pitchFamily="2" charset="2"/>
              <a:buAutoNum type="arabicPeriod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Развал системы советской отраслевой науки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190625"/>
            <a:ext cx="8229600" cy="11430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ru-RU" sz="2400" b="1" smtClean="0">
                <a:solidFill>
                  <a:srgbClr val="546C8E"/>
                </a:solidFill>
                <a:latin typeface="Arial" charset="0"/>
                <a:ea typeface="MS PGothic"/>
              </a:rPr>
              <a:t>ПРЕИМУЩЕСТВА ИНТЕГРАЦИИ</a:t>
            </a:r>
          </a:p>
        </p:txBody>
      </p:sp>
      <p:sp>
        <p:nvSpPr>
          <p:cNvPr id="18434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C6516CC-E4BC-4899-BEEB-0354EAA0642F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4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8435" name="Rectangle 12"/>
          <p:cNvSpPr>
            <a:spLocks noGrp="1" noChangeArrowheads="1"/>
          </p:cNvSpPr>
          <p:nvPr>
            <p:ph idx="4294967295"/>
          </p:nvPr>
        </p:nvSpPr>
        <p:spPr>
          <a:xfrm>
            <a:off x="457200" y="2333625"/>
            <a:ext cx="8229600" cy="3905250"/>
          </a:xfrm>
        </p:spPr>
        <p:txBody>
          <a:bodyPr>
            <a:spAutoFit/>
          </a:bodyPr>
          <a:lstStyle/>
          <a:p>
            <a:pPr marL="609600" indent="-609600">
              <a:lnSpc>
                <a:spcPct val="65000"/>
              </a:lnSpc>
              <a:spcBef>
                <a:spcPct val="30000"/>
              </a:spcBef>
              <a:spcAft>
                <a:spcPct val="30000"/>
              </a:spcAft>
              <a:buFont typeface="Arial" charset="0"/>
              <a:buNone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ДЛЯ УНИВЕРСИТЕТА: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Коммерциализация разработок, выполнение заказов на НИОКР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Поддержка молодежной инновационной активности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Развитие компетенций студентов и сотрудников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Трудоустройство студентов 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Роль ключевого элемента в региональном инновационном кластере</a:t>
            </a:r>
          </a:p>
          <a:p>
            <a:pPr marL="609600" indent="-609600">
              <a:spcAft>
                <a:spcPct val="30000"/>
              </a:spcAft>
              <a:buFont typeface="Arial" charset="0"/>
              <a:buNone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ДЛЯ БИЗНЕСА: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Выполнение прикладных научных исследований и разработок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Опытное и мелкосерийное производство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Подготовка кадров и проектных команд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Использование уникального оборудования и приборной базы </a:t>
            </a:r>
          </a:p>
          <a:p>
            <a:pPr marL="609600" indent="-609600">
              <a:lnSpc>
                <a:spcPct val="65000"/>
              </a:lnSpc>
              <a:spcAft>
                <a:spcPct val="30000"/>
              </a:spcAft>
              <a:buFont typeface="Arial" charset="0"/>
              <a:buNone/>
            </a:pPr>
            <a:endParaRPr lang="ru-RU" sz="1600" b="1" smtClean="0">
              <a:solidFill>
                <a:srgbClr val="546C8E"/>
              </a:solidFill>
              <a:latin typeface="Arial" charset="0"/>
              <a:ea typeface="MS P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7700" y="1282700"/>
            <a:ext cx="8229600" cy="11430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ru-RU" sz="2400" b="1" smtClean="0">
                <a:solidFill>
                  <a:srgbClr val="546C8E"/>
                </a:solidFill>
                <a:latin typeface="Arial" charset="0"/>
                <a:ea typeface="MS PGothic"/>
              </a:rPr>
              <a:t>УСЛОВИЯ ИНТЕГРАЦИИ</a:t>
            </a:r>
          </a:p>
        </p:txBody>
      </p:sp>
      <p:sp>
        <p:nvSpPr>
          <p:cNvPr id="19458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373E3D2-BFB9-4BC1-B1A7-E6F72794C99C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5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Rectangle 12"/>
          <p:cNvSpPr>
            <a:spLocks noGrp="1" noChangeArrowheads="1"/>
          </p:cNvSpPr>
          <p:nvPr>
            <p:ph idx="4294967295"/>
          </p:nvPr>
        </p:nvSpPr>
        <p:spPr>
          <a:xfrm>
            <a:off x="457200" y="2425700"/>
            <a:ext cx="8229600" cy="3957638"/>
          </a:xfrm>
        </p:spPr>
        <p:txBody>
          <a:bodyPr>
            <a:spAutoFit/>
          </a:bodyPr>
          <a:lstStyle/>
          <a:p>
            <a:pPr marL="609600" indent="-609600">
              <a:lnSpc>
                <a:spcPct val="65000"/>
              </a:lnSpc>
              <a:spcAft>
                <a:spcPct val="30000"/>
              </a:spcAft>
              <a:buFont typeface="Arial" charset="0"/>
              <a:buNone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ДЛЯ УНИВЕРСИТЕТА: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Наличие современного оборудования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Наличие научно-технологического потенциала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Наличие опыта и структур для внедрения разработок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Наличие кадров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Инновационная активность студентов и персонала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Инновационный имидж  </a:t>
            </a:r>
          </a:p>
          <a:p>
            <a:pPr marL="609600" indent="-609600">
              <a:lnSpc>
                <a:spcPct val="65000"/>
              </a:lnSpc>
              <a:spcBef>
                <a:spcPct val="35000"/>
              </a:spcBef>
              <a:spcAft>
                <a:spcPct val="30000"/>
              </a:spcAft>
              <a:buFont typeface="Arial" charset="0"/>
              <a:buNone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ДЛЯ БИЗНЕСА:</a:t>
            </a:r>
          </a:p>
          <a:p>
            <a:pPr marL="609600" indent="-609600"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Наличие задач</a:t>
            </a:r>
          </a:p>
          <a:p>
            <a:pPr marL="609600" indent="-609600">
              <a:spcAft>
                <a:spcPct val="30000"/>
              </a:spcAft>
            </a:pPr>
            <a:r>
              <a:rPr lang="ru-RU" sz="1600" b="1" smtClean="0">
                <a:solidFill>
                  <a:srgbClr val="546C8E"/>
                </a:solidFill>
                <a:latin typeface="Arial" charset="0"/>
                <a:ea typeface="MS PGothic"/>
              </a:rPr>
              <a:t>Наличие денег</a:t>
            </a:r>
          </a:p>
          <a:p>
            <a:pPr marL="609600" indent="-609600">
              <a:lnSpc>
                <a:spcPct val="65000"/>
              </a:lnSpc>
              <a:spcAft>
                <a:spcPct val="30000"/>
              </a:spcAft>
              <a:buFont typeface="Arial" charset="0"/>
              <a:buNone/>
            </a:pPr>
            <a:endParaRPr lang="ru-RU" sz="1600" b="1" smtClean="0">
              <a:solidFill>
                <a:srgbClr val="546C8E"/>
              </a:solidFill>
              <a:latin typeface="Arial" charset="0"/>
              <a:ea typeface="MS PGothic"/>
            </a:endParaRPr>
          </a:p>
          <a:p>
            <a:pPr marL="609600" indent="-609600">
              <a:lnSpc>
                <a:spcPct val="65000"/>
              </a:lnSpc>
              <a:spcAft>
                <a:spcPct val="30000"/>
              </a:spcAft>
              <a:buFont typeface="Arial" charset="0"/>
              <a:buNone/>
            </a:pPr>
            <a:endParaRPr lang="ru-RU" sz="2000" b="1" smtClean="0">
              <a:solidFill>
                <a:srgbClr val="546C8E"/>
              </a:solidFill>
              <a:latin typeface="Arial" charset="0"/>
              <a:ea typeface="MS P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498600"/>
            <a:ext cx="8229600" cy="11430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ru-RU" sz="2400" b="1" smtClean="0">
                <a:solidFill>
                  <a:srgbClr val="546C8E"/>
                </a:solidFill>
                <a:latin typeface="Arial" charset="0"/>
                <a:ea typeface="MS PGothic"/>
              </a:rPr>
              <a:t>ПРОБЛЕМЫ ИНТЕГРАЦИИ</a:t>
            </a:r>
          </a:p>
        </p:txBody>
      </p:sp>
      <p:sp>
        <p:nvSpPr>
          <p:cNvPr id="20482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BA53046-D68F-438F-AF45-74288259F7EC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6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0483" name="Rectangle 12"/>
          <p:cNvSpPr>
            <a:spLocks noGrp="1" noChangeArrowheads="1"/>
          </p:cNvSpPr>
          <p:nvPr>
            <p:ph idx="4294967295"/>
          </p:nvPr>
        </p:nvSpPr>
        <p:spPr>
          <a:xfrm>
            <a:off x="457200" y="2641600"/>
            <a:ext cx="8229600" cy="2987675"/>
          </a:xfrm>
        </p:spPr>
        <p:txBody>
          <a:bodyPr>
            <a:spAutoFit/>
          </a:bodyPr>
          <a:lstStyle/>
          <a:p>
            <a:pPr marL="609600" indent="-609600">
              <a:spcAft>
                <a:spcPct val="30000"/>
              </a:spcAft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Традиционная образовательная специализация университета</a:t>
            </a:r>
          </a:p>
          <a:p>
            <a:pPr marL="609600" indent="-609600">
              <a:spcAft>
                <a:spcPct val="30000"/>
              </a:spcAft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Недостаток информации</a:t>
            </a:r>
          </a:p>
          <a:p>
            <a:pPr marL="609600" indent="-609600">
              <a:spcAft>
                <a:spcPct val="30000"/>
              </a:spcAft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Разовые и короткие заказы предприятий</a:t>
            </a:r>
          </a:p>
          <a:p>
            <a:pPr marL="609600" indent="-609600">
              <a:spcAft>
                <a:spcPct val="30000"/>
              </a:spcAft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Запрос на университетский инжиниринг</a:t>
            </a:r>
          </a:p>
          <a:p>
            <a:pPr marL="609600" indent="-609600">
              <a:spcAft>
                <a:spcPct val="30000"/>
              </a:spcAft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Бюрократия</a:t>
            </a:r>
          </a:p>
          <a:p>
            <a:pPr marL="609600" indent="-609600">
              <a:spcAft>
                <a:spcPct val="30000"/>
              </a:spcAft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Низкий спрос предприятий на отечественные разработки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498600"/>
            <a:ext cx="8229600" cy="11430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ru-RU" sz="2400" b="1" smtClean="0">
                <a:solidFill>
                  <a:srgbClr val="546C8E"/>
                </a:solidFill>
                <a:latin typeface="Arial" charset="0"/>
                <a:ea typeface="MS PGothic"/>
              </a:rPr>
              <a:t>РИСКИ ИНТЕГРАЦИИ</a:t>
            </a:r>
          </a:p>
        </p:txBody>
      </p:sp>
      <p:sp>
        <p:nvSpPr>
          <p:cNvPr id="21506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AC88B80-845C-4FE0-82C0-01FAEBA83A93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7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1507" name="Rectangle 12"/>
          <p:cNvSpPr>
            <a:spLocks noGrp="1" noChangeArrowheads="1"/>
          </p:cNvSpPr>
          <p:nvPr>
            <p:ph idx="4294967295"/>
          </p:nvPr>
        </p:nvSpPr>
        <p:spPr>
          <a:xfrm>
            <a:off x="457200" y="2641600"/>
            <a:ext cx="8229600" cy="2225675"/>
          </a:xfrm>
        </p:spPr>
        <p:txBody>
          <a:bodyPr>
            <a:spAutoFit/>
          </a:bodyPr>
          <a:lstStyle/>
          <a:p>
            <a:pPr marL="609600" indent="-609600">
              <a:spcAft>
                <a:spcPct val="30000"/>
              </a:spcAft>
              <a:buFont typeface="Arial" charset="0"/>
              <a:buNone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ДЛЯ БИЗНЕСА:</a:t>
            </a:r>
          </a:p>
          <a:p>
            <a:pPr marL="609600" indent="-609600">
              <a:spcAft>
                <a:spcPct val="30000"/>
              </a:spcAft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 коммерческий  риск</a:t>
            </a:r>
          </a:p>
          <a:p>
            <a:pPr marL="609600" indent="-609600">
              <a:spcAft>
                <a:spcPct val="30000"/>
              </a:spcAft>
              <a:buFont typeface="Arial" charset="0"/>
              <a:buNone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ДЛЯ УНИВЕРСИТЕТА:</a:t>
            </a:r>
          </a:p>
          <a:p>
            <a:pPr marL="609600" indent="-609600">
              <a:spcAft>
                <a:spcPct val="30000"/>
              </a:spcAft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коммерческий  риск</a:t>
            </a:r>
          </a:p>
          <a:p>
            <a:pPr marL="609600" indent="-609600">
              <a:spcAft>
                <a:spcPct val="30000"/>
              </a:spcAft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статусный риск («ремесленнизация» университета)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1366838"/>
            <a:ext cx="8229600" cy="1143000"/>
          </a:xfrm>
        </p:spPr>
        <p:txBody>
          <a:bodyPr/>
          <a:lstStyle/>
          <a:p>
            <a:r>
              <a:rPr lang="ru-RU" sz="2400" b="1" smtClean="0">
                <a:solidFill>
                  <a:srgbClr val="546C8E"/>
                </a:solidFill>
                <a:latin typeface="Arial" charset="0"/>
                <a:ea typeface="MS PGothic"/>
              </a:rPr>
              <a:t>АЛЬТЕРНАТИВА ИНТЕГРАЦИИ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2509838"/>
            <a:ext cx="8229600" cy="4525962"/>
          </a:xfrm>
        </p:spPr>
        <p:txBody>
          <a:bodyPr/>
          <a:lstStyle/>
          <a:p>
            <a:pPr>
              <a:spcAft>
                <a:spcPts val="800"/>
              </a:spcAft>
              <a:buFont typeface="Wingdings" pitchFamily="2" charset="2"/>
              <a:buNone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ДЛЯ БИЗНЕСА (+):</a:t>
            </a:r>
          </a:p>
          <a:p>
            <a:pPr>
              <a:spcAft>
                <a:spcPts val="3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MS PGothic"/>
                <a:ea typeface="MS PGothic"/>
              </a:rPr>
              <a:t>импорт оборудования и технологий </a:t>
            </a:r>
          </a:p>
          <a:p>
            <a:pPr>
              <a:spcAft>
                <a:spcPts val="3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MS PGothic"/>
                <a:ea typeface="MS PGothic"/>
              </a:rPr>
              <a:t>создание собственных </a:t>
            </a:r>
            <a:r>
              <a:rPr lang="en-US" sz="2000" b="1" smtClean="0">
                <a:solidFill>
                  <a:srgbClr val="546C8E"/>
                </a:solidFill>
                <a:latin typeface="MS PGothic"/>
                <a:ea typeface="MS PGothic"/>
              </a:rPr>
              <a:t>R&amp;D</a:t>
            </a:r>
            <a:r>
              <a:rPr lang="ru-RU" sz="2000" b="1" smtClean="0">
                <a:solidFill>
                  <a:srgbClr val="546C8E"/>
                </a:solidFill>
                <a:latin typeface="MS PGothic"/>
                <a:ea typeface="MS PGothic"/>
              </a:rPr>
              <a:t> подразделений</a:t>
            </a:r>
          </a:p>
          <a:p>
            <a:pPr>
              <a:spcAft>
                <a:spcPts val="3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MS PGothic"/>
                <a:ea typeface="MS PGothic"/>
              </a:rPr>
              <a:t>кооперация с академическими институтами, зарубежными лабораториями и т.д.</a:t>
            </a:r>
          </a:p>
          <a:p>
            <a:pPr>
              <a:spcBef>
                <a:spcPct val="40000"/>
              </a:spcBef>
              <a:spcAft>
                <a:spcPts val="800"/>
              </a:spcAft>
              <a:buFont typeface="Wingdings" pitchFamily="2" charset="2"/>
              <a:buNone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ДЛЯ УНИВЕРСИТЕТА (-):</a:t>
            </a:r>
          </a:p>
          <a:p>
            <a:pPr>
              <a:spcAft>
                <a:spcPts val="800"/>
              </a:spcAft>
              <a:buFont typeface="Wingdings" pitchFamily="2" charset="2"/>
              <a:buChar char="§"/>
            </a:pPr>
            <a:r>
              <a:rPr lang="ru-RU" sz="2000" b="1" smtClean="0">
                <a:solidFill>
                  <a:srgbClr val="546C8E"/>
                </a:solidFill>
                <a:latin typeface="Arial" charset="0"/>
                <a:ea typeface="MS PGothic"/>
              </a:rPr>
              <a:t>отказ от инновационной деятельности в статусе «третьей миссии», отказ от роли ключевого элемента в региональном инновационном кластере </a:t>
            </a: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76C43B-6641-49C1-BCF3-1CF40C48FB12}" type="slidenum">
              <a:rPr lang="en-US" smtClean="0">
                <a:latin typeface="Calibri" pitchFamily="34" charset="0"/>
                <a:ea typeface="MS PGothic"/>
                <a:cs typeface="MS PGothic"/>
              </a:rPr>
              <a:pPr/>
              <a:t>8</a:t>
            </a:fld>
            <a:endParaRPr lang="en-US" smtClean="0">
              <a:latin typeface="Calibri" pitchFamily="34" charset="0"/>
              <a:ea typeface="MS PGothic"/>
              <a:cs typeface="MS P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1400" y="1366838"/>
            <a:ext cx="7645400" cy="828675"/>
          </a:xfrm>
        </p:spPr>
        <p:txBody>
          <a:bodyPr/>
          <a:lstStyle/>
          <a:p>
            <a:r>
              <a:rPr lang="ru-RU" sz="2400" b="1" smtClean="0">
                <a:solidFill>
                  <a:srgbClr val="546C8E"/>
                </a:solidFill>
                <a:latin typeface="Arial" charset="0"/>
                <a:ea typeface="MS PGothic"/>
              </a:rPr>
              <a:t>ЗАДАЧИ УНИВЕРСИТЕТА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195513"/>
            <a:ext cx="8229600" cy="4525962"/>
          </a:xfrm>
        </p:spPr>
        <p:txBody>
          <a:bodyPr/>
          <a:lstStyle/>
          <a:p>
            <a:pPr marL="609600" indent="-609600">
              <a:lnSpc>
                <a:spcPct val="7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ru-RU" sz="1800" b="1" smtClean="0">
                <a:solidFill>
                  <a:srgbClr val="546C8E"/>
                </a:solidFill>
                <a:latin typeface="Arial" charset="0"/>
                <a:ea typeface="MS PGothic"/>
              </a:rPr>
              <a:t>Понимание назначения и роли университета в стране и конкретном регионе и в соответствии с этим формулирование целей и задач интеграции с бизнесом</a:t>
            </a:r>
          </a:p>
          <a:p>
            <a:pPr marL="609600" indent="-609600">
              <a:lnSpc>
                <a:spcPct val="7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ru-RU" sz="1800" b="1" smtClean="0">
                <a:solidFill>
                  <a:srgbClr val="546C8E"/>
                </a:solidFill>
                <a:latin typeface="Arial" charset="0"/>
                <a:ea typeface="MS PGothic"/>
              </a:rPr>
              <a:t>Разработка (выбор) модели развития инновационной деятельности применительно к задачам университета и конкретным условиям его функционирования</a:t>
            </a:r>
          </a:p>
          <a:p>
            <a:pPr marL="609600" indent="-609600">
              <a:lnSpc>
                <a:spcPct val="7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ru-RU" sz="1800" b="1" smtClean="0">
                <a:solidFill>
                  <a:srgbClr val="546C8E"/>
                </a:solidFill>
                <a:latin typeface="Arial" charset="0"/>
                <a:ea typeface="MS PGothic"/>
              </a:rPr>
              <a:t>Обеспечение стратегических приоритетов развития университета - привлечение абитуриентов, сохранение и развитие научных школ, развитие научно-технологической базы </a:t>
            </a:r>
          </a:p>
          <a:p>
            <a:pPr marL="609600" indent="-609600">
              <a:lnSpc>
                <a:spcPct val="7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ru-RU" sz="1800" b="1" smtClean="0">
                <a:solidFill>
                  <a:srgbClr val="546C8E"/>
                </a:solidFill>
                <a:latin typeface="Arial" charset="0"/>
                <a:ea typeface="MS PGothic"/>
              </a:rPr>
              <a:t>Создание специальных структур и механизмов работы с бизнесом </a:t>
            </a:r>
          </a:p>
          <a:p>
            <a:pPr marL="609600" indent="-609600">
              <a:lnSpc>
                <a:spcPct val="7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ru-RU" sz="1800" b="1" smtClean="0">
                <a:solidFill>
                  <a:srgbClr val="546C8E"/>
                </a:solidFill>
                <a:latin typeface="Arial" charset="0"/>
                <a:ea typeface="MS PGothic"/>
              </a:rPr>
              <a:t>Поиск новых форм интеграции - вхождение в структуры НИОКР крупных корпораций, создание совместных с бизнесом научно-исследовательских структур, использование потенциала международного партнерства </a:t>
            </a:r>
          </a:p>
          <a:p>
            <a:pPr marL="609600" indent="-609600">
              <a:spcAft>
                <a:spcPts val="800"/>
              </a:spcAft>
              <a:buFont typeface="Wingdings" pitchFamily="2" charset="2"/>
              <a:buAutoNum type="arabicPeriod"/>
            </a:pPr>
            <a:endParaRPr lang="ru-RU" sz="1800" b="1" smtClean="0">
              <a:solidFill>
                <a:srgbClr val="546C8E"/>
              </a:solidFill>
              <a:latin typeface="Arial" charset="0"/>
              <a:ea typeface="MS PGothic"/>
            </a:endParaRPr>
          </a:p>
        </p:txBody>
      </p:sp>
      <p:sp>
        <p:nvSpPr>
          <p:cNvPr id="23555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A892933-FA48-4F0A-96E2-363509400356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9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585</Words>
  <Application>Microsoft Office PowerPoint</Application>
  <PresentationFormat>Экран (4:3)</PresentationFormat>
  <Paragraphs>121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MS PGothic</vt:lpstr>
      <vt:lpstr>Calibri</vt:lpstr>
      <vt:lpstr>Myriad Pro Semibold</vt:lpstr>
      <vt:lpstr>Myriad Pro</vt:lpstr>
      <vt:lpstr>Wingdings</vt:lpstr>
      <vt:lpstr>Office Theme</vt:lpstr>
      <vt:lpstr>Университет и бизнес: на путях интеграции</vt:lpstr>
      <vt:lpstr>РАЗРАБОТКА ТЕМЫ</vt:lpstr>
      <vt:lpstr>ПРЕДПОСЫЛКИ ДЛЯ УСИЛЕНИЯ ИНТЕГРАЦИИ</vt:lpstr>
      <vt:lpstr>ПРЕИМУЩЕСТВА ИНТЕГРАЦИИ</vt:lpstr>
      <vt:lpstr>УСЛОВИЯ ИНТЕГРАЦИИ</vt:lpstr>
      <vt:lpstr>ПРОБЛЕМЫ ИНТЕГРАЦИИ</vt:lpstr>
      <vt:lpstr>РИСКИ ИНТЕГРАЦИИ</vt:lpstr>
      <vt:lpstr>АЛЬТЕРНАТИВА ИНТЕГРАЦИИ</vt:lpstr>
      <vt:lpstr>ЗАДАЧИ УНИВЕРСИТЕТА</vt:lpstr>
      <vt:lpstr> СОСТАВ ИННОВАЦИОННОЙ ИНФРАСТРУКТУРЫ</vt:lpstr>
      <vt:lpstr> ПОДХОДЫ К СОЗДАНИЮ ИННОВАЦИОННОЙ ИНФРАСТРУКТУРЫ</vt:lpstr>
      <vt:lpstr>ПОДХОД Soft Ware</vt:lpstr>
      <vt:lpstr>ПОДХОД Hard Ware</vt:lpstr>
      <vt:lpstr>ПОДХОД Brain Ware</vt:lpstr>
      <vt:lpstr>СОДЕРЖАНИЕ ПОДХОДОВ</vt:lpstr>
      <vt:lpstr>ПРИМЕРЫ</vt:lpstr>
      <vt:lpstr>Слайд 17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esavelyonok</cp:lastModifiedBy>
  <cp:revision>180</cp:revision>
  <cp:lastPrinted>2011-10-04T22:43:22Z</cp:lastPrinted>
  <dcterms:created xsi:type="dcterms:W3CDTF">2010-09-30T06:45:29Z</dcterms:created>
  <dcterms:modified xsi:type="dcterms:W3CDTF">2012-12-13T16:29:22Z</dcterms:modified>
</cp:coreProperties>
</file>