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295" r:id="rId4"/>
    <p:sldId id="297" r:id="rId5"/>
    <p:sldId id="298" r:id="rId6"/>
    <p:sldId id="299" r:id="rId7"/>
    <p:sldId id="300" r:id="rId8"/>
    <p:sldId id="301" r:id="rId9"/>
    <p:sldId id="258" r:id="rId10"/>
  </p:sldIdLst>
  <p:sldSz cx="9144000" cy="6858000" type="screen4x3"/>
  <p:notesSz cx="7102475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C8E"/>
    <a:srgbClr val="1C2A55"/>
    <a:srgbClr val="003F82"/>
    <a:srgbClr val="2138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49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3600" y="-108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7B157E6-2DDE-4A64-9334-51A6BE08B0EB}" type="datetimeFigureOut">
              <a:rPr lang="ru-RU"/>
              <a:pPr>
                <a:defRPr/>
              </a:pPr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7C39917-7807-4976-8077-ECF1104A8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06B0997-7279-4F4F-961C-5DF3BFCC36F9}" type="datetimeFigureOut">
              <a:rPr lang="ru-RU"/>
              <a:pPr>
                <a:defRPr/>
              </a:pPr>
              <a:t>22.02.2012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9BBDF04C-6E38-4EA8-B98A-D5BA345A7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7C53-EE83-47EB-80B4-070987F9E53D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DB6F-51D1-4974-BA76-BF772121B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AAB3-D0D0-4331-9897-9C39E1457776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65736-A519-4689-88CC-8A36CC61F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DEFA-4321-4234-BAC7-2C14169A4B56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10DB-6392-4194-8624-D83A2E2E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28C1-5A5F-4207-9B32-90BCF451EAB1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BCE1-AF0D-4210-9044-3589B5BC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132A-C229-47FF-BBCC-B6A0A533DC9C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F57F-4B91-49F9-A95E-1A6BC0C7A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2DA4-61D2-4885-BEE3-7B81018FBA9F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36C3-702E-44D2-8B09-8BF0C90F5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192A-6EFC-4FB0-8807-EFD0A7A3FA66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FF2F3-9B23-463F-8E3B-A4EAF0B9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B231-0289-41A1-921A-30069272638B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A2E34-F351-4936-A19A-78B11368C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8530-7A67-48BF-8F75-593C5EBCE13E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7710-C0E1-4DA2-BCFB-3950B38DE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AA75-6BA7-4E4E-B707-E48B1CD1CCB2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4D0C-08FF-4749-808F-392A4B16A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4C37-C535-4EB5-8C6E-6E19678BA805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3E20-AA2C-4A71-B300-2C8D02B9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9C58810-43C2-4FDB-9EDF-2F6C621C1498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B3FA177-E48D-49CD-AD24-29ED695E7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46C8E"/>
                </a:solidFill>
                <a:latin typeface="Myriad Pro Semibold"/>
                <a:ea typeface="MS PGothic"/>
              </a:rPr>
              <a:t>Фабрика кейсов НИУ ВШЭ</a:t>
            </a:r>
            <a:endParaRPr lang="en-US" sz="2900" b="1" smtClean="0">
              <a:solidFill>
                <a:srgbClr val="546C8E"/>
              </a:solidFill>
              <a:latin typeface="Myriad Pro Semibold"/>
              <a:ea typeface="MS PGothic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546C8E"/>
                </a:solidFill>
                <a:latin typeface="Myriad Pro"/>
                <a:ea typeface="MS PGothic"/>
              </a:rPr>
              <a:t>Евгений Савелёнок</a:t>
            </a:r>
          </a:p>
          <a:p>
            <a:pPr eaLnBrk="1" hangingPunct="1"/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Кафедра менеджмента инноваций</a:t>
            </a:r>
          </a:p>
          <a:p>
            <a:pPr eaLnBrk="1" hangingPunct="1"/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Институт менеджмента инноваций</a:t>
            </a:r>
            <a:r>
              <a:rPr kumimoji="1" lang="en-US" sz="2000" b="1" smtClean="0">
                <a:solidFill>
                  <a:srgbClr val="546C8E"/>
                </a:solidFill>
                <a:latin typeface="Myriad Pro"/>
                <a:ea typeface="MS PGothic"/>
              </a:rPr>
              <a:t> </a:t>
            </a:r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НИУ</a:t>
            </a:r>
            <a:r>
              <a:rPr kumimoji="1" lang="en-US" sz="2000" b="1" smtClean="0">
                <a:solidFill>
                  <a:srgbClr val="546C8E"/>
                </a:solidFill>
                <a:latin typeface="Myriad Pro"/>
                <a:ea typeface="MS PGothic"/>
              </a:rPr>
              <a:t> </a:t>
            </a:r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ВШЭ</a:t>
            </a: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1371600" y="6292850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000" b="1">
                <a:solidFill>
                  <a:schemeClr val="bg1"/>
                </a:solidFill>
              </a:rPr>
              <a:t>Москва 2012</a:t>
            </a:r>
          </a:p>
          <a:p>
            <a:pPr algn="ctr">
              <a:spcBef>
                <a:spcPct val="20000"/>
              </a:spcBef>
            </a:pPr>
            <a:r>
              <a:rPr lang="en-US" sz="1000" b="1">
                <a:solidFill>
                  <a:schemeClr val="bg1"/>
                </a:solidFill>
              </a:rPr>
              <a:t>www.imi.hse.ru</a:t>
            </a:r>
            <a:r>
              <a:rPr lang="ru-RU" sz="1000" b="1">
                <a:solidFill>
                  <a:schemeClr val="bg1"/>
                </a:solidFill>
              </a:rPr>
              <a:t> </a:t>
            </a:r>
            <a:endParaRPr kumimoji="1" lang="ru-RU" sz="1000" b="1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94219-F7E1-4DCF-815D-99FF3E300A8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15900" y="1417638"/>
            <a:ext cx="8229600" cy="842962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Предыстория</a:t>
            </a:r>
          </a:p>
        </p:txBody>
      </p:sp>
      <p:sp>
        <p:nvSpPr>
          <p:cNvPr id="16386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3741E67-743C-4C5E-99E7-C01720672379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2260600"/>
            <a:ext cx="8229600" cy="4340225"/>
          </a:xfrm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pitchFamily="34" charset="0"/>
                <a:cs typeface="+mn-cs"/>
              </a:rPr>
              <a:t>Справочно-аналитическое издание «Советник </a:t>
            </a:r>
            <a:r>
              <a:rPr lang="ru-RU" sz="2000" b="1" dirty="0" err="1" smtClean="0">
                <a:solidFill>
                  <a:srgbClr val="546C8E"/>
                </a:solidFill>
                <a:latin typeface="Arial" pitchFamily="34" charset="0"/>
                <a:cs typeface="+mn-cs"/>
              </a:rPr>
              <a:t>инноватора</a:t>
            </a:r>
            <a:r>
              <a:rPr lang="ru-RU" sz="2000" b="1" dirty="0" smtClean="0">
                <a:solidFill>
                  <a:srgbClr val="546C8E"/>
                </a:solidFill>
                <a:latin typeface="Arial" pitchFamily="34" charset="0"/>
                <a:cs typeface="+mn-cs"/>
              </a:rPr>
              <a:t>», 2006 (6 кейсов)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pitchFamily="34" charset="0"/>
                <a:cs typeface="+mn-cs"/>
              </a:rPr>
              <a:t>Национальный доклад «Инновационное развитие — основа модернизации России», 2009 (4 кейса)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pitchFamily="34" charset="0"/>
                <a:cs typeface="+mn-cs"/>
              </a:rPr>
              <a:t>Сборник «Лучшая практика инноваций» в серии «7 нот менеджмента», 2009 (17 кейсов)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pitchFamily="34" charset="0"/>
                <a:cs typeface="+mn-cs"/>
              </a:rPr>
              <a:t>Более 400 материалов в рубриках «Наука и технология» и «Русский бизнес» журнала «Эксперт»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endParaRPr lang="ru-RU" sz="2000" b="1" dirty="0" smtClean="0">
              <a:solidFill>
                <a:srgbClr val="546C8E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B01FC-1383-4AD8-9BEC-C2F29C2445C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1498600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Цели и задачи</a:t>
            </a:r>
          </a:p>
        </p:txBody>
      </p:sp>
      <p:sp>
        <p:nvSpPr>
          <p:cNvPr id="17410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0F25DAB-5E30-4DA8-922D-4FFF450C6F9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1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2641600"/>
            <a:ext cx="8229600" cy="2616200"/>
          </a:xfrm>
        </p:spPr>
        <p:txBody>
          <a:bodyPr>
            <a:spAutoFit/>
          </a:bodyPr>
          <a:lstStyle/>
          <a:p>
            <a:pPr>
              <a:defRPr/>
            </a:pPr>
            <a:endParaRPr lang="ru-RU" sz="2000" dirty="0" smtClean="0">
              <a:ea typeface="MS PGothic"/>
            </a:endParaRPr>
          </a:p>
          <a:p>
            <a:pPr marL="0">
              <a:spcBef>
                <a:spcPts val="0"/>
              </a:spcBef>
              <a:spcAft>
                <a:spcPts val="240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charset="0"/>
                <a:ea typeface="MS PGothic"/>
              </a:rPr>
              <a:t>Цель — производство кейсов под образовательные программы сначала ВШЭ, а потом и других ВУЗов</a:t>
            </a:r>
          </a:p>
          <a:p>
            <a:pPr marL="0">
              <a:spcBef>
                <a:spcPts val="0"/>
              </a:spcBef>
              <a:spcAft>
                <a:spcPts val="240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546C8E"/>
                </a:solidFill>
                <a:latin typeface="Arial" charset="0"/>
                <a:ea typeface="MS PGothic"/>
              </a:rPr>
              <a:t>Задача (первого года) — отработка методологии и подготовка образцов кейсов</a:t>
            </a:r>
          </a:p>
          <a:p>
            <a:pPr>
              <a:spcAft>
                <a:spcPts val="2400"/>
              </a:spcAft>
              <a:buFont typeface="Wingdings" pitchFamily="2" charset="2"/>
              <a:buChar char="§"/>
              <a:defRPr/>
            </a:pPr>
            <a:endParaRPr lang="ru-RU" sz="2000" b="1" dirty="0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4B0B2-A4C1-4E21-8F8F-C2FE87703CF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1104900"/>
            <a:ext cx="8229600" cy="939800"/>
          </a:xfrm>
        </p:spPr>
        <p:txBody>
          <a:bodyPr/>
          <a:lstStyle/>
          <a:p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/>
            </a:r>
            <a:b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</a:br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Качество кейсов</a:t>
            </a:r>
            <a:b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</a:br>
            <a:endParaRPr lang="ru-RU" sz="28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4906963"/>
          </a:xfrm>
        </p:spPr>
        <p:txBody>
          <a:bodyPr/>
          <a:lstStyle/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заказ на разработку</a:t>
            </a:r>
          </a:p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актуальные темы</a:t>
            </a:r>
          </a:p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разные типы кейсов</a:t>
            </a:r>
          </a:p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глубинные интервью</a:t>
            </a:r>
          </a:p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индивидуальные методики</a:t>
            </a:r>
          </a:p>
          <a:p>
            <a:pPr marL="609600" indent="-609600">
              <a:spcAft>
                <a:spcPts val="24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апробация кейсов</a:t>
            </a:r>
          </a:p>
          <a:p>
            <a:pPr marL="609600" indent="-609600"/>
            <a:endParaRPr lang="ru-RU" smtClean="0">
              <a:ea typeface="MS PGothic"/>
            </a:endParaRPr>
          </a:p>
        </p:txBody>
      </p:sp>
      <p:sp>
        <p:nvSpPr>
          <p:cNvPr id="1843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831FF82-A348-4326-A5B5-5C276223D55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88253-49C3-4EEA-BDC6-C555236F448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 marL="342900" indent="-342900">
              <a:spcAft>
                <a:spcPts val="800"/>
              </a:spcAft>
            </a:pPr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Тематика кейсов</a:t>
            </a:r>
            <a:endParaRPr lang="ru-RU" smtClean="0">
              <a:ea typeface="MS PGothic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Инновационная инфраструктура ВУЗа 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Взаимодействие ВУЗа и компаний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Инновационная инфраструктура региона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Трансфер технологий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Управление в высшем образовании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Управление инновациями в крупной корпорации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Инновационное / технологическое предпринимательство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Маркетинг инноваций</a:t>
            </a:r>
          </a:p>
          <a:p>
            <a:endParaRPr lang="ru-RU" smtClean="0">
              <a:ea typeface="MS PGothic"/>
            </a:endParaRPr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AC1B262-455F-42B6-B000-664E7B9E78CB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05B3F-F080-4F94-A6D8-776202D3F6A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1366838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Порядок работ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2509838"/>
            <a:ext cx="8229600" cy="4525962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Разработка технического задания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Полевое исследование (глубинные интервью, погружение в среду, дневник наблюдения)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Составление и согласование текста кейса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Разработка методики преподавания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Редактирование и верстка текста кейса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Подготовка дополнительных материалов к кейсу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Апробация и доработка кейса</a:t>
            </a:r>
          </a:p>
          <a:p>
            <a:pPr lvl="1">
              <a:buFont typeface="Arial" charset="0"/>
              <a:buChar char="•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Размещение текста кейса и дополнительных материалов к кейсу в системе </a:t>
            </a:r>
            <a:r>
              <a:rPr lang="en-US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LMS</a:t>
            </a: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7700908-39FB-41D3-8851-971F02127545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55774-6663-4694-BAD8-C9E4EB30026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1314450"/>
            <a:ext cx="8229600" cy="438150"/>
          </a:xfrm>
        </p:spPr>
        <p:txBody>
          <a:bodyPr/>
          <a:lstStyle/>
          <a:p>
            <a:r>
              <a:rPr lang="ru-RU" sz="2800" b="1" smtClean="0">
                <a:solidFill>
                  <a:srgbClr val="546C8E"/>
                </a:solidFill>
                <a:latin typeface="Arial" charset="0"/>
                <a:ea typeface="MS PGothic"/>
              </a:rPr>
              <a:t>Готовые кейсы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5300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«Управление инновационной инфраструктурой ВУЗа»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400" b="1" smtClean="0">
                <a:solidFill>
                  <a:srgbClr val="546C8E"/>
                </a:solidFill>
                <a:latin typeface="Arial" charset="0"/>
                <a:ea typeface="MS PGothic"/>
              </a:rPr>
              <a:t>       </a:t>
            </a:r>
            <a:r>
              <a:rPr lang="ru-RU" sz="1400" smtClean="0">
                <a:solidFill>
                  <a:srgbClr val="546C8E"/>
                </a:solidFill>
                <a:latin typeface="Arial" charset="0"/>
                <a:ea typeface="MS PGothic"/>
              </a:rPr>
              <a:t>(на примере ННГУ им. Н.И. Лобачевского и УрФУ им. первого Президента России Б.Н. Ельцина) </a:t>
            </a:r>
          </a:p>
          <a:p>
            <a:pPr>
              <a:spcBef>
                <a:spcPts val="600"/>
              </a:spcBef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«Взаимодействие ВУЗа и корпораций»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400" b="1" smtClean="0">
                <a:solidFill>
                  <a:srgbClr val="546C8E"/>
                </a:solidFill>
                <a:latin typeface="Arial" charset="0"/>
                <a:ea typeface="MS PGothic"/>
              </a:rPr>
              <a:t>       </a:t>
            </a:r>
            <a:r>
              <a:rPr lang="ru-RU" sz="1400" smtClean="0">
                <a:solidFill>
                  <a:srgbClr val="546C8E"/>
                </a:solidFill>
                <a:latin typeface="Arial" charset="0"/>
                <a:ea typeface="MS PGothic"/>
              </a:rPr>
              <a:t>(на примере ННГУ им. Н.И. Лобачевского)</a:t>
            </a:r>
          </a:p>
          <a:p>
            <a:pPr>
              <a:spcBef>
                <a:spcPts val="600"/>
              </a:spcBef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«Развитие бизнеса компании за счет создания и вывода на рынок инновационного продукта»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  </a:t>
            </a:r>
            <a:r>
              <a:rPr lang="ru-RU" sz="1400" b="1" smtClean="0">
                <a:solidFill>
                  <a:srgbClr val="546C8E"/>
                </a:solidFill>
                <a:latin typeface="Arial" charset="0"/>
                <a:ea typeface="MS PGothic"/>
              </a:rPr>
              <a:t>     </a:t>
            </a:r>
            <a:r>
              <a:rPr lang="ru-RU" sz="1400" smtClean="0">
                <a:solidFill>
                  <a:srgbClr val="546C8E"/>
                </a:solidFill>
                <a:latin typeface="Arial" charset="0"/>
                <a:ea typeface="MS PGothic"/>
              </a:rPr>
              <a:t>(на примере компании НТ-МДТ)</a:t>
            </a:r>
          </a:p>
          <a:p>
            <a:pPr>
              <a:spcBef>
                <a:spcPts val="600"/>
              </a:spcBef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«Управление корпоративным инновационным процессом: создание новых продуктов»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400" b="1" smtClean="0">
                <a:solidFill>
                  <a:srgbClr val="546C8E"/>
                </a:solidFill>
                <a:latin typeface="Arial" charset="0"/>
                <a:ea typeface="MS PGothic"/>
              </a:rPr>
              <a:t>       </a:t>
            </a:r>
            <a:r>
              <a:rPr lang="ru-RU" sz="1400" smtClean="0">
                <a:solidFill>
                  <a:srgbClr val="546C8E"/>
                </a:solidFill>
                <a:latin typeface="Arial" charset="0"/>
                <a:ea typeface="MS PGothic"/>
              </a:rPr>
              <a:t>(на примере НИПК «Электрон»)</a:t>
            </a:r>
          </a:p>
          <a:p>
            <a:pPr>
              <a:spcBef>
                <a:spcPts val="600"/>
              </a:spcBef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«Эволюция маркетинговой стратегии инновационного стартапа» </a:t>
            </a:r>
            <a:r>
              <a:rPr lang="ru-RU" sz="1400" smtClean="0">
                <a:solidFill>
                  <a:srgbClr val="546C8E"/>
                </a:solidFill>
                <a:latin typeface="Arial" charset="0"/>
                <a:ea typeface="MS PGothic"/>
              </a:rPr>
              <a:t>(на примере компании «Русские навигационные технологии»)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endParaRPr lang="ru-RU" sz="1800" smtClean="0">
              <a:ea typeface="MS PGothic"/>
            </a:endParaRPr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A82DAF3-CA40-439A-9DA5-3987D5E3617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B329F-6B1C-4463-8385-1C36B738335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627062"/>
          </a:xfrm>
        </p:spPr>
        <p:txBody>
          <a:bodyPr/>
          <a:lstStyle/>
          <a:p>
            <a:r>
              <a:rPr lang="ru-RU" sz="2800" b="1" smtClean="0">
                <a:solidFill>
                  <a:srgbClr val="546C8E"/>
                </a:solidFill>
                <a:ea typeface="MS PGothic"/>
              </a:rPr>
              <a:t>Кейсы в образовательных программах НИУ ВШЭ</a:t>
            </a:r>
          </a:p>
        </p:txBody>
      </p:sp>
      <p:sp>
        <p:nvSpPr>
          <p:cNvPr id="22530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B1120C0-2529-4126-9B27-9A1693FAEB68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1" name="Заголовок 1"/>
          <p:cNvSpPr>
            <a:spLocks/>
          </p:cNvSpPr>
          <p:nvPr/>
        </p:nvSpPr>
        <p:spPr bwMode="auto">
          <a:xfrm>
            <a:off x="762000" y="2247900"/>
            <a:ext cx="76581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ctr" eaLnBrk="0" hangingPunct="0"/>
            <a:endParaRPr lang="ru-RU" sz="1600" b="1">
              <a:solidFill>
                <a:srgbClr val="546C8E"/>
              </a:solidFill>
            </a:endParaRP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Программа ДПО «Управление инновационной инфраструктурой ВУЗа»</a:t>
            </a:r>
            <a:r>
              <a:rPr lang="ru-RU" sz="1600">
                <a:solidFill>
                  <a:srgbClr val="546C8E"/>
                </a:solidFill>
              </a:rPr>
              <a:t> (кафедра менеджмента инноваций ИМИ НИУ ВШЭ)</a:t>
            </a: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Магистерская программа «Управление исследованиями, разработками и инновациями в компании»</a:t>
            </a:r>
            <a:r>
              <a:rPr lang="ru-RU" sz="1600">
                <a:solidFill>
                  <a:srgbClr val="546C8E"/>
                </a:solidFill>
              </a:rPr>
              <a:t> (кафедра менеджмента инноваций ИМИ НИУ ВШЭ)</a:t>
            </a: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Программа ДПО «Управление маркетинговыми активами компании»</a:t>
            </a:r>
            <a:r>
              <a:rPr lang="ru-RU" sz="1600">
                <a:solidFill>
                  <a:srgbClr val="546C8E"/>
                </a:solidFill>
              </a:rPr>
              <a:t> (Высшая школа маркетинга и развития бизнеса НИУ ВШЭ)</a:t>
            </a: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Общеуниверситетский факультатив «Основы инновационного предпринимательства»</a:t>
            </a:r>
            <a:r>
              <a:rPr lang="ru-RU" sz="1600">
                <a:solidFill>
                  <a:srgbClr val="546C8E"/>
                </a:solidFill>
              </a:rPr>
              <a:t> (кафедра менеджмента инноваций ИМИ НИУ ВШЭ)</a:t>
            </a: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Курс по выбору для студентов 4 курса бакалавриата «Социология предпринимательства»</a:t>
            </a:r>
            <a:r>
              <a:rPr lang="ru-RU" sz="1600">
                <a:solidFill>
                  <a:srgbClr val="546C8E"/>
                </a:solidFill>
              </a:rPr>
              <a:t> (факультет социологии НИУ ВШЭ).</a:t>
            </a:r>
          </a:p>
          <a:p>
            <a:pPr marL="342900" indent="-342900" algn="just" eaLnBrk="0" hangingPunct="0">
              <a:buFontTx/>
              <a:buAutoNum type="arabicPeriod"/>
            </a:pPr>
            <a:r>
              <a:rPr lang="ru-RU" sz="1600" b="1">
                <a:solidFill>
                  <a:srgbClr val="546C8E"/>
                </a:solidFill>
              </a:rPr>
              <a:t>Магистерская программа «Управление в высшем образовании»</a:t>
            </a:r>
            <a:r>
              <a:rPr lang="ru-RU" sz="1600">
                <a:solidFill>
                  <a:srgbClr val="546C8E"/>
                </a:solidFill>
              </a:rPr>
              <a:t> (Институт развития образования НИУ ВШЭ)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ubtitle 2"/>
          <p:cNvSpPr txBox="1">
            <a:spLocks/>
          </p:cNvSpPr>
          <p:nvPr/>
        </p:nvSpPr>
        <p:spPr bwMode="auto">
          <a:xfrm>
            <a:off x="1493838" y="4637088"/>
            <a:ext cx="640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400" b="1">
              <a:solidFill>
                <a:srgbClr val="546C8E"/>
              </a:solidFill>
              <a:latin typeface="Myriad Pro"/>
            </a:endParaRPr>
          </a:p>
        </p:txBody>
      </p:sp>
      <p:sp>
        <p:nvSpPr>
          <p:cNvPr id="23554" name="Subtitle 2"/>
          <p:cNvSpPr txBox="1">
            <a:spLocks/>
          </p:cNvSpPr>
          <p:nvPr/>
        </p:nvSpPr>
        <p:spPr bwMode="auto">
          <a:xfrm>
            <a:off x="1363663" y="2482850"/>
            <a:ext cx="64008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3600" b="1">
              <a:solidFill>
                <a:srgbClr val="546C8E"/>
              </a:solidFill>
              <a:latin typeface="Myriad Pro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546C8E"/>
                </a:solidFill>
                <a:latin typeface="Myriad Pro"/>
              </a:rPr>
              <a:t>Благодарю за внимание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solidFill>
                  <a:srgbClr val="546C8E"/>
                </a:solidFill>
                <a:latin typeface="Myriad Pro"/>
              </a:rPr>
              <a:t>esavelyonok@hse.ru</a:t>
            </a:r>
            <a:endParaRPr lang="ru-RU" sz="2400" b="1">
              <a:solidFill>
                <a:srgbClr val="546C8E"/>
              </a:solidFill>
              <a:latin typeface="Myriad Pro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400" b="1">
              <a:solidFill>
                <a:srgbClr val="546C8E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340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MS PGothic</vt:lpstr>
      <vt:lpstr>Calibri</vt:lpstr>
      <vt:lpstr>Myriad Pro Semibold</vt:lpstr>
      <vt:lpstr>Myriad Pro</vt:lpstr>
      <vt:lpstr>Wingdings</vt:lpstr>
      <vt:lpstr>Office Theme</vt:lpstr>
      <vt:lpstr>Фабрика кейсов НИУ ВШЭ</vt:lpstr>
      <vt:lpstr>Предыстория</vt:lpstr>
      <vt:lpstr>Цели и задачи</vt:lpstr>
      <vt:lpstr> Качество кейсов </vt:lpstr>
      <vt:lpstr>Тематика кейсов</vt:lpstr>
      <vt:lpstr>Порядок работ</vt:lpstr>
      <vt:lpstr>Готовые кейсы</vt:lpstr>
      <vt:lpstr>Кейсы в образовательных программах НИУ ВШЭ</vt:lpstr>
      <vt:lpstr>Слайд 9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esavelyonok</cp:lastModifiedBy>
  <cp:revision>166</cp:revision>
  <cp:lastPrinted>2011-10-04T22:43:22Z</cp:lastPrinted>
  <dcterms:created xsi:type="dcterms:W3CDTF">2010-09-30T06:45:29Z</dcterms:created>
  <dcterms:modified xsi:type="dcterms:W3CDTF">2012-02-22T14:51:09Z</dcterms:modified>
</cp:coreProperties>
</file>